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401" r:id="rId3"/>
    <p:sldId id="377" r:id="rId4"/>
    <p:sldId id="412" r:id="rId5"/>
    <p:sldId id="378" r:id="rId6"/>
    <p:sldId id="403" r:id="rId7"/>
    <p:sldId id="414" r:id="rId8"/>
    <p:sldId id="379" r:id="rId9"/>
    <p:sldId id="404" r:id="rId10"/>
    <p:sldId id="413" r:id="rId11"/>
    <p:sldId id="409" r:id="rId12"/>
    <p:sldId id="405" r:id="rId13"/>
    <p:sldId id="416" r:id="rId14"/>
    <p:sldId id="417" r:id="rId15"/>
    <p:sldId id="406" r:id="rId16"/>
    <p:sldId id="407" r:id="rId17"/>
    <p:sldId id="418" r:id="rId18"/>
    <p:sldId id="408" r:id="rId19"/>
    <p:sldId id="419" r:id="rId20"/>
    <p:sldId id="422" r:id="rId21"/>
    <p:sldId id="415" r:id="rId22"/>
    <p:sldId id="450" r:id="rId23"/>
    <p:sldId id="423" r:id="rId24"/>
    <p:sldId id="410" r:id="rId25"/>
    <p:sldId id="424" r:id="rId26"/>
    <p:sldId id="426" r:id="rId27"/>
    <p:sldId id="425" r:id="rId28"/>
    <p:sldId id="427" r:id="rId29"/>
    <p:sldId id="428" r:id="rId30"/>
    <p:sldId id="411" r:id="rId31"/>
    <p:sldId id="430" r:id="rId32"/>
    <p:sldId id="429" r:id="rId33"/>
    <p:sldId id="431" r:id="rId34"/>
    <p:sldId id="432" r:id="rId35"/>
    <p:sldId id="433" r:id="rId36"/>
    <p:sldId id="338" r:id="rId37"/>
    <p:sldId id="448" r:id="rId38"/>
    <p:sldId id="449" r:id="rId39"/>
    <p:sldId id="446" r:id="rId40"/>
    <p:sldId id="437" r:id="rId41"/>
    <p:sldId id="447" r:id="rId42"/>
    <p:sldId id="438" r:id="rId43"/>
    <p:sldId id="439" r:id="rId44"/>
    <p:sldId id="440" r:id="rId45"/>
    <p:sldId id="441" r:id="rId46"/>
    <p:sldId id="442" r:id="rId47"/>
    <p:sldId id="44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10" Type="http://schemas.openxmlformats.org/officeDocument/2006/relationships/image" Target="../media/image41.jpe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7" name="Rectangle 3"/>
          <p:cNvSpPr>
            <a:spLocks noChangeArrowheads="1"/>
          </p:cNvSpPr>
          <p:nvPr/>
        </p:nvSpPr>
        <p:spPr bwMode="auto">
          <a:xfrm>
            <a:off x="323528" y="2043716"/>
            <a:ext cx="8424936" cy="255454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342900"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Формирование основ функциональной грамотности </a:t>
            </a:r>
          </a:p>
          <a:p>
            <a:pPr indent="342900"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в начальной школе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  <a:p>
            <a:pPr indent="342900"/>
            <a:endParaRPr lang="ru-RU" sz="4000" b="1" dirty="0">
              <a:solidFill>
                <a:schemeClr val="accent1">
                  <a:lumMod val="5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580526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Буряк Мария Викторовна, </a:t>
            </a:r>
          </a:p>
          <a:p>
            <a:pPr algn="ctr"/>
            <a:r>
              <a:rPr lang="ru-RU" dirty="0" smtClean="0"/>
              <a:t>учитель начальных классов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304262" y="404664"/>
            <a:ext cx="4535475" cy="624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 descr="Математическая грамотность. Практикум для школьников. 1 класс "/>
          <p:cNvPicPr>
            <a:picLocks noChangeAspect="1" noChangeArrowheads="1"/>
          </p:cNvPicPr>
          <p:nvPr/>
        </p:nvPicPr>
        <p:blipFill>
          <a:blip r:embed="rId3" cstate="print"/>
          <a:srcRect l="13491"/>
          <a:stretch>
            <a:fillRect/>
          </a:stretch>
        </p:blipFill>
        <p:spPr bwMode="auto">
          <a:xfrm>
            <a:off x="7947052" y="5013176"/>
            <a:ext cx="1196948" cy="1844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323528" y="345552"/>
            <a:ext cx="3816424" cy="616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4283968" y="254741"/>
            <a:ext cx="4536504" cy="634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6" descr="Математическая грамотность. Практикум для школьников. 2 класс"/>
          <p:cNvPicPr>
            <a:picLocks noChangeAspect="1" noChangeArrowheads="1"/>
          </p:cNvPicPr>
          <p:nvPr/>
        </p:nvPicPr>
        <p:blipFill>
          <a:blip r:embed="rId4" cstate="print"/>
          <a:srcRect l="14279"/>
          <a:stretch>
            <a:fillRect/>
          </a:stretch>
        </p:blipFill>
        <p:spPr bwMode="auto">
          <a:xfrm>
            <a:off x="7726470" y="4653136"/>
            <a:ext cx="1417529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466238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 вторник Никита нашёл подберёзовиков 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меньше, чем в понедельник.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466238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 вторник Никита нашёл подберёзовиков 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меньше, чем в понедельник.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466239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В среду мальчик нашёл маслят на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____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больше, чем во вторник.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466239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В среду мальчик нашёл маслят на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больше, чем во вторник.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281573"/>
            <a:ext cx="806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Количество белых грибов, найденных в понедельник, равно сумме этих же грибов, найденных во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_________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__________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вместе.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281573"/>
            <a:ext cx="806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Количество белых грибов, найденных в понедельник, равно сумме этих же грибов, найденных во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вторник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вместе.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650906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Всего в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_____________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было найдено 16 грибов.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208911" cy="3032349"/>
        </p:xfrm>
        <a:graphic>
          <a:graphicData uri="http://schemas.openxmlformats.org/drawingml/2006/table">
            <a:tbl>
              <a:tblPr/>
              <a:tblGrid>
                <a:gridCol w="2051585"/>
                <a:gridCol w="2052442"/>
                <a:gridCol w="2052442"/>
                <a:gridCol w="2052442"/>
              </a:tblGrid>
              <a:tr h="12129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подберёзовиков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белых грибов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Количество маслят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4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11561" y="4650906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Всего в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было найдено 16 грибов.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Функциональная грамотность - это</a:t>
            </a:r>
            <a:endParaRPr lang="ru-RU" b="1" dirty="0"/>
          </a:p>
        </p:txBody>
      </p:sp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467544" y="1988840"/>
            <a:ext cx="8208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возможности человека пользоваться приобретенными в процессе своей жизнедеятельности знаниями, способностями и навыками;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9532" y="3429000"/>
            <a:ext cx="84249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случае необходимости находить пути решения задач, относящихся к разным отраслям занятости человека, а также социальных вопросов, обычного ежедневного общения.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51520" y="620688"/>
            <a:ext cx="406853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clrChange>
              <a:clrFrom>
                <a:srgbClr val="F8F2ED"/>
              </a:clrFrom>
              <a:clrTo>
                <a:srgbClr val="F8F2ED">
                  <a:alpha val="0"/>
                </a:srgbClr>
              </a:clrTo>
            </a:clrChange>
          </a:blip>
          <a:srcRect l="21810" t="37268" r="58667" b="26984"/>
          <a:stretch/>
        </p:blipFill>
        <p:spPr bwMode="auto">
          <a:xfrm>
            <a:off x="4932040" y="3864422"/>
            <a:ext cx="3024336" cy="29935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72000" y="2251498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24 : 6 = 4 (часа) – уже отдежурил папа.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24 – 4 = 20 (ч) </a:t>
            </a:r>
            <a:r>
              <a:rPr lang="ru-RU" sz="1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ему осталось дежурить.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Ответ: папе осталось дежурить 20 часов.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07773" y="620688"/>
            <a:ext cx="4464227" cy="604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572000" y="620688"/>
            <a:ext cx="4572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Сколько мёда папа получил с одной рамки?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18 кг мёда с одного улья и 12 – рамок.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18 кг = 18 000 г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18000 : 12 = 1500 (г) – с одной рамки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или 1 кг 500 г.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Сколько всего мёда получил папа за год?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Всего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18 кг мёда с одного улья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12 – ульев было.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18 ∙ 12 = 216 (кг) мёда всего.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Папа разложил мёд в ёмкости по 4 кг в каждую. Сколько ёмкостей потребовалось?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Используем полученное число 216.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216 : 4 = 54 (ёмкости).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51520" y="476672"/>
            <a:ext cx="4486302" cy="620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932040" y="1268760"/>
            <a:ext cx="41044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Сколько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рублей будет стоить 1 ёмкость, по цене 900 рублей за 1кг?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ёмкости 4 кг, значит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900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4 = 3600 р.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932040" y="3140968"/>
            <a:ext cx="40324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Сколько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рублей будет стоить 1 ёмкость, по цене 800 рублей за 1 кг?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ёмкости 4 кг, значит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800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4 = 3200 р.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707904" y="1628800"/>
            <a:ext cx="1224136" cy="1440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3635896" y="2996952"/>
            <a:ext cx="1224136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51520" y="476672"/>
            <a:ext cx="4486302" cy="620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932040" y="548680"/>
            <a:ext cx="392392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Сколько денег папа получил за мёд?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способ.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Находим девятую часть. 54 : 9 = 6 (ёмкостей) – девятая часть. Папа будет продавать по цене 900 р. за 1 кг мёда. 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3600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6 = 21600 р. – за 6 ёмкостей. 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3200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(54 – 6) = 153600 р. – за 48 ёмкостей по цене 800 р.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21600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+ 153600 = 175200 (р.) всего.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95936" y="1772816"/>
            <a:ext cx="936104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51520" y="476672"/>
            <a:ext cx="4486302" cy="620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932040" y="671691"/>
            <a:ext cx="39239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Сколько денег папа получил за мёд?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способ.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54 : 9 = 6 (ёмкостей) – девятая часть. Папа будет продавать по цене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00 р. за 1 кг мёда.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ёмкости 4 кг.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 ∙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6 = 24 (кг) в шести ёмкостях.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900 ∙ 24 = 21600 (р.) – за 6 ёмкостей.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 ∙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(54 – 6) = 192 (кг)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по цене 800 р.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800 ∙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192 = 153600 (р.) – за мёд по цене 800 рублей за 1 кг.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21600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+ 153600 = 175200 (р.) всего.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95936" y="1772816"/>
            <a:ext cx="936104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51520" y="476672"/>
            <a:ext cx="4486302" cy="620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7925972" y="5013176"/>
            <a:ext cx="1218027" cy="183818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860032" y="908720"/>
            <a:ext cx="39239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сколько больше рублей получил бы папа, если бы продал весь мёд по цене 900 рублей за 1 кг?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900 – 800 = 100 р.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Уже знаем, что 192 кг по цене 800 р.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192 ∙ 100 = 19200 (р.) 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На 19200 рублей больше получил бы папа.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23928" y="1772816"/>
            <a:ext cx="1008112" cy="33123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60.userapi.com/impg/ZHISYWI9sioZdWD0MgLFeq_fMEncXEZbFa6Jhg/Ht9xSbpN75g.jpg?size=851x1080&amp;quality=95&amp;sign=2d7f8a9a0c6fbceb3744257def00104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2880320" cy="3655400"/>
          </a:xfrm>
          <a:prstGeom prst="rect">
            <a:avLst/>
          </a:prstGeom>
          <a:noFill/>
        </p:spPr>
      </p:pic>
      <p:pic>
        <p:nvPicPr>
          <p:cNvPr id="3" name="Picture 12" descr="https://sun7-9.userapi.com/impg/cKh7nEYgeB9ACn1ABQwOgJXSydnNliv4mS0weQ/FZhVaaMlB-0.jpg?size=853x1080&amp;quality=95&amp;sign=834c14756382ef02c36e6507130f7c5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124744"/>
            <a:ext cx="2917346" cy="369370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83868" y="4941168"/>
            <a:ext cx="2376264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класс</a:t>
            </a:r>
          </a:p>
          <a:p>
            <a:pPr algn="ctr"/>
            <a:r>
              <a:rPr lang="ru-RU" dirty="0" smtClean="0"/>
              <a:t>в печати</a:t>
            </a:r>
            <a:endParaRPr lang="ru-RU" dirty="0"/>
          </a:p>
        </p:txBody>
      </p:sp>
      <p:pic>
        <p:nvPicPr>
          <p:cNvPr id="8194" name="Picture 2" descr="https://sun9-83.userapi.com/impg/a2P1qaEymkmdxqUOdeRcR9qIu3bPNezBk5Uf8Q/1d1a7BVJ3ss.jpg?size=367x490&amp;quality=95&amp;sign=3a490ff9d370e96d47bb2db2a0daade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980728"/>
            <a:ext cx="3059832" cy="4085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https://sun9-20.userapi.com/impg/5EA0dDrky4oz72lJCJYXWCaWLtGxHXeL2C2-GQ/XfLGyVn-EWg.jpg?size=820x1080&amp;quality=95&amp;sign=668b9741b1056d3ef84987e276ca040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54049"/>
            <a:ext cx="4821221" cy="6349901"/>
          </a:xfrm>
          <a:prstGeom prst="rect">
            <a:avLst/>
          </a:prstGeom>
          <a:noFill/>
        </p:spPr>
      </p:pic>
      <p:pic>
        <p:nvPicPr>
          <p:cNvPr id="6" name="Picture 2" descr="https://sun9-60.userapi.com/impg/ZHISYWI9sioZdWD0MgLFeq_fMEncXEZbFa6Jhg/Ht9xSbpN75g.jpg?size=851x1080&amp;quality=95&amp;sign=2d7f8a9a0c6fbceb3744257def00104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285376"/>
            <a:ext cx="1802267" cy="2287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4" name="Picture 6" descr="https://sun9-53.userapi.com/impg/olXH3kb5wL0YXfIuaBNYxmflmjGCGXD1HU3Akg/rOm0iz5Rn18.jpg?size=820x1080&amp;quality=95&amp;sign=376056115cc78f6ce830ea3ba383761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74029"/>
            <a:ext cx="5094585" cy="6709941"/>
          </a:xfrm>
          <a:prstGeom prst="rect">
            <a:avLst/>
          </a:prstGeom>
          <a:noFill/>
        </p:spPr>
      </p:pic>
      <p:pic>
        <p:nvPicPr>
          <p:cNvPr id="5" name="Picture 2" descr="https://sun9-60.userapi.com/impg/ZHISYWI9sioZdWD0MgLFeq_fMEncXEZbFa6Jhg/Ht9xSbpN75g.jpg?size=851x1080&amp;quality=95&amp;sign=2d7f8a9a0c6fbceb3744257def00104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285376"/>
            <a:ext cx="1802267" cy="2287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6" name="Picture 8" descr="https://sun9-45.userapi.com/impg/UKqy3-YpsQwkJD_brIQxbzrRXMjLEGGzM9dJyA/xjNYLOYSeHk.jpg?size=820x1080&amp;quality=95&amp;sign=3b47431833b06e9864d42a69dae4c01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732" y="251866"/>
            <a:ext cx="4824536" cy="6354267"/>
          </a:xfrm>
          <a:prstGeom prst="rect">
            <a:avLst/>
          </a:prstGeom>
          <a:noFill/>
        </p:spPr>
      </p:pic>
      <p:pic>
        <p:nvPicPr>
          <p:cNvPr id="4" name="Picture 2" descr="https://sun9-60.userapi.com/impg/ZHISYWI9sioZdWD0MgLFeq_fMEncXEZbFa6Jhg/Ht9xSbpN75g.jpg?size=851x1080&amp;quality=95&amp;sign=2d7f8a9a0c6fbceb3744257def00104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285376"/>
            <a:ext cx="1802267" cy="2287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2" cstate="print"/>
          <a:srcRect t="3138" r="18543" b="3874"/>
          <a:stretch>
            <a:fillRect/>
          </a:stretch>
        </p:blipFill>
        <p:spPr bwMode="auto">
          <a:xfrm>
            <a:off x="0" y="1052736"/>
            <a:ext cx="2267744" cy="3456384"/>
          </a:xfrm>
          <a:prstGeom prst="rect">
            <a:avLst/>
          </a:prstGeom>
          <a:noFill/>
        </p:spPr>
      </p:pic>
      <p:pic>
        <p:nvPicPr>
          <p:cNvPr id="5" name="Picture 2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3" cstate="print"/>
          <a:srcRect l="8011"/>
          <a:stretch>
            <a:fillRect/>
          </a:stretch>
        </p:blipFill>
        <p:spPr bwMode="auto">
          <a:xfrm>
            <a:off x="2411760" y="1916832"/>
            <a:ext cx="2480602" cy="3600400"/>
          </a:xfrm>
          <a:prstGeom prst="rect">
            <a:avLst/>
          </a:prstGeom>
          <a:noFill/>
        </p:spPr>
      </p:pic>
      <p:pic>
        <p:nvPicPr>
          <p:cNvPr id="6" name="Picture 2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4" cstate="print"/>
          <a:srcRect l="5197"/>
          <a:stretch>
            <a:fillRect/>
          </a:stretch>
        </p:blipFill>
        <p:spPr bwMode="auto">
          <a:xfrm>
            <a:off x="4572000" y="2492896"/>
            <a:ext cx="2627263" cy="3700074"/>
          </a:xfrm>
          <a:prstGeom prst="rect">
            <a:avLst/>
          </a:prstGeom>
          <a:noFill/>
        </p:spPr>
      </p:pic>
      <p:pic>
        <p:nvPicPr>
          <p:cNvPr id="7" name="Picture 2" descr="Читательская грамотность. Практикум для школьников. 4 класс"/>
          <p:cNvPicPr>
            <a:picLocks noChangeAspect="1" noChangeArrowheads="1"/>
          </p:cNvPicPr>
          <p:nvPr/>
        </p:nvPicPr>
        <p:blipFill>
          <a:blip r:embed="rId5" cstate="print"/>
          <a:srcRect l="7596" r="5064"/>
          <a:stretch>
            <a:fillRect/>
          </a:stretch>
        </p:blipFill>
        <p:spPr bwMode="auto">
          <a:xfrm>
            <a:off x="6660232" y="2924944"/>
            <a:ext cx="2483768" cy="3796911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0"/>
            <a:ext cx="2700338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https://sun9-67.userapi.com/impg/LOvVRxU69J5SxSLdRCJqhpWX7T15N9SbB1DGLA/wWdL4xFIN0s.jpg?size=820x1080&amp;quality=95&amp;sign=6dfe91792273b73ae44a30ae28e6310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0053"/>
            <a:ext cx="4766548" cy="6277893"/>
          </a:xfrm>
          <a:prstGeom prst="rect">
            <a:avLst/>
          </a:prstGeom>
          <a:noFill/>
        </p:spPr>
      </p:pic>
      <p:pic>
        <p:nvPicPr>
          <p:cNvPr id="15" name="Picture 12" descr="https://sun7-9.userapi.com/impg/cKh7nEYgeB9ACn1ABQwOgJXSydnNliv4mS0weQ/FZhVaaMlB-0.jpg?size=853x1080&amp;quality=95&amp;sign=834c14756382ef02c36e6507130f7c5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266221"/>
            <a:ext cx="1836759" cy="232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16" descr="https://sun9-84.userapi.com/impg/qPKDHyWEcS9MR-xDJpxAVQwb8QwWA0ZasQkGnQ/fI_TNaWy14c.jpg?size=820x1080&amp;quality=95&amp;sign=d1de689873905f1a57b10d4d7772ee1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6037"/>
            <a:ext cx="4985239" cy="6565925"/>
          </a:xfrm>
          <a:prstGeom prst="rect">
            <a:avLst/>
          </a:prstGeom>
          <a:noFill/>
        </p:spPr>
      </p:pic>
      <p:pic>
        <p:nvPicPr>
          <p:cNvPr id="15" name="Picture 12" descr="https://sun7-9.userapi.com/impg/cKh7nEYgeB9ACn1ABQwOgJXSydnNliv4mS0weQ/FZhVaaMlB-0.jpg?size=853x1080&amp;quality=95&amp;sign=834c14756382ef02c36e6507130f7c5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266221"/>
            <a:ext cx="1836759" cy="232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0" name="Picture 18" descr="https://sun9-33.userapi.com/impg/vLl6m5E2oFsbrCuzzgTO_VCiCPDLLBojVQd6-A/WsZd23BnDIw.jpg?size=820x1080&amp;quality=95&amp;sign=1a66265ca0b0c707ba2262e04f03b01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8045"/>
            <a:ext cx="4875894" cy="6421909"/>
          </a:xfrm>
          <a:prstGeom prst="rect">
            <a:avLst/>
          </a:prstGeom>
          <a:noFill/>
        </p:spPr>
      </p:pic>
      <p:pic>
        <p:nvPicPr>
          <p:cNvPr id="15" name="Picture 12" descr="https://sun7-9.userapi.com/impg/cKh7nEYgeB9ACn1ABQwOgJXSydnNliv4mS0weQ/FZhVaaMlB-0.jpg?size=853x1080&amp;quality=95&amp;sign=834c14756382ef02c36e6507130f7c5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266221"/>
            <a:ext cx="1836759" cy="232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83.userapi.com/impg/a2P1qaEymkmdxqUOdeRcR9qIu3bPNezBk5Uf8Q/1d1a7BVJ3ss.jpg?size=367x490&amp;quality=95&amp;sign=3a490ff9d370e96d47bb2db2a0daade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7426" y="1782376"/>
            <a:ext cx="2466574" cy="3293247"/>
          </a:xfrm>
          <a:prstGeom prst="rect">
            <a:avLst/>
          </a:prstGeom>
          <a:noFill/>
        </p:spPr>
      </p:pic>
      <p:pic>
        <p:nvPicPr>
          <p:cNvPr id="46082" name="Picture 2" descr="https://sun9-52.userapi.com/impg/xxireO73fqt7hjI7Vs9cNPFyfOTdyEIQKyapQQ/WQ42Fgg-vuE.jpg?size=367x490&amp;quality=95&amp;sign=1a3f1299098d4d0277d2de39c3ec21d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60189"/>
            <a:ext cx="4896544" cy="6537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83.userapi.com/impg/a2P1qaEymkmdxqUOdeRcR9qIu3bPNezBk5Uf8Q/1d1a7BVJ3ss.jpg?size=367x490&amp;quality=95&amp;sign=3a490ff9d370e96d47bb2db2a0daade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7426" y="1782376"/>
            <a:ext cx="2466574" cy="3293247"/>
          </a:xfrm>
          <a:prstGeom prst="rect">
            <a:avLst/>
          </a:prstGeom>
          <a:noFill/>
        </p:spPr>
      </p:pic>
      <p:pic>
        <p:nvPicPr>
          <p:cNvPr id="48130" name="Picture 2" descr="https://sun9-40.userapi.com/impg/JIYcxpUU5nK5CnzKnEgXvqoalay70p73Y-jbrg/_1MaGGNEhl8.jpg?size=367x490&amp;quality=95&amp;sign=ceb3c29bc011a32d1b43dbdff90770f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52472"/>
            <a:ext cx="4608512" cy="6153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83.userapi.com/impg/a2P1qaEymkmdxqUOdeRcR9qIu3bPNezBk5Uf8Q/1d1a7BVJ3ss.jpg?size=367x490&amp;quality=95&amp;sign=3a490ff9d370e96d47bb2db2a0daade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7426" y="1782376"/>
            <a:ext cx="2466574" cy="3293247"/>
          </a:xfrm>
          <a:prstGeom prst="rect">
            <a:avLst/>
          </a:prstGeom>
          <a:noFill/>
        </p:spPr>
      </p:pic>
      <p:pic>
        <p:nvPicPr>
          <p:cNvPr id="47106" name="Picture 2" descr="https://sun9-88.userapi.com/impg/U4LLpQsYMbkFeFWSY6EgBlKmfGBWkYqCipN0vg/9g2pNJMlTI4.jpg?size=367x490&amp;quality=95&amp;sign=db9208b1c2c4b85831e85be74b74189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6331"/>
            <a:ext cx="4752528" cy="6345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1" name="Picture 3" descr="Функц_грамотность_2 класс_cover"/>
          <p:cNvPicPr>
            <a:picLocks noChangeAspect="1" noChangeArrowheads="1"/>
          </p:cNvPicPr>
          <p:nvPr/>
        </p:nvPicPr>
        <p:blipFill>
          <a:blip r:embed="rId2" cstate="print"/>
          <a:srcRect l="49994"/>
          <a:stretch>
            <a:fillRect/>
          </a:stretch>
        </p:blipFill>
        <p:spPr bwMode="auto">
          <a:xfrm>
            <a:off x="4716463" y="765175"/>
            <a:ext cx="2085975" cy="2735263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2" name="Picture 4" descr="Функц грамотность_метод_облож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765175"/>
            <a:ext cx="2098675" cy="2735263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3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765175"/>
            <a:ext cx="2098675" cy="27368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4" name="Picture 6" descr="Функц_грамотность_3 класс_COV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900" y="3725863"/>
            <a:ext cx="2076450" cy="2735262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5" name="Picture 7" descr="Функц грамотность_3 класс_метод_облож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8538" y="3716338"/>
            <a:ext cx="2087562" cy="2735262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6" name="Picture 8" descr="Функц грамотность_4 класс_облож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3716338"/>
            <a:ext cx="2125662" cy="2798762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77" name="Picture 9" descr="Функц грамотность_4 класс_метод_обложк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488" y="3716338"/>
            <a:ext cx="2066925" cy="28003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493580" name="Picture 12" descr="ФГ_2_методичка_cove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488" y="765175"/>
            <a:ext cx="2016125" cy="2735263"/>
          </a:xfrm>
          <a:prstGeom prst="rect">
            <a:avLst/>
          </a:prstGeom>
          <a:noFill/>
          <a:ln w="19050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85750" y="0"/>
            <a:ext cx="8229600" cy="54868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Функциональная грамотность</a:t>
            </a:r>
          </a:p>
        </p:txBody>
      </p:sp>
      <p:pic>
        <p:nvPicPr>
          <p:cNvPr id="11" name="Picture 6" descr="ГОТОВ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7625" y="0"/>
            <a:ext cx="147637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Функц_грамотность_1 класс_блок 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25" y="1214438"/>
            <a:ext cx="4052888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 descr="Функц_грамотность_1 класс_блок 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1214438"/>
            <a:ext cx="40513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Финансовая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Функц_грамотность_1 класс_блок 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1285875"/>
            <a:ext cx="377825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5750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Финансовая 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грамотность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15" descr="https://static.dochkisinochki.ru/upload/_catalog/9d/91/d3/11824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62075"/>
            <a:ext cx="1590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8893" y="1142984"/>
            <a:ext cx="1386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1.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5143512"/>
            <a:ext cx="5924550" cy="1047750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Карманные деньги – это сумма, которую дают родители на твои собственные нужды. Ты должен правильно распоряжаться полученными средствами.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Useer\Desktop\афиш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428736"/>
            <a:ext cx="2042663" cy="153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071802" y="5942012"/>
            <a:ext cx="5924550" cy="915988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Афиша – это объявление, написанное крупными буквами на бумаге или картоне о каком-либо концерте, спектакле, фильме.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462212" y="1500174"/>
            <a:ext cx="4219575" cy="530225"/>
            <a:chOff x="4402" y="10792"/>
            <a:chExt cx="6644" cy="837"/>
          </a:xfrm>
        </p:grpSpPr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4605" y="10792"/>
              <a:ext cx="6441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и поэтому должен пойти в театр.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3" name="AutoShape 11"/>
            <p:cNvSpPr>
              <a:spLocks noChangeArrowheads="1"/>
            </p:cNvSpPr>
            <p:nvPr/>
          </p:nvSpPr>
          <p:spPr bwMode="auto">
            <a:xfrm>
              <a:off x="4402" y="10950"/>
              <a:ext cx="388" cy="6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462212" y="2071678"/>
            <a:ext cx="4219575" cy="571500"/>
            <a:chOff x="4402" y="11805"/>
            <a:chExt cx="6644" cy="900"/>
          </a:xfrm>
        </p:grpSpPr>
        <p:sp>
          <p:nvSpPr>
            <p:cNvPr id="44045" name="Rectangle 13"/>
            <p:cNvSpPr>
              <a:spLocks noChangeArrowheads="1"/>
            </p:cNvSpPr>
            <p:nvPr/>
          </p:nvSpPr>
          <p:spPr bwMode="auto">
            <a:xfrm>
              <a:off x="4605" y="11805"/>
              <a:ext cx="6441" cy="87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пойти в театр, но деньги ему нужны для подарков.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6" name="AutoShape 14"/>
            <p:cNvSpPr>
              <a:spLocks noChangeArrowheads="1"/>
            </p:cNvSpPr>
            <p:nvPr/>
          </p:nvSpPr>
          <p:spPr bwMode="auto">
            <a:xfrm>
              <a:off x="4402" y="11990"/>
              <a:ext cx="388" cy="7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214678" y="2714620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000232" y="3429000"/>
            <a:ext cx="6083300" cy="571504"/>
            <a:chOff x="1465" y="13340"/>
            <a:chExt cx="9581" cy="639"/>
          </a:xfrm>
        </p:grpSpPr>
        <p:sp>
          <p:nvSpPr>
            <p:cNvPr id="44048" name="Rectangle 16"/>
            <p:cNvSpPr>
              <a:spLocks noChangeArrowheads="1"/>
            </p:cNvSpPr>
            <p:nvPr/>
          </p:nvSpPr>
          <p:spPr bwMode="auto">
            <a:xfrm>
              <a:off x="1668" y="13340"/>
              <a:ext cx="9378" cy="63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необходимая покупка – то, без чего Буратино никак не обойтись.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9" name="AutoShape 17"/>
            <p:cNvSpPr>
              <a:spLocks noChangeArrowheads="1"/>
            </p:cNvSpPr>
            <p:nvPr/>
          </p:nvSpPr>
          <p:spPr bwMode="auto">
            <a:xfrm>
              <a:off x="1465" y="13498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928926" y="3121223"/>
            <a:ext cx="37862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Подумайте, покупка билета в театр – это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2000232" y="4071942"/>
            <a:ext cx="6083300" cy="531812"/>
            <a:chOff x="1465" y="14346"/>
            <a:chExt cx="9581" cy="837"/>
          </a:xfrm>
        </p:grpSpPr>
        <p:sp>
          <p:nvSpPr>
            <p:cNvPr id="44052" name="Rectangle 20"/>
            <p:cNvSpPr>
              <a:spLocks noChangeArrowheads="1"/>
            </p:cNvSpPr>
            <p:nvPr/>
          </p:nvSpPr>
          <p:spPr bwMode="auto">
            <a:xfrm>
              <a:off x="1668" y="14346"/>
              <a:ext cx="9378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желаемая покупка – то, что хочется приобрести, но и без этого можно обойтись.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53" name="AutoShape 21"/>
            <p:cNvSpPr>
              <a:spLocks noChangeArrowheads="1"/>
            </p:cNvSpPr>
            <p:nvPr/>
          </p:nvSpPr>
          <p:spPr bwMode="auto">
            <a:xfrm>
              <a:off x="1465" y="14522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214678" y="4643446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pic>
        <p:nvPicPr>
          <p:cNvPr id="27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07504" y="692696"/>
            <a:ext cx="4464496" cy="602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4572000" y="548679"/>
            <a:ext cx="4572000" cy="614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4" cstate="print"/>
          <a:srcRect l="9313" t="3138" r="18543" b="3874"/>
          <a:stretch>
            <a:fillRect/>
          </a:stretch>
        </p:blipFill>
        <p:spPr bwMode="auto">
          <a:xfrm>
            <a:off x="4014191" y="0"/>
            <a:ext cx="1115617" cy="1919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15" descr="https://static.dochkisinochki.ru/upload/_catalog/9d/91/d3/11824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62075"/>
            <a:ext cx="1590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8893" y="1142984"/>
            <a:ext cx="1386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1.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5143512"/>
            <a:ext cx="5924550" cy="1047750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Карманные деньги – это сумма, которую дают родители на твои собственные нужды. Ты должен правильно распоряжаться полученными средствами.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Useer\Desktop\афиш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428736"/>
            <a:ext cx="2042663" cy="153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071802" y="5942012"/>
            <a:ext cx="5924550" cy="915988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Афиша – это объявление, написанное крупными буквами на бумаге или картоне о каком-либо концерте, спектакле, фильме.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462212" y="1500174"/>
            <a:ext cx="4219575" cy="530225"/>
            <a:chOff x="4402" y="10792"/>
            <a:chExt cx="6644" cy="837"/>
          </a:xfrm>
        </p:grpSpPr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4605" y="10792"/>
              <a:ext cx="6441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и поэтому должен пойти в театр.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3" name="AutoShape 11"/>
            <p:cNvSpPr>
              <a:spLocks noChangeArrowheads="1"/>
            </p:cNvSpPr>
            <p:nvPr/>
          </p:nvSpPr>
          <p:spPr bwMode="auto">
            <a:xfrm>
              <a:off x="4402" y="10950"/>
              <a:ext cx="388" cy="6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462212" y="2071678"/>
            <a:ext cx="4219575" cy="571500"/>
            <a:chOff x="4402" y="11805"/>
            <a:chExt cx="6644" cy="900"/>
          </a:xfrm>
        </p:grpSpPr>
        <p:sp>
          <p:nvSpPr>
            <p:cNvPr id="44045" name="Rectangle 13"/>
            <p:cNvSpPr>
              <a:spLocks noChangeArrowheads="1"/>
            </p:cNvSpPr>
            <p:nvPr/>
          </p:nvSpPr>
          <p:spPr bwMode="auto">
            <a:xfrm>
              <a:off x="4605" y="11805"/>
              <a:ext cx="6441" cy="87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пойти в театр, но деньги ему нужны для подарков.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6" name="AutoShape 14"/>
            <p:cNvSpPr>
              <a:spLocks noChangeArrowheads="1"/>
            </p:cNvSpPr>
            <p:nvPr/>
          </p:nvSpPr>
          <p:spPr bwMode="auto">
            <a:xfrm>
              <a:off x="4402" y="11990"/>
              <a:ext cx="388" cy="7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214678" y="2714620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0" y="2428868"/>
            <a:ext cx="6429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2</a:t>
            </a:r>
            <a:endParaRPr lang="ru-RU" sz="4400" dirty="0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000232" y="3429000"/>
            <a:ext cx="6083300" cy="571504"/>
            <a:chOff x="1465" y="13340"/>
            <a:chExt cx="9581" cy="639"/>
          </a:xfrm>
        </p:grpSpPr>
        <p:sp>
          <p:nvSpPr>
            <p:cNvPr id="44048" name="Rectangle 16"/>
            <p:cNvSpPr>
              <a:spLocks noChangeArrowheads="1"/>
            </p:cNvSpPr>
            <p:nvPr/>
          </p:nvSpPr>
          <p:spPr bwMode="auto">
            <a:xfrm>
              <a:off x="1668" y="13340"/>
              <a:ext cx="9378" cy="63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необходимая покупка – то, без чего Буратино никак не обойтись.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9" name="AutoShape 17"/>
            <p:cNvSpPr>
              <a:spLocks noChangeArrowheads="1"/>
            </p:cNvSpPr>
            <p:nvPr/>
          </p:nvSpPr>
          <p:spPr bwMode="auto">
            <a:xfrm>
              <a:off x="1465" y="13498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928926" y="3121223"/>
            <a:ext cx="37862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Подумайте, покупка билета в театр – это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2000232" y="4071942"/>
            <a:ext cx="6083300" cy="531812"/>
            <a:chOff x="1465" y="14346"/>
            <a:chExt cx="9581" cy="837"/>
          </a:xfrm>
        </p:grpSpPr>
        <p:sp>
          <p:nvSpPr>
            <p:cNvPr id="44052" name="Rectangle 20"/>
            <p:cNvSpPr>
              <a:spLocks noChangeArrowheads="1"/>
            </p:cNvSpPr>
            <p:nvPr/>
          </p:nvSpPr>
          <p:spPr bwMode="auto">
            <a:xfrm>
              <a:off x="1668" y="14346"/>
              <a:ext cx="9378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желаемая покупка – то, что хочется приобрести, но и без этого можно обойтись.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53" name="AutoShape 21"/>
            <p:cNvSpPr>
              <a:spLocks noChangeArrowheads="1"/>
            </p:cNvSpPr>
            <p:nvPr/>
          </p:nvSpPr>
          <p:spPr bwMode="auto">
            <a:xfrm>
              <a:off x="1465" y="14522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214678" y="4643446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pic>
        <p:nvPicPr>
          <p:cNvPr id="27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15" descr="https://static.dochkisinochki.ru/upload/_catalog/9d/91/d3/11824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62075"/>
            <a:ext cx="1590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8893" y="1142984"/>
            <a:ext cx="1386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1.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5143512"/>
            <a:ext cx="5924550" cy="1047750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Карманные деньги – это сумма, которую дают родители на твои собственные нужды. Ты должен правильно распоряжаться полученными средствами.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Useer\Desktop\афиш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428736"/>
            <a:ext cx="2042663" cy="153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071802" y="5942012"/>
            <a:ext cx="5924550" cy="915988"/>
          </a:xfrm>
          <a:prstGeom prst="rect">
            <a:avLst/>
          </a:prstGeom>
          <a:solidFill>
            <a:srgbClr val="EAF1DD"/>
          </a:solidFill>
          <a:ln w="19050" cap="rnd">
            <a:solidFill>
              <a:srgbClr val="4E6128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Подсказка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Афиша – это объявление, написанное крупными буквами на бумаге или картоне о каком-либо концерте, спектакле, фильме.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462212" y="1500174"/>
            <a:ext cx="4219575" cy="530225"/>
            <a:chOff x="4402" y="10792"/>
            <a:chExt cx="6644" cy="837"/>
          </a:xfrm>
        </p:grpSpPr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4605" y="10792"/>
              <a:ext cx="6441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и поэтому должен пойти в театр.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3" name="AutoShape 11"/>
            <p:cNvSpPr>
              <a:spLocks noChangeArrowheads="1"/>
            </p:cNvSpPr>
            <p:nvPr/>
          </p:nvSpPr>
          <p:spPr bwMode="auto">
            <a:xfrm>
              <a:off x="4402" y="10950"/>
              <a:ext cx="388" cy="6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462212" y="2071678"/>
            <a:ext cx="4219575" cy="571500"/>
            <a:chOff x="4402" y="11805"/>
            <a:chExt cx="6644" cy="900"/>
          </a:xfrm>
        </p:grpSpPr>
        <p:sp>
          <p:nvSpPr>
            <p:cNvPr id="44045" name="Rectangle 13"/>
            <p:cNvSpPr>
              <a:spLocks noChangeArrowheads="1"/>
            </p:cNvSpPr>
            <p:nvPr/>
          </p:nvSpPr>
          <p:spPr bwMode="auto">
            <a:xfrm>
              <a:off x="4605" y="11805"/>
              <a:ext cx="6441" cy="87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Буратино хочет пойти в театр, но деньги ему нужны для подарков.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6" name="AutoShape 14"/>
            <p:cNvSpPr>
              <a:spLocks noChangeArrowheads="1"/>
            </p:cNvSpPr>
            <p:nvPr/>
          </p:nvSpPr>
          <p:spPr bwMode="auto">
            <a:xfrm>
              <a:off x="4402" y="11990"/>
              <a:ext cx="388" cy="7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214678" y="2714620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0" y="2428868"/>
            <a:ext cx="6429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2</a:t>
            </a:r>
            <a:endParaRPr lang="ru-RU" sz="4400" dirty="0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000232" y="3429000"/>
            <a:ext cx="6083300" cy="571504"/>
            <a:chOff x="1465" y="13340"/>
            <a:chExt cx="9581" cy="639"/>
          </a:xfrm>
        </p:grpSpPr>
        <p:sp>
          <p:nvSpPr>
            <p:cNvPr id="44048" name="Rectangle 16"/>
            <p:cNvSpPr>
              <a:spLocks noChangeArrowheads="1"/>
            </p:cNvSpPr>
            <p:nvPr/>
          </p:nvSpPr>
          <p:spPr bwMode="auto">
            <a:xfrm>
              <a:off x="1668" y="13340"/>
              <a:ext cx="9378" cy="63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необходимая покупка – то, без чего Буратино никак не обойтись.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49" name="AutoShape 17"/>
            <p:cNvSpPr>
              <a:spLocks noChangeArrowheads="1"/>
            </p:cNvSpPr>
            <p:nvPr/>
          </p:nvSpPr>
          <p:spPr bwMode="auto">
            <a:xfrm>
              <a:off x="1465" y="13498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928926" y="3121223"/>
            <a:ext cx="37862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Подумайте, покупка билета в театр – это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2000232" y="4071942"/>
            <a:ext cx="6083300" cy="531812"/>
            <a:chOff x="1465" y="14346"/>
            <a:chExt cx="9581" cy="837"/>
          </a:xfrm>
        </p:grpSpPr>
        <p:sp>
          <p:nvSpPr>
            <p:cNvPr id="44052" name="Rectangle 20"/>
            <p:cNvSpPr>
              <a:spLocks noChangeArrowheads="1"/>
            </p:cNvSpPr>
            <p:nvPr/>
          </p:nvSpPr>
          <p:spPr bwMode="auto">
            <a:xfrm>
              <a:off x="1668" y="14346"/>
              <a:ext cx="9378" cy="83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желаемая покупка – то, что хочется приобрести, но и без этого можно обойтись.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53" name="AutoShape 21"/>
            <p:cNvSpPr>
              <a:spLocks noChangeArrowheads="1"/>
            </p:cNvSpPr>
            <p:nvPr/>
          </p:nvSpPr>
          <p:spPr bwMode="auto">
            <a:xfrm>
              <a:off x="1465" y="14522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214678" y="4643446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572000" y="4357694"/>
            <a:ext cx="6429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2</a:t>
            </a:r>
            <a:endParaRPr lang="ru-RU" sz="4400" dirty="0"/>
          </a:p>
        </p:txBody>
      </p:sp>
      <p:pic>
        <p:nvPicPr>
          <p:cNvPr id="27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8893" y="1285860"/>
            <a:ext cx="1413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2.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2" name="Рисунок 11" descr="http://mtdata.ru/u24/photo3720/20964472989-0/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2214554"/>
            <a:ext cx="1087120" cy="209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.pinimg.com/736x/dc/7e/aa/dc7eaa5a742df263161e485a87644292.jpg"/>
          <p:cNvPicPr/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071678"/>
            <a:ext cx="1328420" cy="88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159-1596752_free-handbag-bag-transprent-png-free-handbag-cartoon.png"/>
          <p:cNvPicPr/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953895"/>
            <a:ext cx="1216025" cy="147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mg2.freepng.ru/20180218/guw/kisspng-paper-notebook-exercise-book-clip-art-notebook-cliparts-5a89a797e76ee7.692358811518970775948.jpg"/>
          <p:cNvPicPr/>
          <p:nvPr/>
        </p:nvPicPr>
        <p:blipFill>
          <a:blip r:embed="rId5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l="18575" r="17580"/>
          <a:stretch>
            <a:fillRect/>
          </a:stretch>
        </p:blipFill>
        <p:spPr bwMode="auto">
          <a:xfrm>
            <a:off x="4786314" y="2000240"/>
            <a:ext cx="116459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15" name="AutoShape 11"/>
          <p:cNvSpPr>
            <a:spLocks noChangeArrowheads="1"/>
          </p:cNvSpPr>
          <p:nvPr/>
        </p:nvSpPr>
        <p:spPr bwMode="auto">
          <a:xfrm>
            <a:off x="1214414" y="3429000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Бант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18" name="AutoShape 14"/>
          <p:cNvSpPr>
            <a:spLocks noChangeArrowheads="1"/>
          </p:cNvSpPr>
          <p:nvPr/>
        </p:nvSpPr>
        <p:spPr bwMode="auto">
          <a:xfrm>
            <a:off x="2928926" y="3429000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Сумочка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5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21" name="AutoShape 17"/>
          <p:cNvSpPr>
            <a:spLocks noChangeArrowheads="1"/>
          </p:cNvSpPr>
          <p:nvPr/>
        </p:nvSpPr>
        <p:spPr bwMode="auto">
          <a:xfrm>
            <a:off x="4786314" y="3429000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Тетрадь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642910" y="4857760"/>
            <a:ext cx="81439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Выберите предмет и запишите его цену.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Найдите остаток денег у Буратино после покупки подарка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Мальвины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78893" y="1285860"/>
            <a:ext cx="1407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3.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https://i0.wp.com/ds02.infourok.ru/uploads/ex/0193/0002e7c2-a78494e3/hello_html_30eb5d6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000240"/>
            <a:ext cx="707390" cy="114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2.bp.blogspot.com/-S8QGPUGUe2E/VtvrrrH_erI/AAAAAAAABPg/X14XZezK264/s1600/guitarvn_co_ban_hop_am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8195" y="1901825"/>
            <a:ext cx="123380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.pngio.com/an-open-fairy-tale-book-vector-png-fairy-tale-book-open-book-fairy-tale-png-free-650_400.png"/>
          <p:cNvPicPr/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2357430"/>
            <a:ext cx="1569720" cy="96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1" name="AutoShape 1"/>
          <p:cNvSpPr>
            <a:spLocks noChangeArrowheads="1"/>
          </p:cNvSpPr>
          <p:nvPr/>
        </p:nvSpPr>
        <p:spPr bwMode="auto">
          <a:xfrm>
            <a:off x="857224" y="3714752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Ручка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3428992" y="3714752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Гитара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12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5643570" y="3714752"/>
            <a:ext cx="1268413" cy="6286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97470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Книга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5 сольдо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ttps://illustrators.ru/uploads/illustration/image/1233509/main_9_9_%D0%BF%D1%8C%D0%B5%D1%80%D0%B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2428868"/>
            <a:ext cx="1604645" cy="224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714348" y="5072074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Выберите предмет и запишите его цену.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Найдите остаток денег  после покупки подарка для Пьеро?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71472" y="1714488"/>
            <a:ext cx="80010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Подумайте, насколько правильно вы распределили деньги на подарки? Остались ли у вас деньги?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357290" y="3225793"/>
            <a:ext cx="6084887" cy="560310"/>
            <a:chOff x="1465" y="13340"/>
            <a:chExt cx="9581" cy="881"/>
          </a:xfrm>
        </p:grpSpPr>
        <p:sp>
          <p:nvSpPr>
            <p:cNvPr id="45059" name="Rectangle 3"/>
            <p:cNvSpPr>
              <a:spLocks noChangeArrowheads="1"/>
            </p:cNvSpPr>
            <p:nvPr/>
          </p:nvSpPr>
          <p:spPr bwMode="auto">
            <a:xfrm>
              <a:off x="1668" y="13340"/>
              <a:ext cx="9378" cy="63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Да, остались. Я хочу, чтобы у меня всегда было немного денег.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0" name="AutoShape 4"/>
            <p:cNvSpPr>
              <a:spLocks noChangeArrowheads="1"/>
            </p:cNvSpPr>
            <p:nvPr/>
          </p:nvSpPr>
          <p:spPr bwMode="auto">
            <a:xfrm>
              <a:off x="1465" y="13498"/>
              <a:ext cx="388" cy="72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357290" y="4214826"/>
            <a:ext cx="6084887" cy="499840"/>
            <a:chOff x="1465" y="13340"/>
            <a:chExt cx="9581" cy="789"/>
          </a:xfrm>
        </p:grpSpPr>
        <p:sp>
          <p:nvSpPr>
            <p:cNvPr id="45062" name="Rectangle 6"/>
            <p:cNvSpPr>
              <a:spLocks noChangeArrowheads="1"/>
            </p:cNvSpPr>
            <p:nvPr/>
          </p:nvSpPr>
          <p:spPr bwMode="auto">
            <a:xfrm>
              <a:off x="1668" y="13340"/>
              <a:ext cx="9378" cy="63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Нет, не остались. Родители ещё дадут.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3" name="AutoShape 7"/>
            <p:cNvSpPr>
              <a:spLocks noChangeArrowheads="1"/>
            </p:cNvSpPr>
            <p:nvPr/>
          </p:nvSpPr>
          <p:spPr bwMode="auto">
            <a:xfrm>
              <a:off x="1465" y="13498"/>
              <a:ext cx="388" cy="6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</p:grpSp>
      <p:pic>
        <p:nvPicPr>
          <p:cNvPr id="10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8893" y="1285860"/>
            <a:ext cx="1421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4.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857224" y="2714620"/>
            <a:ext cx="55007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80975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/>
              <a:t>Подумайте, какие подарки выбрал Буратино?</a:t>
            </a:r>
          </a:p>
          <a:p>
            <a:pPr indent="180975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/>
              <a:t>Докажите – выполните вычисления. </a:t>
            </a:r>
          </a:p>
          <a:p>
            <a:pPr lvl="0" indent="180975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https://illustrators.ru/uploads/illustration/image/1131323/main_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785926"/>
            <a:ext cx="1619334" cy="201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886474" y="1857364"/>
            <a:ext cx="337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 Буратино осталось 7 сольдо.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85852" y="4143380"/>
            <a:ext cx="1029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Ответ: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3929066"/>
            <a:ext cx="4786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Мальвина</a:t>
            </a:r>
            <a:r>
              <a:rPr lang="ru-RU" sz="2000" b="1" dirty="0" smtClean="0"/>
              <a:t> – бант, 3 сольдо.</a:t>
            </a:r>
          </a:p>
          <a:p>
            <a:r>
              <a:rPr lang="ru-RU" sz="2000" b="1" dirty="0" smtClean="0"/>
              <a:t>Пьеро – книга, 5 сольдо</a:t>
            </a:r>
          </a:p>
          <a:p>
            <a:r>
              <a:rPr lang="ru-RU" sz="2000" b="1" dirty="0" smtClean="0"/>
              <a:t>15- 7 = 8 (сольдо)</a:t>
            </a:r>
          </a:p>
          <a:p>
            <a:r>
              <a:rPr lang="ru-RU" sz="2000" b="1" dirty="0" smtClean="0"/>
              <a:t>5 + 3 = 8 (сольдо) </a:t>
            </a:r>
            <a:endParaRPr lang="ru-RU" sz="2000" dirty="0"/>
          </a:p>
        </p:txBody>
      </p:sp>
      <p:pic>
        <p:nvPicPr>
          <p:cNvPr id="12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8893" y="1285860"/>
            <a:ext cx="1408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5.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28662" y="1857364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Какие покупки, на ваш взгляд, являются необходимыми (Н), а какие желаемыми (Ж)?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4429132"/>
            <a:ext cx="214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Вариант  ответа: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</a:t>
            </a:r>
            <a:endParaRPr lang="ru-RU" sz="2000" dirty="0"/>
          </a:p>
        </p:txBody>
      </p:sp>
      <p:pic>
        <p:nvPicPr>
          <p:cNvPr id="12" name="Рисунок 11" descr="https://im0-tub-ru.yandex.net/i?id=3db40dcacd0d53445f663c641c53dc56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937510"/>
            <a:ext cx="1121410" cy="49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mg2.freepng.ru/20180603/zji/kisspng-ball-child-drawing-game-sport-5b149f97108f33.9141682915280782310678.jpg"/>
          <p:cNvPicPr/>
          <p:nvPr/>
        </p:nvPicPr>
        <p:blipFill>
          <a:blip r:embed="rId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l="21713" r="18230"/>
          <a:stretch>
            <a:fillRect/>
          </a:stretch>
        </p:blipFill>
        <p:spPr bwMode="auto">
          <a:xfrm>
            <a:off x="1928794" y="2857496"/>
            <a:ext cx="888365" cy="81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thumbs.dreamstime.com/b/%D1%81%D1%82%D0%B5%D0%BA%D0%BB%D1%8F%D0%BD%D0%BD%D1%8B%D0%B9-%D0%BF%D0%B0%D0%BA%D0%B5%D1%82-%D0%BC%D0%BE%D0%BB%D0%BE%D0%BA%D0%B0-105951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857496"/>
            <a:ext cx="82804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mg2.pngio.com/chocolate-bar-snack-candy-vector-chocolate-png-download-2582-bar-of-chocolate-png-2582_2220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3372" y="2928934"/>
            <a:ext cx="897255" cy="76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st3.depositphotos.com/3923211/13251/v/1600/depositphotos_132518516-stock-illustration-yogurt-packaging-design-template-with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070860"/>
            <a:ext cx="612775" cy="71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thumbs.dreamstime.com/b/%D0%BE%D0%B2%D0%BE%D1%89-%D0%BF%D0%BB%D0%B0%D1%81%D1%82%D0%BC%D0%B0%D1%81%D1%81%D1%8B-%D0%BC%D0%B0%D1%81%D0%BB%D0%B0-%D0%B1%D1%83%D1%82%D1%8B%D0%BB%D0%BA%D0%B8-255651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010535"/>
            <a:ext cx="586740" cy="83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mg.youtube.com/vi/I1MBvuBAheU/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3075305"/>
            <a:ext cx="517525" cy="70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logoped18.ru/production-sound/images/sound-ch-17.gif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43834" y="3027997"/>
            <a:ext cx="784860" cy="80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2071670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Ж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14678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286248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Ж</a:t>
            </a:r>
            <a:endParaRPr lang="ru-RU" sz="2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214942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Ж</a:t>
            </a:r>
            <a:endParaRPr lang="ru-RU" sz="2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</a:t>
            </a:r>
            <a:endParaRPr lang="ru-RU" sz="2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858016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Ж</a:t>
            </a:r>
            <a:endParaRPr lang="ru-RU" sz="2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786710" y="3857628"/>
            <a:ext cx="57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</a:t>
            </a:r>
            <a:endParaRPr lang="ru-RU" sz="2000" dirty="0"/>
          </a:p>
        </p:txBody>
      </p:sp>
      <p:pic>
        <p:nvPicPr>
          <p:cNvPr id="31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28662" y="571480"/>
            <a:ext cx="7286676" cy="714380"/>
          </a:xfrm>
          <a:prstGeom prst="rect">
            <a:avLst/>
          </a:prstGeom>
        </p:spPr>
        <p:txBody>
          <a:bodyPr/>
          <a:lstStyle/>
          <a:p>
            <a:r>
              <a:rPr lang="ru-RU" sz="3600" b="1" dirty="0" smtClean="0"/>
              <a:t>Буратино и карманные деньги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78893" y="1285860"/>
            <a:ext cx="1427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Задание 6.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1071538" y="1714488"/>
            <a:ext cx="5357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80975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/>
              <a:t>Из чего складываются карманные деньги?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https://illustrators.ru/uploads/illustration/image/1233512/main_14_14_%D1%82%D0%BE%D1%80%D1%82%D0%B8%D0%BB%D0%B0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277"/>
          <a:stretch>
            <a:fillRect/>
          </a:stretch>
        </p:blipFill>
        <p:spPr bwMode="auto">
          <a:xfrm>
            <a:off x="6858016" y="2186796"/>
            <a:ext cx="1889185" cy="248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714480" y="2428868"/>
            <a:ext cx="4173538" cy="347663"/>
            <a:chOff x="1564" y="11051"/>
            <a:chExt cx="6573" cy="546"/>
          </a:xfrm>
        </p:grpSpPr>
        <p:sp>
          <p:nvSpPr>
            <p:cNvPr id="48131" name="Rectangle 3"/>
            <p:cNvSpPr>
              <a:spLocks noChangeArrowheads="1"/>
            </p:cNvSpPr>
            <p:nvPr/>
          </p:nvSpPr>
          <p:spPr bwMode="auto">
            <a:xfrm>
              <a:off x="1767" y="11051"/>
              <a:ext cx="6370" cy="54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Поощрение за хорошие дела.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32" name="AutoShape 4"/>
            <p:cNvSpPr>
              <a:spLocks noChangeArrowheads="1"/>
            </p:cNvSpPr>
            <p:nvPr/>
          </p:nvSpPr>
          <p:spPr bwMode="auto">
            <a:xfrm>
              <a:off x="1564" y="11132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14480" y="3082925"/>
            <a:ext cx="4173538" cy="346075"/>
            <a:chOff x="1564" y="11703"/>
            <a:chExt cx="6573" cy="546"/>
          </a:xfrm>
        </p:grpSpPr>
        <p:sp>
          <p:nvSpPr>
            <p:cNvPr id="48134" name="Rectangle 6"/>
            <p:cNvSpPr>
              <a:spLocks noChangeArrowheads="1"/>
            </p:cNvSpPr>
            <p:nvPr/>
          </p:nvSpPr>
          <p:spPr bwMode="auto">
            <a:xfrm>
              <a:off x="1767" y="11703"/>
              <a:ext cx="6370" cy="54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Хорошая успеваемость в школе.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35" name="AutoShape 7"/>
            <p:cNvSpPr>
              <a:spLocks noChangeArrowheads="1"/>
            </p:cNvSpPr>
            <p:nvPr/>
          </p:nvSpPr>
          <p:spPr bwMode="auto">
            <a:xfrm>
              <a:off x="1564" y="11778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1714480" y="3714752"/>
            <a:ext cx="4173538" cy="347663"/>
            <a:chOff x="1564" y="12409"/>
            <a:chExt cx="6573" cy="546"/>
          </a:xfrm>
        </p:grpSpPr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1767" y="12409"/>
              <a:ext cx="6370" cy="54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Помощь по дому.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38" name="AutoShape 10"/>
            <p:cNvSpPr>
              <a:spLocks noChangeArrowheads="1"/>
            </p:cNvSpPr>
            <p:nvPr/>
          </p:nvSpPr>
          <p:spPr bwMode="auto">
            <a:xfrm>
              <a:off x="1564" y="12485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1714480" y="4357694"/>
            <a:ext cx="4173538" cy="347663"/>
            <a:chOff x="1564" y="13061"/>
            <a:chExt cx="6573" cy="546"/>
          </a:xfrm>
        </p:grpSpPr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1767" y="13061"/>
              <a:ext cx="6370" cy="54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Подарки.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1" name="AutoShape 13"/>
            <p:cNvSpPr>
              <a:spLocks noChangeArrowheads="1"/>
            </p:cNvSpPr>
            <p:nvPr/>
          </p:nvSpPr>
          <p:spPr bwMode="auto">
            <a:xfrm>
              <a:off x="1564" y="13150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1714480" y="5000636"/>
            <a:ext cx="4173538" cy="346075"/>
            <a:chOff x="1564" y="13688"/>
            <a:chExt cx="6573" cy="546"/>
          </a:xfrm>
        </p:grpSpPr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1767" y="13688"/>
              <a:ext cx="6370" cy="54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97470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Оплата за выполненные поручения.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4" name="AutoShape 16"/>
            <p:cNvSpPr>
              <a:spLocks noChangeArrowheads="1"/>
            </p:cNvSpPr>
            <p:nvPr/>
          </p:nvSpPr>
          <p:spPr bwMode="auto">
            <a:xfrm>
              <a:off x="1564" y="13762"/>
              <a:ext cx="388" cy="3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4" name="Picture 5" descr="Функц_грамотность_1 класс_co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0"/>
            <a:ext cx="1115615" cy="145485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 r="8370"/>
          <a:stretch>
            <a:fillRect/>
          </a:stretch>
        </p:blipFill>
        <p:spPr bwMode="auto">
          <a:xfrm>
            <a:off x="0" y="662232"/>
            <a:ext cx="4355976" cy="6195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 l="4725"/>
          <a:stretch>
            <a:fillRect/>
          </a:stretch>
        </p:blipFill>
        <p:spPr bwMode="auto">
          <a:xfrm>
            <a:off x="4572000" y="878732"/>
            <a:ext cx="4355977" cy="597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4" cstate="print"/>
          <a:srcRect l="8011"/>
          <a:stretch>
            <a:fillRect/>
          </a:stretch>
        </p:blipFill>
        <p:spPr bwMode="auto">
          <a:xfrm>
            <a:off x="4067944" y="0"/>
            <a:ext cx="1240301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 r="4021"/>
          <a:stretch>
            <a:fillRect/>
          </a:stretch>
        </p:blipFill>
        <p:spPr bwMode="auto">
          <a:xfrm>
            <a:off x="4716016" y="764704"/>
            <a:ext cx="4284716" cy="591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 l="5458"/>
          <a:stretch>
            <a:fillRect/>
          </a:stretch>
        </p:blipFill>
        <p:spPr bwMode="auto">
          <a:xfrm>
            <a:off x="215008" y="764704"/>
            <a:ext cx="4356992" cy="590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4" cstate="print"/>
          <a:srcRect l="5197"/>
          <a:stretch>
            <a:fillRect/>
          </a:stretch>
        </p:blipFill>
        <p:spPr bwMode="auto">
          <a:xfrm>
            <a:off x="7956376" y="4725144"/>
            <a:ext cx="1514449" cy="213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2" cstate="print"/>
          <a:srcRect l="5197"/>
          <a:stretch>
            <a:fillRect/>
          </a:stretch>
        </p:blipFill>
        <p:spPr bwMode="auto">
          <a:xfrm>
            <a:off x="7740352" y="0"/>
            <a:ext cx="1835175" cy="2584546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231740" y="692696"/>
            <a:ext cx="4680520" cy="59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ГОТ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2700338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 descr="Математическая грамотность. Практикум для школьников. 4 класс "/>
          <p:cNvPicPr>
            <a:picLocks noChangeAspect="1" noChangeArrowheads="1"/>
          </p:cNvPicPr>
          <p:nvPr/>
        </p:nvPicPr>
        <p:blipFill>
          <a:blip r:embed="rId3" cstate="print"/>
          <a:srcRect l="11650"/>
          <a:stretch>
            <a:fillRect/>
          </a:stretch>
        </p:blipFill>
        <p:spPr bwMode="auto">
          <a:xfrm>
            <a:off x="6876256" y="3429000"/>
            <a:ext cx="2267744" cy="3422356"/>
          </a:xfrm>
          <a:prstGeom prst="rect">
            <a:avLst/>
          </a:prstGeom>
          <a:noFill/>
        </p:spPr>
      </p:pic>
      <p:pic>
        <p:nvPicPr>
          <p:cNvPr id="76804" name="Picture 4" descr="Математическая грамотность. Практикум для школьников. 3 класс "/>
          <p:cNvPicPr>
            <a:picLocks noChangeAspect="1" noChangeArrowheads="1"/>
          </p:cNvPicPr>
          <p:nvPr/>
        </p:nvPicPr>
        <p:blipFill>
          <a:blip r:embed="rId4" cstate="print"/>
          <a:srcRect l="10080"/>
          <a:stretch>
            <a:fillRect/>
          </a:stretch>
        </p:blipFill>
        <p:spPr bwMode="auto">
          <a:xfrm>
            <a:off x="4572000" y="2708920"/>
            <a:ext cx="2330624" cy="3455843"/>
          </a:xfrm>
          <a:prstGeom prst="rect">
            <a:avLst/>
          </a:prstGeom>
          <a:noFill/>
        </p:spPr>
      </p:pic>
      <p:pic>
        <p:nvPicPr>
          <p:cNvPr id="76806" name="Picture 6" descr="Математическая грамотность. Практикум для школьников. 2 класс"/>
          <p:cNvPicPr>
            <a:picLocks noChangeAspect="1" noChangeArrowheads="1"/>
          </p:cNvPicPr>
          <p:nvPr/>
        </p:nvPicPr>
        <p:blipFill>
          <a:blip r:embed="rId5" cstate="print"/>
          <a:srcRect l="14279"/>
          <a:stretch>
            <a:fillRect/>
          </a:stretch>
        </p:blipFill>
        <p:spPr bwMode="auto">
          <a:xfrm>
            <a:off x="2339752" y="1916832"/>
            <a:ext cx="2232248" cy="3472100"/>
          </a:xfrm>
          <a:prstGeom prst="rect">
            <a:avLst/>
          </a:prstGeom>
          <a:noFill/>
        </p:spPr>
      </p:pic>
      <p:pic>
        <p:nvPicPr>
          <p:cNvPr id="76808" name="Picture 8" descr="Математическая грамотность. Практикум для школьников. 1 класс "/>
          <p:cNvPicPr>
            <a:picLocks noChangeAspect="1" noChangeArrowheads="1"/>
          </p:cNvPicPr>
          <p:nvPr/>
        </p:nvPicPr>
        <p:blipFill>
          <a:blip r:embed="rId6" cstate="print"/>
          <a:srcRect l="13491"/>
          <a:stretch>
            <a:fillRect/>
          </a:stretch>
        </p:blipFill>
        <p:spPr bwMode="auto">
          <a:xfrm>
            <a:off x="0" y="1052736"/>
            <a:ext cx="2131344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07504" y="764703"/>
            <a:ext cx="4464496" cy="579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4572000" y="600474"/>
            <a:ext cx="4377467" cy="595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8" descr="Математическая грамотность. Практикум для школьников. 1 класс "/>
          <p:cNvPicPr>
            <a:picLocks noChangeAspect="1" noChangeArrowheads="1"/>
          </p:cNvPicPr>
          <p:nvPr/>
        </p:nvPicPr>
        <p:blipFill>
          <a:blip r:embed="rId4" cstate="print"/>
          <a:srcRect l="13491"/>
          <a:stretch>
            <a:fillRect/>
          </a:stretch>
        </p:blipFill>
        <p:spPr bwMode="auto">
          <a:xfrm>
            <a:off x="7947052" y="5013176"/>
            <a:ext cx="1196948" cy="1844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1179</TotalTime>
  <Words>1360</Words>
  <Application>Microsoft Office PowerPoint</Application>
  <PresentationFormat>Экран (4:3)</PresentationFormat>
  <Paragraphs>301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Поток</vt:lpstr>
      <vt:lpstr>Слайд 1</vt:lpstr>
      <vt:lpstr>Функциональная грамотность - это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Useer</dc:creator>
  <cp:lastModifiedBy>BOOM</cp:lastModifiedBy>
  <cp:revision>153</cp:revision>
  <dcterms:created xsi:type="dcterms:W3CDTF">2021-01-14T15:46:40Z</dcterms:created>
  <dcterms:modified xsi:type="dcterms:W3CDTF">2022-11-28T17:44:21Z</dcterms:modified>
</cp:coreProperties>
</file>