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59" r:id="rId4"/>
    <p:sldId id="260" r:id="rId5"/>
    <p:sldId id="300" r:id="rId6"/>
    <p:sldId id="301" r:id="rId7"/>
    <p:sldId id="307" r:id="rId8"/>
    <p:sldId id="308" r:id="rId9"/>
    <p:sldId id="309" r:id="rId10"/>
    <p:sldId id="310" r:id="rId11"/>
    <p:sldId id="306" r:id="rId12"/>
    <p:sldId id="311" r:id="rId13"/>
    <p:sldId id="302" r:id="rId14"/>
    <p:sldId id="303" r:id="rId15"/>
    <p:sldId id="304" r:id="rId16"/>
    <p:sldId id="305" r:id="rId17"/>
    <p:sldId id="275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6" r:id="rId34"/>
    <p:sldId id="294" r:id="rId35"/>
    <p:sldId id="295" r:id="rId36"/>
    <p:sldId id="297" r:id="rId37"/>
    <p:sldId id="299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BEAB"/>
    <a:srgbClr val="6A693B"/>
    <a:srgbClr val="816025"/>
    <a:srgbClr val="7D7729"/>
    <a:srgbClr val="E7E7D5"/>
    <a:srgbClr val="F8F8F3"/>
    <a:srgbClr val="0BC7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555" autoAdjust="0"/>
  </p:normalViewPr>
  <p:slideViewPr>
    <p:cSldViewPr>
      <p:cViewPr>
        <p:scale>
          <a:sx n="100" d="100"/>
          <a:sy n="100" d="100"/>
        </p:scale>
        <p:origin x="-516" y="11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D6338-2ADC-496D-BA84-D9A9A0507F18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C0BA0-7274-47FA-BE75-B910AB35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97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62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952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https://padlet.com/uliyao11/8qvuqon6o23kwc39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952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86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86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078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https://www.google.com/maps/d/u/0/edit?mid=18vls0hXcYJpQt1JUn8ywzuadI1NHYsWh&amp;usp=sharing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en-US" dirty="0" err="1" smtClean="0"/>
              <a:t>qr</a:t>
            </a:r>
            <a:r>
              <a:rPr lang="en-US" dirty="0" smtClean="0"/>
              <a:t> </a:t>
            </a:r>
            <a:r>
              <a:rPr lang="ru-RU" dirty="0" smtClean="0"/>
              <a:t>кода, чтобы другие дети отгадали</a:t>
            </a:r>
            <a:r>
              <a:rPr lang="ru-RU" baseline="0" dirty="0" smtClean="0"/>
              <a:t> название сказки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Создание совместной </a:t>
            </a:r>
            <a:r>
              <a:rPr lang="ru-RU" dirty="0" err="1" smtClean="0"/>
              <a:t>гугл</a:t>
            </a:r>
            <a:r>
              <a:rPr lang="ru-RU" dirty="0" smtClean="0"/>
              <a:t> презентации, </a:t>
            </a:r>
            <a:r>
              <a:rPr lang="ru-RU" dirty="0" err="1" smtClean="0"/>
              <a:t>ге</a:t>
            </a:r>
            <a:r>
              <a:rPr lang="ru-RU" dirty="0" smtClean="0"/>
              <a:t> дети с помощью комментариев дают друг другу советы по улучшению текста.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Создание онлайн-книги с рецептами в </a:t>
            </a:r>
            <a:r>
              <a:rPr lang="en-US" dirty="0" err="1" smtClean="0"/>
              <a:t>Canva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https://www.spiderscribe.net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620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Запись диалогов и их сохранение в виде кода или</a:t>
            </a:r>
            <a:r>
              <a:rPr lang="ru-RU" baseline="0" dirty="0" smtClean="0"/>
              <a:t> отправка учителю.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Запись диалогов и их сохранение в виде кода или</a:t>
            </a:r>
            <a:r>
              <a:rPr lang="ru-RU" baseline="0" dirty="0" smtClean="0"/>
              <a:t> отправка учителю.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Запись диалогов и их сохранение в виде кода или</a:t>
            </a:r>
            <a:r>
              <a:rPr lang="ru-RU" baseline="0" dirty="0" smtClean="0"/>
              <a:t> </a:t>
            </a:r>
            <a:r>
              <a:rPr lang="ru-RU" baseline="0" smtClean="0"/>
              <a:t>отправка учителю.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Создание облака слов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Создание ребусов в генераторе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66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62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62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62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62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62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49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Добавить</a:t>
            </a:r>
            <a:r>
              <a:rPr lang="ru-RU" baseline="0" dirty="0" smtClean="0"/>
              <a:t> интерактивное задание </a:t>
            </a:r>
            <a:r>
              <a:rPr lang="ru-RU" baseline="0" dirty="0" err="1" smtClean="0"/>
              <a:t>леарнинг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апс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0BA0-7274-47FA-BE75-B910AB35907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49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673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17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3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941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881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18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08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65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8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04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B9B21-7F7E-4BB9-86CC-A66A1EA13EDB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5E908-C162-4B97-9EE4-DD58DAC24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1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tmp"/><Relationship Id="rId4" Type="http://schemas.openxmlformats.org/officeDocument/2006/relationships/image" Target="../media/image19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tmp"/><Relationship Id="rId4" Type="http://schemas.openxmlformats.org/officeDocument/2006/relationships/image" Target="../media/image24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hyperlink" Target="https://learningapps.org/userapps.php?user=115551" TargetMode="Externa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4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3.jpeg"/><Relationship Id="rId4" Type="http://schemas.openxmlformats.org/officeDocument/2006/relationships/image" Target="../media/image37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hyperlink" Target="https://learningapps.org/userapps.php?user=40357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earningapps.org/userapps.php?user=3972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32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tmp"/><Relationship Id="rId4" Type="http://schemas.openxmlformats.org/officeDocument/2006/relationships/image" Target="../media/image49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tmp"/><Relationship Id="rId4" Type="http://schemas.openxmlformats.org/officeDocument/2006/relationships/image" Target="../media/image62.tm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ocaroo.com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tmp"/><Relationship Id="rId4" Type="http://schemas.openxmlformats.org/officeDocument/2006/relationships/image" Target="../media/image7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tmp"/><Relationship Id="rId5" Type="http://schemas.openxmlformats.org/officeDocument/2006/relationships/hyperlink" Target="http://kvestodel.ru/" TargetMode="External"/><Relationship Id="rId4" Type="http://schemas.openxmlformats.org/officeDocument/2006/relationships/image" Target="../media/image82.jpe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lck.ru/bd4jX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tmp"/><Relationship Id="rId4" Type="http://schemas.openxmlformats.org/officeDocument/2006/relationships/image" Target="../media/image11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tmp"/><Relationship Id="rId4" Type="http://schemas.openxmlformats.org/officeDocument/2006/relationships/image" Target="../media/image13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tmp"/><Relationship Id="rId4" Type="http://schemas.openxmlformats.org/officeDocument/2006/relationships/image" Target="../media/image15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tmp"/><Relationship Id="rId4" Type="http://schemas.openxmlformats.org/officeDocument/2006/relationships/image" Target="../media/image1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131" y="5373216"/>
            <a:ext cx="5652120" cy="1176536"/>
          </a:xfrm>
        </p:spPr>
        <p:txBody>
          <a:bodyPr>
            <a:normAutofit fontScale="55000" lnSpcReduction="20000"/>
          </a:bodyPr>
          <a:lstStyle/>
          <a:p>
            <a:r>
              <a:rPr lang="ru-RU" b="1" spc="-100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Юлия Николаевна </a:t>
            </a:r>
            <a:r>
              <a:rPr lang="ru-RU" b="1" spc="-100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b="1" spc="-100" dirty="0" smtClean="0">
              <a:solidFill>
                <a:srgbClr val="90BEAB"/>
              </a:solidFill>
              <a:latin typeface="Montserrat ExtraLight" panose="00000300000000000000" pitchFamily="2" charset="-52"/>
            </a:endParaRPr>
          </a:p>
          <a:p>
            <a:r>
              <a:rPr lang="ru-RU" b="1" spc="-100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учитель начальных классов</a:t>
            </a:r>
          </a:p>
          <a:p>
            <a:r>
              <a:rPr lang="ru-RU" b="1" spc="-100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МБОУ СОШ №1 г. Данкова</a:t>
            </a:r>
          </a:p>
          <a:p>
            <a:r>
              <a:rPr lang="ru-RU" b="1" spc="-100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Липецкая область</a:t>
            </a:r>
            <a:endParaRPr lang="ru-RU" b="1" spc="-100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84368" y="0"/>
            <a:ext cx="1259632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8" name="Picture 14" descr="https://fortune-cap.com/tvk/wp-content/uploads/2016/10/bloknot-1198x5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68960"/>
            <a:ext cx="3238550" cy="16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878" y="260648"/>
            <a:ext cx="7776865" cy="2232248"/>
          </a:xfrm>
          <a:ln>
            <a:solidFill>
              <a:srgbClr val="90BEAB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Формирование функциональной грамотности младших школьников</a:t>
            </a:r>
            <a:r>
              <a:rPr lang="en-US" sz="4000" dirty="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. </a:t>
            </a:r>
            <a:r>
              <a:rPr lang="ru-RU" sz="4000" dirty="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Базовый навык</a:t>
            </a:r>
            <a:endParaRPr lang="ru-RU" sz="4000" dirty="0">
              <a:solidFill>
                <a:srgbClr val="90BEAB"/>
              </a:solidFill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78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6115608"/>
            <a:ext cx="9144000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618362" y="5183960"/>
            <a:ext cx="2520280" cy="93164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18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1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8" name="Picture 8" descr="Обложка книги Литературное чтение на родном (русском) языке 4 класс. Увлекательные развивающие задания, Автор Понятовская Ю.Н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16632"/>
            <a:ext cx="1788538" cy="238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13420" y="458200"/>
            <a:ext cx="7056784" cy="4987024"/>
            <a:chOff x="179512" y="215408"/>
            <a:chExt cx="7116033" cy="4968552"/>
          </a:xfrm>
        </p:grpSpPr>
        <p:pic>
          <p:nvPicPr>
            <p:cNvPr id="3" name="Рисунок 2" descr="Вырезка экрана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215408"/>
              <a:ext cx="3543100" cy="4968552"/>
            </a:xfrm>
            <a:prstGeom prst="rect">
              <a:avLst/>
            </a:prstGeom>
          </p:spPr>
        </p:pic>
        <p:pic>
          <p:nvPicPr>
            <p:cNvPr id="4" name="Рисунок 3" descr="Вырезка экрана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3996" y="215408"/>
              <a:ext cx="3621549" cy="49685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883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6115608"/>
            <a:ext cx="9144000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4975973" y="549636"/>
            <a:ext cx="2520280" cy="93164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Дневник читателя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18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1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16" name="Рисунок 15" descr="55640080.pdf - Adobe Acrobat Reader DC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4" t="20806" r="44008" b="18388"/>
          <a:stretch/>
        </p:blipFill>
        <p:spPr>
          <a:xfrm>
            <a:off x="270024" y="248339"/>
            <a:ext cx="4191808" cy="5112568"/>
          </a:xfrm>
          <a:prstGeom prst="rect">
            <a:avLst/>
          </a:prstGeom>
        </p:spPr>
      </p:pic>
      <p:pic>
        <p:nvPicPr>
          <p:cNvPr id="17" name="Рисунок 16" descr="55640080.pdf - Adobe Acrobat Reader DC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7" t="21392" r="47287" b="25421"/>
          <a:stretch/>
        </p:blipFill>
        <p:spPr>
          <a:xfrm>
            <a:off x="5004048" y="1979382"/>
            <a:ext cx="3826415" cy="4133897"/>
          </a:xfrm>
          <a:prstGeom prst="rect">
            <a:avLst/>
          </a:prstGeom>
        </p:spPr>
      </p:pic>
      <p:pic>
        <p:nvPicPr>
          <p:cNvPr id="1026" name="Picture 2" descr="Обложка книги Дневник читателя 1 класс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759" y="116632"/>
            <a:ext cx="1431001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18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дзаголовок 2"/>
          <p:cNvSpPr txBox="1">
            <a:spLocks/>
          </p:cNvSpPr>
          <p:nvPr/>
        </p:nvSpPr>
        <p:spPr>
          <a:xfrm>
            <a:off x="4975973" y="549636"/>
            <a:ext cx="2520280" cy="93164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Дневник читателя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18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1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1026" name="Picture 2" descr="Обложка книги Дневник читателя 1 класс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759" y="116632"/>
            <a:ext cx="1431001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4982"/>
            <a:ext cx="4824535" cy="2722958"/>
          </a:xfrm>
          <a:prstGeom prst="rect">
            <a:avLst/>
          </a:prstGeom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27301"/>
            <a:ext cx="6255706" cy="35105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789040"/>
            <a:ext cx="1632270" cy="163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9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1" y="6165304"/>
            <a:ext cx="9144001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55640082.pdf - Adobe Acrobat Reader DC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1" t="20220" r="43443" b="19561"/>
          <a:stretch/>
        </p:blipFill>
        <p:spPr>
          <a:xfrm>
            <a:off x="107504" y="692696"/>
            <a:ext cx="3974455" cy="4680520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4586150" y="404664"/>
            <a:ext cx="3054003" cy="104382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Дневник читателя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20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644008" y="1839597"/>
            <a:ext cx="4061174" cy="4253699"/>
            <a:chOff x="4644008" y="1628801"/>
            <a:chExt cx="4061174" cy="4253699"/>
          </a:xfrm>
        </p:grpSpPr>
        <p:pic>
          <p:nvPicPr>
            <p:cNvPr id="7" name="Рисунок 6" descr="55640082.pdf - Adobe Acrobat Reader DC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88" t="17875" r="42991" b="31590"/>
            <a:stretch/>
          </p:blipFill>
          <p:spPr>
            <a:xfrm>
              <a:off x="4644008" y="1628801"/>
              <a:ext cx="4061174" cy="3956776"/>
            </a:xfrm>
            <a:prstGeom prst="rect">
              <a:avLst/>
            </a:prstGeom>
          </p:spPr>
        </p:pic>
        <p:pic>
          <p:nvPicPr>
            <p:cNvPr id="8" name="Рисунок 7" descr="55640082.pdf - Adobe Acrobat Reader DC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88" t="70406" r="42991" b="17178"/>
            <a:stretch/>
          </p:blipFill>
          <p:spPr>
            <a:xfrm>
              <a:off x="4644008" y="4910293"/>
              <a:ext cx="4061174" cy="972207"/>
            </a:xfrm>
            <a:prstGeom prst="rect">
              <a:avLst/>
            </a:prstGeom>
          </p:spPr>
        </p:pic>
      </p:grpSp>
      <p:pic>
        <p:nvPicPr>
          <p:cNvPr id="2050" name="Picture 2" descr="Обложка книги Дневник читателя 3 класс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463" y="150747"/>
            <a:ext cx="1431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82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92" y="2420889"/>
            <a:ext cx="4445930" cy="355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-1" y="6165304"/>
            <a:ext cx="9144001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4644008" y="404664"/>
            <a:ext cx="3054003" cy="104382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Дневник читателя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20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2050" name="Picture 2" descr="Обложка книги Дневник читателя 3 класс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463" y="150747"/>
            <a:ext cx="1431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5722569"/>
            <a:ext cx="22745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hlinkClick r:id="rId5"/>
              </a:rPr>
              <a:t>Автор ресурсов Елена </a:t>
            </a:r>
            <a:r>
              <a:rPr lang="ru-RU" sz="1200" dirty="0" err="1">
                <a:hlinkClick r:id="rId5"/>
              </a:rPr>
              <a:t>Пятыгина</a:t>
            </a:r>
            <a:endParaRPr lang="ru-RU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0" y="876526"/>
            <a:ext cx="4565830" cy="365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3" y="114420"/>
            <a:ext cx="3172268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6154015"/>
            <a:ext cx="9134788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4353656" y="553160"/>
            <a:ext cx="3054003" cy="104382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Дневник читателя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20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3074" name="Picture 2" descr="Обложка книги Дневник читателя 4 класс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75072"/>
            <a:ext cx="135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бложка книги Дневник читателя 4 класс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91" b="12343"/>
          <a:stretch/>
        </p:blipFill>
        <p:spPr bwMode="auto">
          <a:xfrm>
            <a:off x="179512" y="764704"/>
            <a:ext cx="4439370" cy="490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llustrators.ru/uploads/illustration/image/914882/main_img26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06849"/>
            <a:ext cx="2952328" cy="383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54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дзаголовок 2"/>
          <p:cNvSpPr txBox="1">
            <a:spLocks/>
          </p:cNvSpPr>
          <p:nvPr/>
        </p:nvSpPr>
        <p:spPr>
          <a:xfrm>
            <a:off x="4353656" y="553160"/>
            <a:ext cx="3054003" cy="104382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Дневник читателя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20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3" name="Picture 2" descr="https://i.ytimg.com/vi/AGUxvl16bBA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44" y="340083"/>
            <a:ext cx="1800200" cy="101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426935" y="1772815"/>
            <a:ext cx="8280920" cy="4542415"/>
            <a:chOff x="426935" y="1772815"/>
            <a:chExt cx="8280920" cy="4542415"/>
          </a:xfrm>
        </p:grpSpPr>
        <p:pic>
          <p:nvPicPr>
            <p:cNvPr id="2" name="Рисунок 1" descr="Вырезка экрана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6935" y="1772815"/>
              <a:ext cx="8280920" cy="454241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763688" y="1772815"/>
              <a:ext cx="864096" cy="144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1" y="6154015"/>
            <a:ext cx="9134788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Обложка книги Дневник читателя 4 класс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75072"/>
            <a:ext cx="135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82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67668" y="178654"/>
            <a:ext cx="7488832" cy="99453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Родной русский язык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Внеурочная деятельность</a:t>
            </a:r>
            <a:endParaRPr lang="ru-RU" sz="2800" b="1" dirty="0">
              <a:solidFill>
                <a:schemeClr val="bg1"/>
              </a:solidFill>
              <a:latin typeface="Montserrat ExtraLight" panose="00000300000000000000" pitchFamily="2" charset="-52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1764" y="1318428"/>
            <a:ext cx="8188375" cy="4675512"/>
            <a:chOff x="611560" y="965997"/>
            <a:chExt cx="8188375" cy="4675512"/>
          </a:xfrm>
        </p:grpSpPr>
        <p:pic>
          <p:nvPicPr>
            <p:cNvPr id="10" name="Рисунок 9" descr="Вырезка экрана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965997"/>
              <a:ext cx="2299980" cy="3176162"/>
            </a:xfrm>
            <a:prstGeom prst="rect">
              <a:avLst/>
            </a:prstGeom>
          </p:spPr>
        </p:pic>
        <p:pic>
          <p:nvPicPr>
            <p:cNvPr id="11" name="Picture 4" descr="Родной РЯ_3 класс_new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>
              <a:fillRect/>
            </a:stretch>
          </p:blipFill>
          <p:spPr bwMode="auto">
            <a:xfrm>
              <a:off x="4473575" y="981075"/>
              <a:ext cx="2371725" cy="32400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Русский родной_2 класс_обложка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2837"/>
            <a:stretch/>
          </p:blipFill>
          <p:spPr bwMode="auto">
            <a:xfrm>
              <a:off x="2627784" y="2447373"/>
              <a:ext cx="2306638" cy="3148183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5" descr="Наш родной РЯ_4 класс_обложка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35"/>
            <a:stretch>
              <a:fillRect/>
            </a:stretch>
          </p:blipFill>
          <p:spPr bwMode="auto">
            <a:xfrm>
              <a:off x="6471073" y="2401422"/>
              <a:ext cx="2328862" cy="32400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Подзаголовок 2"/>
          <p:cNvSpPr txBox="1">
            <a:spLocks/>
          </p:cNvSpPr>
          <p:nvPr/>
        </p:nvSpPr>
        <p:spPr>
          <a:xfrm>
            <a:off x="5796136" y="5988756"/>
            <a:ext cx="3054003" cy="655016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рабочих тетрадей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20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9149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Наш родной РЯ_4 класс_бл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613" y="455260"/>
            <a:ext cx="3762375" cy="52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Scan_4_содержа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455260"/>
            <a:ext cx="4606925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492500" y="4189060"/>
            <a:ext cx="4284663" cy="1739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Arial" charset="0"/>
              </a:rPr>
              <a:t>«Русский родной язык» для 4 класса</a:t>
            </a:r>
            <a:r>
              <a:rPr lang="ru-RU" altLang="ru-RU" sz="1800">
                <a:latin typeface="Arial" charset="0"/>
              </a:rPr>
              <a:t>, авторы: Александрова О.М., Вербицкая Л.А., Богданов С.И., Казакова Е.И., Кузнецова М.И., Петленко Л.В., Романова В.Ю., Рябинина Л.А, Соколова О.В.</a:t>
            </a: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5796136" y="5988756"/>
            <a:ext cx="3054003" cy="655016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рабочих тетрадей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20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4309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431384" y="307704"/>
            <a:ext cx="8281231" cy="5554340"/>
            <a:chOff x="56" y="252"/>
            <a:chExt cx="5704" cy="3820"/>
          </a:xfrm>
        </p:grpSpPr>
        <p:pic>
          <p:nvPicPr>
            <p:cNvPr id="7" name="Picture 3" descr="Наш родной РЯ_4 класс_блок 1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" y="255"/>
              <a:ext cx="2832" cy="3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 descr="Наш родной РЯ_4 класс_блок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252"/>
              <a:ext cx="2832" cy="3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Прямоугольник 8"/>
          <p:cNvSpPr/>
          <p:nvPr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28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2040" y="0"/>
            <a:ext cx="4211960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018529" y="242427"/>
            <a:ext cx="4038981" cy="205266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bg1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Что такое функциональная грамотность?</a:t>
            </a:r>
            <a:endParaRPr lang="ru-RU" sz="2800" dirty="0">
              <a:solidFill>
                <a:schemeClr val="bg1"/>
              </a:solidFill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7504" y="2132856"/>
            <a:ext cx="4536504" cy="6004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</a:pPr>
            <a:r>
              <a:rPr lang="ru-RU" sz="20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1965 г. – «совокупность умений читать и писать для </a:t>
            </a: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использования в повседневной </a:t>
            </a:r>
            <a:r>
              <a:rPr lang="ru-RU" sz="20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жизни и решения </a:t>
            </a: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житейских проблем»</a:t>
            </a:r>
          </a:p>
          <a:p>
            <a:pPr>
              <a:lnSpc>
                <a:spcPct val="80000"/>
              </a:lnSpc>
            </a:pPr>
            <a:endParaRPr lang="ru-RU" sz="2000" b="1" spc="-100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  <a:p>
            <a:pPr algn="just">
              <a:lnSpc>
                <a:spcPct val="80000"/>
              </a:lnSpc>
            </a:pPr>
            <a:r>
              <a:rPr lang="ru-RU" sz="2000" b="1" spc="-100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2022 г.  - «функциональная </a:t>
            </a:r>
            <a:r>
              <a:rPr lang="ru-RU" sz="2000" b="1" spc="-100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грамотность – это способность человека использовать </a:t>
            </a:r>
            <a:r>
              <a:rPr lang="ru-RU" sz="2000" b="1" spc="-100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приобретаемые </a:t>
            </a:r>
            <a:r>
              <a:rPr lang="ru-RU" sz="2000" b="1" spc="-100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в течение жизни знания для решения широкого </a:t>
            </a:r>
            <a:r>
              <a:rPr lang="ru-RU" sz="2000" b="1" spc="-100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диапазона </a:t>
            </a:r>
            <a:r>
              <a:rPr lang="ru-RU" sz="2000" b="1" spc="-100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жизненных задач в различных сферах человеческой деятельности, общения и социальных </a:t>
            </a:r>
            <a:r>
              <a:rPr lang="ru-RU" sz="2000" b="1" spc="-100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отношений» </a:t>
            </a:r>
            <a:endParaRPr lang="ru-RU" sz="2000" b="1" spc="-100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1026" name="Picture 2" descr="https://avatars.mds.yandex.net/get-zen_doc/3986249/pub_5f5bb045354535081ee2027a_5f5bb0c393cc6c72ffb431d0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33" y="242427"/>
            <a:ext cx="259228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5364088" y="5592452"/>
            <a:ext cx="3456384" cy="38123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sz="2000" spc="-100" dirty="0">
                <a:solidFill>
                  <a:schemeClr val="bg1"/>
                </a:solidFill>
                <a:latin typeface="Montserrat ExtraLight" panose="00000300000000000000" pitchFamily="2" charset="-52"/>
              </a:rPr>
              <a:t>Термин «функциональная грамотность» введен ЮНЕСКО в 1957 </a:t>
            </a:r>
            <a:r>
              <a:rPr lang="ru-RU" sz="2000" spc="-100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году</a:t>
            </a:r>
            <a:endParaRPr lang="ru-RU" sz="2000" spc="-100" dirty="0">
              <a:solidFill>
                <a:schemeClr val="bg1"/>
              </a:solidFill>
              <a:latin typeface="Montserrat ExtraLight" panose="000003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2825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316416" y="0"/>
            <a:ext cx="827584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897832"/>
            <a:ext cx="4244079" cy="33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3" y="114420"/>
            <a:ext cx="3172268" cy="76210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17789" r="18270" b="26442"/>
          <a:stretch/>
        </p:blipFill>
        <p:spPr bwMode="auto">
          <a:xfrm>
            <a:off x="3491271" y="3314938"/>
            <a:ext cx="4825145" cy="339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730" y="4016096"/>
            <a:ext cx="15633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hlinkClick r:id="rId6"/>
              </a:rPr>
              <a:t>Автор ресурса </a:t>
            </a:r>
            <a:r>
              <a:rPr lang="en-US" sz="1200" dirty="0" err="1" smtClean="0">
                <a:hlinkClick r:id="rId6"/>
              </a:rPr>
              <a:t>ddsvet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08104" y="6568662"/>
            <a:ext cx="26121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hlinkClick r:id="rId7"/>
              </a:rPr>
              <a:t>Автор ресурса Светлана </a:t>
            </a:r>
            <a:r>
              <a:rPr lang="ru-RU" sz="1200" dirty="0" err="1">
                <a:hlinkClick r:id="rId7"/>
              </a:rPr>
              <a:t>Четверикова</a:t>
            </a:r>
            <a:endParaRPr lang="ru-RU" sz="1200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788024" y="1619900"/>
            <a:ext cx="3382353" cy="414249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SemiBold" panose="00000700000000000000" pitchFamily="2" charset="-52"/>
              </a:rPr>
              <a:t>Фразеологизмы</a:t>
            </a:r>
            <a:endParaRPr lang="ru-RU" sz="2800" b="1" dirty="0">
              <a:solidFill>
                <a:srgbClr val="90BEAB"/>
              </a:solidFill>
              <a:latin typeface="Montserrat SemiBold" panose="000007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8733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71600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1763687" y="260648"/>
            <a:ext cx="6550705" cy="1008112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SemiBold" panose="00000700000000000000" pitchFamily="2" charset="-52"/>
              </a:rPr>
              <a:t>Словарь заимствованных слов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SemiBold" panose="00000700000000000000" pitchFamily="2" charset="-52"/>
              </a:rPr>
              <a:t>(запоминание словарных слов)</a:t>
            </a:r>
            <a:endParaRPr lang="ru-RU" sz="2800" b="1" dirty="0">
              <a:solidFill>
                <a:srgbClr val="90BEAB"/>
              </a:solidFill>
              <a:latin typeface="Montserrat SemiBold" panose="00000700000000000000" pitchFamily="2" charset="-52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52014"/>
            <a:ext cx="3828724" cy="21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039" y="1235645"/>
            <a:ext cx="3826596" cy="216024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2555776" y="3801194"/>
            <a:ext cx="4748745" cy="2664296"/>
            <a:chOff x="2555776" y="3801194"/>
            <a:chExt cx="4748745" cy="2664296"/>
          </a:xfrm>
        </p:grpSpPr>
        <p:pic>
          <p:nvPicPr>
            <p:cNvPr id="6" name="Рисунок 5" descr="Вырезка экрана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6" y="3801194"/>
              <a:ext cx="4748745" cy="2664296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7" name="Прямоугольник 6"/>
            <p:cNvSpPr/>
            <p:nvPr/>
          </p:nvSpPr>
          <p:spPr>
            <a:xfrm>
              <a:off x="3275856" y="4869160"/>
              <a:ext cx="1008112" cy="720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161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465308" y="476672"/>
            <a:ext cx="8209444" cy="5114032"/>
            <a:chOff x="40" y="300"/>
            <a:chExt cx="5680" cy="3720"/>
          </a:xfrm>
        </p:grpSpPr>
        <p:pic>
          <p:nvPicPr>
            <p:cNvPr id="11" name="Picture 3" descr="Русский родной_3 класс_new_Страница_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5" y="300"/>
              <a:ext cx="2855" cy="3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5" descr="Родной РЯ_3 класс_блок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" y="300"/>
              <a:ext cx="2789" cy="3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059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Юлия\Dropbox\Мой ПК (comp-home)\Desktop\IMG_50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76"/>
          <a:stretch/>
        </p:blipFill>
        <p:spPr bwMode="auto">
          <a:xfrm>
            <a:off x="4713064" y="2420888"/>
            <a:ext cx="3744912" cy="407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Юлия\Dropbox\Мой ПК (comp-home)\Desktop\IMG_500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0"/>
          <a:stretch/>
        </p:blipFill>
        <p:spPr bwMode="auto">
          <a:xfrm>
            <a:off x="825276" y="2420888"/>
            <a:ext cx="3744913" cy="406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574708" y="180020"/>
            <a:ext cx="7994583" cy="17008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ru-RU" sz="2800" b="1" dirty="0" smtClean="0">
              <a:solidFill>
                <a:schemeClr val="bg1"/>
              </a:solidFill>
              <a:latin typeface="Montserrat ExtraLight" panose="00000300000000000000" pitchFamily="2" charset="-52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Профессии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людей</a:t>
            </a:r>
          </a:p>
        </p:txBody>
      </p:sp>
    </p:spTree>
    <p:extLst>
      <p:ext uri="{BB962C8B-B14F-4D97-AF65-F5344CB8AC3E}">
        <p14:creationId xmlns:p14="http://schemas.microsoft.com/office/powerpoint/2010/main" val="104066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Юлия\Dropbox\Мой ПК (comp-home)\Desktop\IMG_5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37816"/>
            <a:ext cx="556736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Юлия\Dropbox\Мой ПК (comp-home)\Desktop\IMG_5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928" y="2290341"/>
            <a:ext cx="28082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71600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2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481559" y="430137"/>
            <a:ext cx="8208912" cy="5976664"/>
            <a:chOff x="40" y="260"/>
            <a:chExt cx="5662" cy="3754"/>
          </a:xfrm>
        </p:grpSpPr>
        <p:pic>
          <p:nvPicPr>
            <p:cNvPr id="7" name="Picture 5" descr="Родной РЯ_3 класс_блок 1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" y="276"/>
              <a:ext cx="2791" cy="3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6" descr="Родной РЯ_3 класс_блок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6" y="260"/>
              <a:ext cx="2806" cy="3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159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Фото\Школа\2018 - 2022\3 класс\Наш родной русский язык\2020-11-17 11.45.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332040" y="1292696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Фото\Школа\2018 - 2022\3 класс\Наш родной русский язык\2020-11-17 11.46.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55576" y="1258416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89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1036" y="-3696"/>
            <a:ext cx="2771800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88640"/>
            <a:ext cx="5976664" cy="3826388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096" y="3425304"/>
            <a:ext cx="2667093" cy="2873656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181118"/>
            <a:ext cx="2468428" cy="2128855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62302" y="178160"/>
            <a:ext cx="2485124" cy="170080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ru-RU" sz="2800" b="1" dirty="0" smtClean="0">
              <a:solidFill>
                <a:schemeClr val="bg1"/>
              </a:solidFill>
              <a:latin typeface="Montserrat ExtraLight" panose="00000300000000000000" pitchFamily="2" charset="-52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Древние города</a:t>
            </a:r>
          </a:p>
        </p:txBody>
      </p:sp>
    </p:spTree>
    <p:extLst>
      <p:ext uri="{BB962C8B-B14F-4D97-AF65-F5344CB8AC3E}">
        <p14:creationId xmlns:p14="http://schemas.microsoft.com/office/powerpoint/2010/main" val="225417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2200" y="0"/>
            <a:ext cx="2771800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14248" y="445864"/>
            <a:ext cx="8503644" cy="5966271"/>
            <a:chOff x="62" y="332"/>
            <a:chExt cx="5574" cy="3720"/>
          </a:xfrm>
        </p:grpSpPr>
        <p:pic>
          <p:nvPicPr>
            <p:cNvPr id="4" name="Picture 3" descr="Русский родной_3 класс_new_Страница_3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3" y="332"/>
              <a:ext cx="2743" cy="3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5" descr="Родной РЯ_3 класс_блок 3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" y="332"/>
              <a:ext cx="2743" cy="3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4096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552312" y="1114288"/>
            <a:ext cx="8002587" cy="5373687"/>
            <a:chOff x="113" y="344"/>
            <a:chExt cx="5586" cy="3750"/>
          </a:xfrm>
        </p:grpSpPr>
        <p:pic>
          <p:nvPicPr>
            <p:cNvPr id="7" name="Picture 3" descr="Русский родной_3 класс_new_Страница_4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46"/>
              <a:ext cx="2742" cy="3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 descr="Русский родной_3 класс_new_Страница_4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7" y="344"/>
              <a:ext cx="2802" cy="3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6225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39552" y="404664"/>
            <a:ext cx="8064896" cy="1296144"/>
          </a:xfrm>
          <a:prstGeom prst="rect">
            <a:avLst/>
          </a:prstGeom>
          <a:ln>
            <a:solidFill>
              <a:srgbClr val="90BEAB"/>
            </a:solidFill>
          </a:ln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Виды функциональной </a:t>
            </a:r>
            <a:r>
              <a:rPr lang="ru-RU" sz="3600" dirty="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грамотности</a:t>
            </a:r>
            <a:endParaRPr lang="ru-RU" sz="3600" dirty="0">
              <a:solidFill>
                <a:srgbClr val="90BEAB"/>
              </a:solidFill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9510" y="2561084"/>
            <a:ext cx="4320481" cy="129614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Читательская </a:t>
            </a:r>
            <a:r>
              <a:rPr lang="ru-RU" sz="20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грамотность</a:t>
            </a:r>
          </a:p>
          <a:p>
            <a:pPr>
              <a:lnSpc>
                <a:spcPct val="80000"/>
              </a:lnSpc>
            </a:pP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Математическая </a:t>
            </a:r>
            <a:r>
              <a:rPr lang="ru-RU" sz="20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грамотность</a:t>
            </a:r>
          </a:p>
          <a:p>
            <a:pPr>
              <a:lnSpc>
                <a:spcPct val="80000"/>
              </a:lnSpc>
            </a:pP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Естественнонаучная </a:t>
            </a:r>
            <a:r>
              <a:rPr lang="ru-RU" sz="20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грамотность</a:t>
            </a:r>
          </a:p>
          <a:p>
            <a:pPr>
              <a:lnSpc>
                <a:spcPct val="80000"/>
              </a:lnSpc>
            </a:pP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Финансовая </a:t>
            </a:r>
            <a:r>
              <a:rPr lang="ru-RU" sz="20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грамотность</a:t>
            </a:r>
          </a:p>
          <a:p>
            <a:pPr>
              <a:lnSpc>
                <a:spcPct val="80000"/>
              </a:lnSpc>
            </a:pP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Глобальные </a:t>
            </a:r>
            <a:r>
              <a:rPr lang="ru-RU" sz="20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компетенции</a:t>
            </a:r>
          </a:p>
          <a:p>
            <a:pPr>
              <a:lnSpc>
                <a:spcPct val="80000"/>
              </a:lnSpc>
            </a:pP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Креативное </a:t>
            </a:r>
            <a:r>
              <a:rPr lang="ru-RU" sz="20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мышление</a:t>
            </a:r>
          </a:p>
        </p:txBody>
      </p:sp>
      <p:pic>
        <p:nvPicPr>
          <p:cNvPr id="2050" name="Picture 2" descr="https://ivbg.ru/wp-content/uploads/2017/04/2122x1415_0xc0a8392b_1591126884144310308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883030"/>
            <a:ext cx="4274331" cy="285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53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8172400" y="0"/>
            <a:ext cx="971600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179512" y="201314"/>
            <a:ext cx="8208912" cy="6468046"/>
            <a:chOff x="96" y="300"/>
            <a:chExt cx="5630" cy="3818"/>
          </a:xfrm>
        </p:grpSpPr>
        <p:pic>
          <p:nvPicPr>
            <p:cNvPr id="10" name="Picture 3" descr="Русский родной_2 класс_БЛОК_Страница_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7" y="300"/>
              <a:ext cx="2779" cy="3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5" descr="Русский родной_2 класс_БЛОК 1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308"/>
              <a:ext cx="2817" cy="3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0" name="Picture 2" descr="https://ssoft.su/uploads/posts/2020-07/1595690918_s12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241280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96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Русский родной_2 класс_БЛОК_Страница_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67" y="296652"/>
            <a:ext cx="4460435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04048" y="0"/>
            <a:ext cx="4139952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5146709" y="2204864"/>
            <a:ext cx="3997291" cy="19442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ru-RU" sz="2800" b="1" dirty="0" smtClean="0">
              <a:solidFill>
                <a:schemeClr val="bg1"/>
              </a:solidFill>
              <a:latin typeface="Montserrat ExtraLight" panose="00000300000000000000" pitchFamily="2" charset="-52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Создание ментальной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карты</a:t>
            </a: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30"/>
          <a:stretch/>
        </p:blipFill>
        <p:spPr>
          <a:xfrm>
            <a:off x="5546469" y="4149080"/>
            <a:ext cx="3055109" cy="82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349709" y="221675"/>
            <a:ext cx="8526350" cy="5544616"/>
            <a:chOff x="40" y="308"/>
            <a:chExt cx="5680" cy="3682"/>
          </a:xfrm>
        </p:grpSpPr>
        <p:pic>
          <p:nvPicPr>
            <p:cNvPr id="9" name="Picture 3" descr="Русский родной_2 класс_БЛОК_Страница_3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" y="308"/>
              <a:ext cx="2869" cy="3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 descr="Русский родной_2 класс_БЛОК 3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5" y="316"/>
              <a:ext cx="2755" cy="3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Прямоугольник 10"/>
          <p:cNvSpPr/>
          <p:nvPr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539552" y="260648"/>
            <a:ext cx="8136904" cy="5472608"/>
            <a:chOff x="113" y="332"/>
            <a:chExt cx="5565" cy="3686"/>
          </a:xfrm>
        </p:grpSpPr>
        <p:pic>
          <p:nvPicPr>
            <p:cNvPr id="8" name="Picture 5" descr="Русский родной_2 класс_БЛОК 3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9" y="332"/>
              <a:ext cx="2739" cy="3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" descr="Русский родной_2 класс_БЛОК 3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46"/>
              <a:ext cx="2768" cy="3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2636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3779912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514475"/>
            <a:ext cx="5000625" cy="38290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9775" y="6237312"/>
            <a:ext cx="2260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4"/>
              </a:rPr>
              <a:t>https://vocaroo.com</a:t>
            </a:r>
            <a:r>
              <a:rPr lang="en-US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-91950" y="152636"/>
            <a:ext cx="3997291" cy="14761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ru-RU" sz="2800" b="1" dirty="0" smtClean="0">
              <a:solidFill>
                <a:schemeClr val="bg1"/>
              </a:solidFill>
              <a:latin typeface="Montserrat ExtraLight" panose="00000300000000000000" pitchFamily="2" charset="-52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Создание аудиозаписи</a:t>
            </a:r>
          </a:p>
        </p:txBody>
      </p:sp>
    </p:spTree>
    <p:extLst>
      <p:ext uri="{BB962C8B-B14F-4D97-AF65-F5344CB8AC3E}">
        <p14:creationId xmlns:p14="http://schemas.microsoft.com/office/powerpoint/2010/main" val="149970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Наш родной РЯ_1 класс_БЛОК_Страница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392488" cy="580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Наш родной РЯ_1 класс_БЛОК_Страница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123" y="1164335"/>
            <a:ext cx="3816474" cy="510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139952" y="192227"/>
            <a:ext cx="3997291" cy="9721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Создание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облака слов</a:t>
            </a: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522" y="572313"/>
            <a:ext cx="1505442" cy="62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5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Наш родной РЯ_1 класс_БЛОК_Страница_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720" y="1270175"/>
            <a:ext cx="3838575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Наш родной РЯ_1 класс_БЛОК_Страница_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16" y="1102071"/>
            <a:ext cx="4024312" cy="542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16016" y="-23467"/>
            <a:ext cx="4415158" cy="1125538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-12685" y="116632"/>
            <a:ext cx="4872717" cy="12875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Создание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кроссвордов, ребусов, …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60232" y="5877272"/>
            <a:ext cx="2116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http://kvestodel.ru</a:t>
            </a:r>
            <a:r>
              <a:rPr lang="en-US" dirty="0" smtClean="0">
                <a:hlinkClick r:id="rId5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328" y="5085184"/>
            <a:ext cx="1800200" cy="7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8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3487" y="2287835"/>
            <a:ext cx="5017535" cy="4570165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72378" y="2490741"/>
            <a:ext cx="3672408" cy="128499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ru-RU" sz="800" b="1" dirty="0" smtClean="0">
              <a:solidFill>
                <a:schemeClr val="bg1"/>
              </a:solidFill>
              <a:latin typeface="Montserrat ExtraLight" panose="00000300000000000000" pitchFamily="2" charset="-52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На уроке и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во внеурочной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Montserrat ExtraLight" panose="00000300000000000000" pitchFamily="2" charset="-52"/>
              </a:rPr>
              <a:t>деятельности</a:t>
            </a:r>
            <a:endParaRPr lang="ru-RU" sz="800" b="1" dirty="0" smtClean="0">
              <a:solidFill>
                <a:schemeClr val="bg1"/>
              </a:solidFill>
              <a:latin typeface="Montserrat ExtraLight" panose="00000300000000000000" pitchFamily="2" charset="-52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ru-RU" sz="2000" b="1" dirty="0">
              <a:solidFill>
                <a:schemeClr val="bg1"/>
              </a:solidFill>
              <a:latin typeface="Montserrat ExtraLight" panose="00000300000000000000" pitchFamily="2" charset="-52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677371" y="5589240"/>
            <a:ext cx="4257624" cy="864096"/>
          </a:xfrm>
          <a:prstGeom prst="rect">
            <a:avLst/>
          </a:prstGeom>
          <a:solidFill>
            <a:schemeClr val="bg1"/>
          </a:solidFill>
          <a:ln>
            <a:solidFill>
              <a:srgbClr val="90BEAB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ru-RU" sz="900" b="1" dirty="0" smtClean="0">
              <a:solidFill>
                <a:srgbClr val="90BEAB"/>
              </a:solidFill>
              <a:latin typeface="Montserrat ExtraLight" panose="00000300000000000000" pitchFamily="2" charset="-52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Ваши вопросы</a:t>
            </a:r>
            <a:endParaRPr lang="ru-RU" sz="2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21506" name="Picture 2" descr="picture of a desk with a gavel on the right and a &quot;law and order&quot; weight on the left and books in th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636912"/>
            <a:ext cx="3067550" cy="255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00683" y="205830"/>
            <a:ext cx="7776865" cy="2232248"/>
          </a:xfrm>
          <a:prstGeom prst="rect">
            <a:avLst/>
          </a:prstGeom>
          <a:ln>
            <a:solidFill>
              <a:srgbClr val="90BEAB"/>
            </a:solidFill>
          </a:ln>
        </p:spPr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 </a:t>
            </a:r>
            <a:r>
              <a:rPr lang="ru-RU" sz="400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Формирование функциональной грамотности младших школьников</a:t>
            </a:r>
            <a:r>
              <a:rPr lang="en-US" sz="400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. </a:t>
            </a:r>
            <a:r>
              <a:rPr lang="ru-RU" sz="400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/>
            </a:r>
            <a:br>
              <a:rPr lang="ru-RU" sz="400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</a:br>
            <a:r>
              <a:rPr lang="ru-RU" sz="4000" smtClean="0">
                <a:solidFill>
                  <a:srgbClr val="90BEAB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Базовый навык</a:t>
            </a:r>
            <a:endParaRPr lang="ru-RU" sz="4000" dirty="0">
              <a:solidFill>
                <a:srgbClr val="90BEAB"/>
              </a:solidFill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8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0" y="0"/>
            <a:ext cx="4283968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2"/>
          <p:cNvSpPr txBox="1">
            <a:spLocks/>
          </p:cNvSpPr>
          <p:nvPr/>
        </p:nvSpPr>
        <p:spPr>
          <a:xfrm>
            <a:off x="69573" y="52535"/>
            <a:ext cx="4139952" cy="265638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Читательская грамотность – базовый навык</a:t>
            </a:r>
            <a:endParaRPr lang="ru-RU" sz="4000" dirty="0">
              <a:solidFill>
                <a:schemeClr val="bg1"/>
              </a:solidFill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51520" y="3068960"/>
            <a:ext cx="8635235" cy="3108543"/>
          </a:xfrm>
          <a:prstGeom prst="rect">
            <a:avLst/>
          </a:prstGeom>
          <a:solidFill>
            <a:schemeClr val="bg1"/>
          </a:solidFill>
          <a:ln>
            <a:solidFill>
              <a:srgbClr val="90BEAB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  <a:cs typeface="Arial" pitchFamily="34" charset="0"/>
              </a:rPr>
              <a:t>чтение </a:t>
            </a:r>
            <a:r>
              <a:rPr lang="ru-RU" sz="2800" b="1" dirty="0">
                <a:solidFill>
                  <a:srgbClr val="90BEAB"/>
                </a:solidFill>
                <a:latin typeface="Montserrat ExtraLight" panose="00000300000000000000" pitchFamily="2" charset="-52"/>
                <a:cs typeface="Arial" pitchFamily="34" charset="0"/>
              </a:rPr>
              <a:t>и </a:t>
            </a: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  <a:cs typeface="Arial" pitchFamily="34" charset="0"/>
              </a:rPr>
              <a:t>понимание </a:t>
            </a:r>
            <a:r>
              <a:rPr lang="ru-RU" sz="2800" b="1" dirty="0">
                <a:solidFill>
                  <a:srgbClr val="90BEAB"/>
                </a:solidFill>
                <a:latin typeface="Montserrat ExtraLight" panose="00000300000000000000" pitchFamily="2" charset="-52"/>
                <a:cs typeface="Arial" pitchFamily="34" charset="0"/>
              </a:rPr>
              <a:t>учебных текстов, </a:t>
            </a:r>
            <a:endParaRPr lang="ru-RU" sz="2800" b="1" dirty="0" smtClean="0">
              <a:solidFill>
                <a:srgbClr val="90BEAB"/>
              </a:solidFill>
              <a:latin typeface="Montserrat ExtraLight" panose="00000300000000000000" pitchFamily="2" charset="-52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 smtClean="0">
              <a:solidFill>
                <a:srgbClr val="90BEAB"/>
              </a:solidFill>
              <a:latin typeface="Montserrat ExtraLight" panose="00000300000000000000" pitchFamily="2" charset="-52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  <a:cs typeface="Arial" pitchFamily="34" charset="0"/>
              </a:rPr>
              <a:t>умение </a:t>
            </a:r>
            <a:r>
              <a:rPr lang="ru-RU" sz="2800" b="1" dirty="0">
                <a:solidFill>
                  <a:srgbClr val="90BEAB"/>
                </a:solidFill>
                <a:latin typeface="Montserrat ExtraLight" panose="00000300000000000000" pitchFamily="2" charset="-52"/>
                <a:cs typeface="Arial" pitchFamily="34" charset="0"/>
              </a:rPr>
              <a:t>извлекать информацию из текста, интерпретировать, использовать ее при решении учебных, учебно-практических задач и в повседневной жизни.</a:t>
            </a:r>
            <a:endParaRPr lang="ru-RU" sz="2800" b="1" i="1" dirty="0" smtClean="0">
              <a:solidFill>
                <a:srgbClr val="90BEAB"/>
              </a:solidFill>
              <a:latin typeface="Montserrat ExtraLight" panose="00000300000000000000" pitchFamily="2" charset="-52"/>
              <a:cs typeface="Arial" pitchFamily="34" charset="0"/>
            </a:endParaRPr>
          </a:p>
        </p:txBody>
      </p:sp>
      <p:pic>
        <p:nvPicPr>
          <p:cNvPr id="3074" name="Picture 2" descr="https://letidor.ru/imgs/2019/03/11/13/2949086/4298bb79f99267bd838013202d77ed7d7e6a65d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1377"/>
            <a:ext cx="4124628" cy="275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42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8028384" y="0"/>
            <a:ext cx="1115616" cy="6858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0" t="23273" r="3441" b="20246"/>
          <a:stretch/>
        </p:blipFill>
        <p:spPr bwMode="auto">
          <a:xfrm>
            <a:off x="282975" y="4157534"/>
            <a:ext cx="4277165" cy="2671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4420691" y="5066252"/>
            <a:ext cx="3054003" cy="10438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20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20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942" y="5466625"/>
            <a:ext cx="1260000" cy="1260000"/>
          </a:xfrm>
          <a:prstGeom prst="rect">
            <a:avLst/>
          </a:prstGeom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539552" y="202216"/>
            <a:ext cx="7488832" cy="99453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Литературное чтение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>
                <a:solidFill>
                  <a:srgbClr val="90BEAB"/>
                </a:solidFill>
                <a:latin typeface="Montserrat ExtraLight" panose="00000300000000000000" pitchFamily="2" charset="-52"/>
              </a:rPr>
              <a:t>Внеклассное </a:t>
            </a: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чтение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Внеурочная деятельность</a:t>
            </a:r>
            <a:endParaRPr lang="ru-RU" sz="2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1026" name="Picture 2" descr="Обложка книги Литературное чтение на родном (русском) языке 1 класс. Увлекательные развивающие задания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5572"/>
            <a:ext cx="1711456" cy="237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бложка книги Литературное чтение на родном (русском) языке 2 класс. Увлекательные развивающие задания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394" y="1781270"/>
            <a:ext cx="172976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бложка книги Литературное чтение на родном (русском) языке 3 класс. Увлекательные развивающие задания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7" r="15023"/>
          <a:stretch/>
        </p:blipFill>
        <p:spPr bwMode="auto">
          <a:xfrm>
            <a:off x="3995936" y="1772816"/>
            <a:ext cx="1671920" cy="237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Обложка книги Литературное чтение на родном (русском) языке 4 класс. Увлекательные развивающие задания, Автор Понятовская Ю.Н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806" y="1772816"/>
            <a:ext cx="1788538" cy="238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6096625"/>
            <a:ext cx="2193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clck.ru/bd4jX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9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6115608"/>
            <a:ext cx="9144000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618362" y="5183960"/>
            <a:ext cx="2520280" cy="93164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18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1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9" name="Picture 2" descr="Обложка книги Литературное чтение на родном (русском) языке 1 класс. Увлекательные развивающие задания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711456" cy="237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62669" y="548680"/>
            <a:ext cx="6984776" cy="4768830"/>
            <a:chOff x="179512" y="244346"/>
            <a:chExt cx="8102265" cy="5677550"/>
          </a:xfrm>
        </p:grpSpPr>
        <p:pic>
          <p:nvPicPr>
            <p:cNvPr id="3" name="Рисунок 2" descr="Вырезка экрана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260648"/>
              <a:ext cx="4031594" cy="5661248"/>
            </a:xfrm>
            <a:prstGeom prst="rect">
              <a:avLst/>
            </a:prstGeom>
          </p:spPr>
        </p:pic>
        <p:pic>
          <p:nvPicPr>
            <p:cNvPr id="4" name="Рисунок 3" descr="Вырезка экрана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1106" y="244346"/>
              <a:ext cx="4070671" cy="56762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125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6115608"/>
            <a:ext cx="9144000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618362" y="5183960"/>
            <a:ext cx="2520280" cy="93164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18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1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9" name="Picture 2" descr="Обложка книги Литературное чтение на родном (русском) языке 1 класс. Увлекательные развивающие задания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711456" cy="237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79512" y="476671"/>
            <a:ext cx="6912768" cy="4824537"/>
            <a:chOff x="107504" y="247091"/>
            <a:chExt cx="7477200" cy="5184576"/>
          </a:xfrm>
        </p:grpSpPr>
        <p:pic>
          <p:nvPicPr>
            <p:cNvPr id="2" name="Рисунок 1" descr="Вырезка экрана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247091"/>
              <a:ext cx="3773932" cy="5184576"/>
            </a:xfrm>
            <a:prstGeom prst="rect">
              <a:avLst/>
            </a:prstGeom>
          </p:spPr>
        </p:pic>
        <p:pic>
          <p:nvPicPr>
            <p:cNvPr id="6" name="Рисунок 5" descr="Вырезка экрана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1435" y="247091"/>
              <a:ext cx="3703269" cy="51845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466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6115608"/>
            <a:ext cx="9144000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618362" y="5183960"/>
            <a:ext cx="2520280" cy="93164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18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1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8" name="Picture 4" descr="Обложка книги Литературное чтение на родном (русском) языке 2 класс. Увлекательные развивающие задания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72976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33190" y="405024"/>
            <a:ext cx="6974531" cy="4968655"/>
            <a:chOff x="20985" y="215305"/>
            <a:chExt cx="7326384" cy="5130480"/>
          </a:xfrm>
        </p:grpSpPr>
        <p:pic>
          <p:nvPicPr>
            <p:cNvPr id="3" name="Рисунок 2" descr="Вырезка экрана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85" y="215305"/>
              <a:ext cx="3672408" cy="5130480"/>
            </a:xfrm>
            <a:prstGeom prst="rect">
              <a:avLst/>
            </a:prstGeom>
          </p:spPr>
        </p:pic>
        <p:pic>
          <p:nvPicPr>
            <p:cNvPr id="4" name="Рисунок 3" descr="Вырезка экрана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561" y="215677"/>
              <a:ext cx="3649808" cy="5130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004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6115608"/>
            <a:ext cx="9144000" cy="720000"/>
          </a:xfrm>
          <a:prstGeom prst="rect">
            <a:avLst/>
          </a:prstGeom>
          <a:solidFill>
            <a:srgbClr val="90BEAB"/>
          </a:solidFill>
          <a:ln w="9525">
            <a:solidFill>
              <a:srgbClr val="E7E7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618362" y="5183960"/>
            <a:ext cx="2520280" cy="93164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Автор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1800" b="1" dirty="0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Ю.Н. </a:t>
            </a:r>
            <a:r>
              <a:rPr lang="ru-RU" sz="1800" b="1" dirty="0" err="1" smtClean="0">
                <a:solidFill>
                  <a:srgbClr val="90BEAB"/>
                </a:solidFill>
                <a:latin typeface="Montserrat ExtraLight" panose="00000300000000000000" pitchFamily="2" charset="-52"/>
              </a:rPr>
              <a:t>Понятовская</a:t>
            </a:r>
            <a:endParaRPr lang="ru-RU" sz="1800" b="1" dirty="0">
              <a:solidFill>
                <a:srgbClr val="90BEAB"/>
              </a:solidFill>
              <a:latin typeface="Montserrat ExtraLight" panose="00000300000000000000" pitchFamily="2" charset="-52"/>
            </a:endParaRPr>
          </a:p>
        </p:txBody>
      </p:sp>
      <p:pic>
        <p:nvPicPr>
          <p:cNvPr id="9" name="Picture 6" descr="Обложка книги Литературное чтение на родном (русском) языке 3 класс. Увлекательные развивающие задания, Автор Понятовская Ю.Н., издательство Планета | купить в книжном магазине Рослит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7" r="15023"/>
          <a:stretch/>
        </p:blipFill>
        <p:spPr bwMode="auto">
          <a:xfrm>
            <a:off x="7308304" y="116632"/>
            <a:ext cx="1671920" cy="237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251520" y="476673"/>
            <a:ext cx="6932720" cy="4802593"/>
            <a:chOff x="159560" y="381367"/>
            <a:chExt cx="7093157" cy="4919913"/>
          </a:xfrm>
        </p:grpSpPr>
        <p:pic>
          <p:nvPicPr>
            <p:cNvPr id="2" name="Рисунок 1" descr="Вырезка экрана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560" y="381367"/>
              <a:ext cx="3569121" cy="4919913"/>
            </a:xfrm>
            <a:prstGeom prst="rect">
              <a:avLst/>
            </a:prstGeom>
          </p:spPr>
        </p:pic>
        <p:pic>
          <p:nvPicPr>
            <p:cNvPr id="6" name="Рисунок 5" descr="Вырезка экрана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6208" y="381368"/>
              <a:ext cx="3546509" cy="491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539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438</Words>
  <Application>Microsoft Office PowerPoint</Application>
  <PresentationFormat>Экран (4:3)</PresentationFormat>
  <Paragraphs>132</Paragraphs>
  <Slides>37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 Формирование функциональной грамотности младших школьников.  Базовый навык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Цифра VS Бумага</dc:title>
  <dc:creator>Юлия</dc:creator>
  <cp:lastModifiedBy>Globus</cp:lastModifiedBy>
  <cp:revision>215</cp:revision>
  <dcterms:created xsi:type="dcterms:W3CDTF">2021-01-05T07:28:01Z</dcterms:created>
  <dcterms:modified xsi:type="dcterms:W3CDTF">2022-03-28T13:59:33Z</dcterms:modified>
</cp:coreProperties>
</file>