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264"/>
    <a:srgbClr val="FF6600"/>
    <a:srgbClr val="0AB8B8"/>
    <a:srgbClr val="448DEE"/>
    <a:srgbClr val="5A9AF0"/>
    <a:srgbClr val="FF9933"/>
    <a:srgbClr val="EE8C6E"/>
    <a:srgbClr val="FF5050"/>
    <a:srgbClr val="ED7C2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фоны и шаблоны\ec5f413bf5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42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D502-265B-43B3-882B-A457D67712E7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78D5-EBA2-42C4-B520-A7C3BE88D8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248769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95C-8204-4B35-B1D7-7F1192A4E6FB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A6B-D39C-45C1-9E10-77948817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318986" y="188180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МЛАДШЕГО ШКОЛЬНИКА КАК СРЕДСТВО ФОРМИРОВАНИЯ КОНТРОЛЬНО-ОЦЕНОЧНОЙ САМОСТОЯТЕЛЬНОСТИ ОБУЧАЮЩИХСЯ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510" y="4361426"/>
            <a:ext cx="5113337" cy="1223963"/>
          </a:xfrm>
        </p:spPr>
        <p:txBody>
          <a:bodyPr/>
          <a:lstStyle/>
          <a:p>
            <a:pPr indent="271463" algn="just"/>
            <a:r>
              <a:rPr lang="ru-RU" altLang="ru-RU" sz="1800" b="1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А.П., </a:t>
            </a:r>
            <a:r>
              <a:rPr lang="ru-RU" altLang="ru-RU" sz="18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факультета образовательных технологий и непрерывного образования ФГБОУ ВО «</a:t>
            </a:r>
            <a:r>
              <a:rPr lang="ru-RU" altLang="ru-RU" sz="1800" dirty="0" err="1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УлГПУ</a:t>
            </a:r>
            <a:r>
              <a:rPr lang="ru-RU" altLang="ru-RU" sz="18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И.Н. Ульянова», кандидат педагогических наук, доцент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35" y="333654"/>
            <a:ext cx="3039438" cy="879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-3004"/>
            <a:ext cx="2827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3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1538" y="5556"/>
            <a:ext cx="3156239" cy="4524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92" y="2484737"/>
            <a:ext cx="2861187" cy="409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9" y="247650"/>
            <a:ext cx="30924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97" y="1811338"/>
            <a:ext cx="3025416" cy="441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426585" y="49214"/>
            <a:ext cx="8229600" cy="561975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 учиться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245806" y="611189"/>
            <a:ext cx="10118983" cy="4670425"/>
          </a:xfrm>
        </p:spPr>
        <p:txBody>
          <a:bodyPr/>
          <a:lstStyle/>
          <a:p>
            <a:pPr marL="0" indent="442913"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посвящён анализу формирования навыков учебной деятельности, универсальных учебных действий. В таблицах определены формируемые познавательные, регулятивные и коммуникативные универсальные учебные действия. Школьник проводит самооценку действий по критериям: всегда, часто, редко. После каждого оценивания ребёнку необходимо посчитать сформированные действия и отметить на графике. Таким образом, к концу четвёртого класса и сам обучающийся, и его родители наглядно увидят процесс формирования умения учиться.</a:t>
            </a: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00" y="2946400"/>
            <a:ext cx="2471906" cy="351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51" y="2662627"/>
            <a:ext cx="2586198" cy="36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62" y="2476963"/>
            <a:ext cx="2711654" cy="38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1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1638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15" y="396876"/>
            <a:ext cx="3348038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7" y="78690"/>
            <a:ext cx="338296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35" y="4845910"/>
            <a:ext cx="34274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04" y="5157789"/>
            <a:ext cx="36401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7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705897" y="260349"/>
            <a:ext cx="8229600" cy="561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открытия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65471" y="956806"/>
            <a:ext cx="1155290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29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включает информацию об исследовательской и проектной деятельности обучающегося. В оценочной таблице обучающемуся также предлагается проанализировать своё отношение к исследовательской и проектной деятельности один раз в год. В каждом классе школьнику также предлагается отметить темы исследований и проектов, дать по ним краткую информацию (тема работы, что нового узнал, что удивило, какое открытие сделал, где им поделился).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каждого года учитель оценивает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проектно-исследовательских умений обучающегося, отмечая в таблице знаком каждый критерий.</a:t>
            </a: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8" y="3034575"/>
            <a:ext cx="2667204" cy="37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7" y="2988131"/>
            <a:ext cx="2715854" cy="38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91" y="3007995"/>
            <a:ext cx="2666693" cy="38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3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666517" y="94641"/>
            <a:ext cx="8229600" cy="633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Моё творчество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14632" y="728054"/>
            <a:ext cx="11503742" cy="4525963"/>
          </a:xfrm>
        </p:spPr>
        <p:txBody>
          <a:bodyPr/>
          <a:lstStyle/>
          <a:p>
            <a:pPr marL="0" indent="442913"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разделе ребёнок может обозначить чем он увлекается, продемонстрировать, как меняются его увлечения из года в год (или наоборот отметить стабильность). Важной частью данного раздела являются таблицы участия ребёнка в различного рода и уровня конкурсах, в которых указывается количество мероприятий. Данные таблицы заполняются два раза в год. По данным этих таблиц заполняется рейтинговая таблица и выстраиваются диаграммы, позволяющие школьнику определить степень своей активности.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5" y="2637970"/>
            <a:ext cx="2282354" cy="327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3" y="2350547"/>
            <a:ext cx="2238150" cy="32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57" y="2779949"/>
            <a:ext cx="2196614" cy="31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91" y="2991035"/>
            <a:ext cx="2392827" cy="34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051" y="2439037"/>
            <a:ext cx="17954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1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833564" y="127821"/>
            <a:ext cx="8229600" cy="561975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384738" y="778286"/>
            <a:ext cx="11522126" cy="4525963"/>
          </a:xfrm>
        </p:spPr>
        <p:txBody>
          <a:bodyPr/>
          <a:lstStyle/>
          <a:p>
            <a:pPr marL="0" indent="442913"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обучающийся отмечает в таблицах призовые места и размещает грамоты, сертификаты, дипломы, благодарственные письма за достижения в предметных олимпиадах, в спорте, творчестве, мероприятиях 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конкурсах. Рейтинг выстраивается по уровню мероприятий: классные, школьные, муниципальные, всероссийские, международные.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68" y="2126255"/>
            <a:ext cx="2794520" cy="39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20" y="2126255"/>
            <a:ext cx="2782841" cy="39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19" y="2152037"/>
            <a:ext cx="2826187" cy="39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2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20482" name="AutoShape 2" descr="%D0%BF%D0%BE%D1%80%D1%82%D1%84%D0%BE%D0%BB%D0%B8%D0%BE%20%D0%BC%D0%BB%D0%B0%D0%B4%D1%88%D0%B5%D0%B3%D0%BE%20%D1%88%D0%BA%D0%BE%D0%BB%D1%8C%D0%BD%D0%B8%D0%BA%D0%B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3" name="AutoShape 4" descr="%D0%BF%D0%BE%D1%80%D1%82%D1%84%D0%BE%D0%BB%D0%B8%D0%BE%20%D0%BC%D0%BB%D0%B0%D0%B4%D1%88%D0%B5%D0%B3%D0%BE%20%D1%88%D0%BA%D0%BE%D0%BB%D1%8C%D0%BD%D0%B8%D0%BA%D0%B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48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02" y="2008478"/>
            <a:ext cx="2938308" cy="424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31"/>
          <p:cNvSpPr>
            <a:spLocks/>
          </p:cNvSpPr>
          <p:nvPr/>
        </p:nvSpPr>
        <p:spPr bwMode="auto">
          <a:xfrm>
            <a:off x="2303464" y="108873"/>
            <a:ext cx="8229600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гражданин своей страны!</a:t>
            </a:r>
          </a:p>
        </p:txBody>
      </p:sp>
      <p:sp>
        <p:nvSpPr>
          <p:cNvPr id="20486" name="Rectangle 32"/>
          <p:cNvSpPr>
            <a:spLocks noChangeArrowheads="1"/>
          </p:cNvSpPr>
          <p:nvPr/>
        </p:nvSpPr>
        <p:spPr bwMode="auto">
          <a:xfrm>
            <a:off x="294967" y="674243"/>
            <a:ext cx="116020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29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раздел направлен в первую очередь на формирование основ гражданской идентичности и социализацию личности. Раздел включает информацию о родном городе или населенном пункте, о его интересных местах, исторических и культурных ценностях. При заполнении этих страниц ребёнку можно предложить провести мини-исследование, совершить экскурсии, сделать фотографии, которыми потом сопроводить рассказ в портфолио. </a:t>
            </a:r>
          </a:p>
        </p:txBody>
      </p:sp>
      <p:pic>
        <p:nvPicPr>
          <p:cNvPr id="2048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82" y="2008478"/>
            <a:ext cx="2943215" cy="42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815" y="2008478"/>
            <a:ext cx="2978885" cy="42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8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11" y="126220"/>
            <a:ext cx="3590365" cy="50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25" y="748531"/>
            <a:ext cx="364530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76" y="1469411"/>
            <a:ext cx="284956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032485" y="211598"/>
            <a:ext cx="7210425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661651" y="888797"/>
            <a:ext cx="10422194" cy="51847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сопровождается методическими рекомендациями для учителя, где представлены: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функции и структура портфолио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участников образовательных отношений в ведении портфолио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Портфолио обучающегося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работы над разделами портфолио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тематических классных часов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классного часа «Знакомство с книгой «Портфолио младшего школьника»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сценарии праздника «Защита Портфолио»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и сценарий родительских собраний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заполнение обучающимся с родителями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 и страниц портфолио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 «Портфолио ученика»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разработок внеурочных занятий</a:t>
            </a:r>
          </a:p>
          <a:p>
            <a:pPr marL="0" indent="0"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39179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6585" y="915680"/>
            <a:ext cx="10363200" cy="3539430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2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портфолио не требует больших временных затрат, поскольку предполагает фиксирование результатов два-три раза в год. Обучающийся вполне может справиться с этим самостоятельно. </a:t>
            </a:r>
          </a:p>
          <a:p>
            <a:pPr algn="just"/>
            <a:r>
              <a:rPr lang="ru-RU" altLang="ru-RU" sz="28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 младшего школьника еще не сформированы навыки </a:t>
            </a:r>
            <a:r>
              <a:rPr lang="ru-RU" altLang="ru-RU" sz="2800" dirty="0" err="1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altLang="ru-RU" sz="28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систематизировать и обобщать материалы, поэтому работа с портфолио требует общения и консультаций школьника с учителем и родителями. </a:t>
            </a:r>
            <a:endParaRPr lang="ru-RU" altLang="ru-RU" sz="2800" dirty="0">
              <a:solidFill>
                <a:srgbClr val="355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071" y="434719"/>
            <a:ext cx="9797744" cy="4525962"/>
          </a:xfrm>
        </p:spPr>
        <p:txBody>
          <a:bodyPr/>
          <a:lstStyle/>
          <a:p>
            <a:pPr marL="0" indent="442913" algn="just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– инструмент самооценки собственного познавательного, творческого труда ученика, рефлексии его собственной деятельности </a:t>
            </a:r>
          </a:p>
          <a:p>
            <a:pPr marL="0" indent="0" algn="r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614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11" y="1995131"/>
            <a:ext cx="3603625" cy="4073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8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6284" y="224044"/>
            <a:ext cx="98322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defRPr/>
            </a:pPr>
            <a:r>
              <a:rPr lang="ru-RU" sz="2200" b="1" u="sng" kern="50" spc="-10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Учитель (классный руководитель):</a:t>
            </a:r>
            <a:r>
              <a:rPr lang="ru-RU" sz="2200" b="1" kern="50" spc="-10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объясняет </a:t>
            </a: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правила ведения и заполнения портфолио,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помогает обучающимся его формировать,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производит своевременную оценку качества заполнения каждого раздела,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готовит выставки, конкурсы, которые позволят ученикам проявить себя,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проводит классные часы, родительские собрания, посвящённые работе с портфолио,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организует участие обучающихся в олимпиадах, конкурсах, конференциях,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создает условия для внесения наиболее значимых для ребенка результатов в портфолио,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kern="50" spc="-10" dirty="0">
                <a:solidFill>
                  <a:srgbClr val="355264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обеспечивает обучающимся возможность для представления портфолио и т.д. </a:t>
            </a:r>
            <a:endParaRPr lang="ru-RU" sz="2200" kern="50" dirty="0">
              <a:solidFill>
                <a:srgbClr val="355264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4101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3161" y="346229"/>
            <a:ext cx="10255045" cy="6383735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психолого-педагогическое сопровождение ребенка при заполнении портфолио: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индивидуальную психодиагностику,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психологическую поддержку в случае затруднений или переживаний ребенком неуспеха,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 коррекционно-развивающую и консультативную работу с обучающимися и их родителями.</a:t>
            </a:r>
          </a:p>
          <a:p>
            <a:pPr algn="just">
              <a:lnSpc>
                <a:spcPct val="150000"/>
              </a:lnSpc>
            </a:pP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УВР несет ответственность за нормативно-правовое обеспечение и организует работу по реализации технологии портфолио как метода оценивания индивидуальных образовательных достижений обучающихся, осуществляет контроль за деятельностью педагогического коллектива по реализации данной технологии в образовательной организации.</a:t>
            </a:r>
            <a:endParaRPr lang="ru-RU" altLang="ru-RU" sz="2000" dirty="0">
              <a:solidFill>
                <a:srgbClr val="35526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3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9975" y="224811"/>
            <a:ext cx="10196052" cy="563231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разъясняют необходимость работы над портфолио,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ребёнку: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в портфолио,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фотографию или картинку,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их,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свои мысли,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для портфолио грамоты, сертификаты, дипломы по результатам участия в мероприятиях различного уровня.</a:t>
            </a:r>
            <a:endParaRPr lang="ru-RU" altLang="ru-RU" sz="2400" dirty="0">
              <a:solidFill>
                <a:srgbClr val="35526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308" y="292869"/>
            <a:ext cx="11854886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портфолио может быть организована различными способами:</a:t>
            </a:r>
            <a:endParaRPr lang="ru-RU" alt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классного руководства (тематические классные часы);</a:t>
            </a:r>
            <a:endParaRPr lang="ru-RU" alt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программы внеурочной деятельности (в этом случае для занятий может подбираться материал, способствующий познанию ребенком самого себя, выстраиванию взаимодействия с окружающим миром).</a:t>
            </a:r>
            <a:endParaRPr lang="ru-RU" alt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01642"/>
              </p:ext>
            </p:extLst>
          </p:nvPr>
        </p:nvGraphicFramePr>
        <p:xfrm>
          <a:off x="1118012" y="1924085"/>
          <a:ext cx="10828182" cy="4356506"/>
        </p:xfrm>
        <a:graphic>
          <a:graphicData uri="http://schemas.openxmlformats.org/drawingml/2006/table">
            <a:tbl>
              <a:tblPr/>
              <a:tblGrid>
                <a:gridCol w="678663"/>
                <a:gridCol w="1551564"/>
                <a:gridCol w="2564877"/>
                <a:gridCol w="6033078"/>
              </a:tblGrid>
              <a:tr h="558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2-3неделя, сентябрь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портфолио, анкетирование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неделя, сентябрь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(Русский язык)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неделя, октябрь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(Литературное чтение)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неделя, октябрь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(Математика)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неделя, октябрь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(Окружающий мир)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неделя, ноябрь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мне нравится в школе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неделя, ноябрь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Я?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неделя, ноябрь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учусь учиться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неделя, ноябрь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Мое творчество (Где принимаю участие)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неделя, декабрь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(Русский язык)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неделя, декабрь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(Литературное чтение)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неделя, декабрь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(Математика)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неделя, декабрь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шаги на пути к успеху (Окружающий мир)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49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2782"/>
              </p:ext>
            </p:extLst>
          </p:nvPr>
        </p:nvGraphicFramePr>
        <p:xfrm>
          <a:off x="1884822" y="741312"/>
          <a:ext cx="10002377" cy="5746753"/>
        </p:xfrm>
        <a:graphic>
          <a:graphicData uri="http://schemas.openxmlformats.org/drawingml/2006/table">
            <a:tbl>
              <a:tblPr/>
              <a:tblGrid>
                <a:gridCol w="1066178"/>
                <a:gridCol w="1738427"/>
                <a:gridCol w="7197772"/>
              </a:tblGrid>
              <a:tr h="431800">
                <a:tc>
                  <a:txBody>
                    <a:bodyPr/>
                    <a:lstStyle>
                      <a:lvl1pPr indent="-88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88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книгой «Портфолио младшего школьника».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активной гражданской позиции младшего школьника (коротко о разделе «Я гражданин своей страны»).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Дипломы, грамоты, сертификаты – документы, необходимые при заполнении портфолио.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«Приключения в Солнечном городе» – отзывы о празднике защиты портфолио.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внеурочной деятельности: факты и мнения.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 младших школьников (коротко о разделе «Мои открытия»).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графиками и диаграммами: помощь младшему школьнику.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четверть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в Изумрудный город» – отзывы о празднике защиты портфолио.</a:t>
                      </a:r>
                    </a:p>
                  </a:txBody>
                  <a:tcPr marL="52616" marR="526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710" name="Прямоугольник 5"/>
          <p:cNvSpPr>
            <a:spLocks noChangeArrowheads="1"/>
          </p:cNvSpPr>
          <p:nvPr/>
        </p:nvSpPr>
        <p:spPr bwMode="auto">
          <a:xfrm>
            <a:off x="3386445" y="139282"/>
            <a:ext cx="6538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тематика родительских собраний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42837" y="2138413"/>
            <a:ext cx="36004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/>
          <a:lstStyle>
            <a:lvl1pPr>
              <a:spcBef>
                <a:spcPts val="8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1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А.П.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mialp@list.ru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89053496096</a:t>
            </a:r>
            <a:endParaRPr lang="en-US" alt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2177" b="1" dirty="0">
              <a:solidFill>
                <a:srgbClr val="255997"/>
              </a:solidFill>
              <a:latin typeface="Segoe UI Light" panose="020B0502040204020203" pitchFamily="34" charset="0"/>
              <a:ea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2177" dirty="0">
              <a:solidFill>
                <a:srgbClr val="255997"/>
              </a:solidFill>
              <a:latin typeface="Segoe UI Light" panose="020B0502040204020203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31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963863" y="25400"/>
            <a:ext cx="7283450" cy="706438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Авторы-составители: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150374" y="773114"/>
            <a:ext cx="9060427" cy="53117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Алевтина Петровна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образовательных технологий и непрерывного образования ФГБОУ ВО «Ульяновский государственный педагогический университет им. И.Н. Ульянова», кандидат педагогических наук, доцент</a:t>
            </a:r>
            <a:endParaRPr lang="ru-RU" altLang="ru-RU" sz="2000" b="1" i="1" dirty="0">
              <a:solidFill>
                <a:srgbClr val="355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sz="2000" b="1" i="1" dirty="0">
              <a:solidFill>
                <a:srgbClr val="355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i="1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Наталья Григорьевна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заместитель директора по УВР МБОУ г. Ульяновска «Губернаторский лицей №100», Заслуженный учитель Российской Федерации</a:t>
            </a:r>
            <a:endParaRPr lang="ru-RU" altLang="ru-RU" sz="2000" b="1" i="1" dirty="0">
              <a:solidFill>
                <a:srgbClr val="355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sz="2000" b="1" i="1" dirty="0">
              <a:solidFill>
                <a:srgbClr val="355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i="1" dirty="0" err="1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Докторова</a:t>
            </a:r>
            <a:r>
              <a:rPr lang="ru-RU" altLang="ru-RU" sz="2000" b="1" i="1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Борисовна</a:t>
            </a:r>
            <a:r>
              <a:rPr lang="ru-RU" altLang="ru-RU" sz="2000" dirty="0">
                <a:solidFill>
                  <a:srgbClr val="355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начальных классов высшей квалификационной категории ОГБОУ «Гимназия №1 им. В.И. Ленина г. Ульяновска»</a:t>
            </a:r>
            <a:endParaRPr lang="ru-RU" altLang="ru-RU" sz="2000" b="1" i="1" dirty="0">
              <a:solidFill>
                <a:srgbClr val="355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68594" y="476250"/>
            <a:ext cx="9624756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– фиксирование достижения планируемых результатов, формирование рефлексивных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контрольно-оценочной самостоятельности обучающихся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934292" y="2305972"/>
            <a:ext cx="5040313" cy="33131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Портфолио отражает требования ФГОС к планируемым результатам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Портфолио предполагает минимальные временные затраты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разделов предусмотрено вклеивание конвертов, куда складываются грамоты, дипломы, сертификаты и т.д.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76" y="2305972"/>
            <a:ext cx="2463800" cy="3538538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4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-894737" y="106969"/>
            <a:ext cx="11149781" cy="850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4 года, </a:t>
            </a:r>
            <a:br>
              <a:rPr lang="ru-RU" altLang="ru-RU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по 4 класс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5743576" y="1047751"/>
            <a:ext cx="6015805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Портфолио 8 разделов: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Знакомьтесь, это Я!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ученик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шаги на пути к успеху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 учиться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открытия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Моё творчество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гражданин своей страны!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448">
            <a:off x="2195515" y="1293543"/>
            <a:ext cx="24352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5051" y="4797425"/>
            <a:ext cx="818433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функцией портфолио является предоставление каждому ученику возможности продемонстрировать умение ставить цели, планировать и организовывать собственную деятельность.</a:t>
            </a:r>
            <a:endParaRPr lang="ru-RU" alt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256014" y="165050"/>
            <a:ext cx="7210425" cy="7842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B13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Знакомьтесь, это я!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5135768" y="2644878"/>
            <a:ext cx="67071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основную информацию (фамилия и имя, учебное заведение), фотографию ученика.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55" y="1447903"/>
            <a:ext cx="28432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101850" y="7939"/>
            <a:ext cx="8229600" cy="5746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ученик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83458" y="593725"/>
            <a:ext cx="11484077" cy="2592388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раскрывает индивидуальные особенности обучающегося, его отношение к школе, учебным предметам и различным видам деятельности, характер взаимоотношений с учителем и одноклассниками,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личностных качеств и т.д. </a:t>
            </a:r>
          </a:p>
          <a:p>
            <a:pPr marL="0" indent="442913" algn="just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над разделом обучающемуся предлагается выбрать ответ (присоединиться к какой-либо точке зрения), раскрасить утверждения, продолжить предложения, кратко сформулировать свои мысли. В конце 4 класса школьник должен проанализировать все страницы раздела и сделать вывод о том, какие личностные изменения произошли в нём.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12" y="2678907"/>
            <a:ext cx="20399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93" y="2932510"/>
            <a:ext cx="214153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0" y="3059312"/>
            <a:ext cx="206692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7" y="3197224"/>
            <a:ext cx="20415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2" y="5016897"/>
            <a:ext cx="12096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394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-8240" y="2832706"/>
            <a:ext cx="2869651" cy="4026408"/>
          </a:xfrm>
          <a:prstGeom prst="rect">
            <a:avLst/>
          </a:prstGeom>
        </p:spPr>
      </p:pic>
      <p:pic>
        <p:nvPicPr>
          <p:cNvPr id="122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00" y="131763"/>
            <a:ext cx="22923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94" y="131763"/>
            <a:ext cx="23066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7" y="137449"/>
            <a:ext cx="24161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01">
            <a:off x="9087705" y="3403801"/>
            <a:ext cx="21844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666">
            <a:off x="2205374" y="3029783"/>
            <a:ext cx="24479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02" y="2832706"/>
            <a:ext cx="236378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71" y="3217071"/>
            <a:ext cx="22320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7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0" y="2831592"/>
            <a:ext cx="2869651" cy="4026408"/>
          </a:xfrm>
          <a:prstGeom prst="rect">
            <a:avLst/>
          </a:prstGeom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135188" y="1"/>
            <a:ext cx="82296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шаги на пути к успеху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78658" y="893405"/>
            <a:ext cx="12113342" cy="4525963"/>
          </a:xfrm>
        </p:spPr>
        <p:txBody>
          <a:bodyPr/>
          <a:lstStyle/>
          <a:p>
            <a:pPr marL="0" indent="442913" algn="just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раздел включены таблицы за четыре года обучения по основным учебным предметам (литературное чтение, русский язык, родной язык, математика, окружающий мир), где школьнику предлагается оценить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по критериям. Работа проводится три раза в год (начало, середина и конец учебного года). В первом классе обучающийся только лишь отмечает, какими умениями он уже владеет. Во 2-4 классах необходимо провести анализ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по критериям: пока я это не умею; я умею это делать, но не всегда хорошо получается; я очень хорошо умею это делать. В конце 4 класса обучающему предлагается построить диаграмму по каждому предмету, проанализировать результаты и сделать вывод об успехах в обучении.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06" y="3102463"/>
            <a:ext cx="2175362" cy="316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18" y="3102463"/>
            <a:ext cx="2221486" cy="31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36" y="3085844"/>
            <a:ext cx="2278638" cy="314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36" y="3085844"/>
            <a:ext cx="2211778" cy="314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5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1492</Words>
  <Application>Microsoft Office PowerPoint</Application>
  <PresentationFormat>Широкоэкранный</PresentationFormat>
  <Paragraphs>155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 Unicode MS</vt:lpstr>
      <vt:lpstr>Microsoft YaHei</vt:lpstr>
      <vt:lpstr>Arial</vt:lpstr>
      <vt:lpstr>Calibri</vt:lpstr>
      <vt:lpstr>Calibri Light</vt:lpstr>
      <vt:lpstr>DejaVu Sans</vt:lpstr>
      <vt:lpstr>Segoe UI Light</vt:lpstr>
      <vt:lpstr>Symbol</vt:lpstr>
      <vt:lpstr>Times New Roman</vt:lpstr>
      <vt:lpstr>Wingdings</vt:lpstr>
      <vt:lpstr>Тема Office</vt:lpstr>
      <vt:lpstr>ПОРТФОЛИО МЛАДШЕГО ШКОЛЬНИКА КАК СРЕДСТВО ФОРМИРОВАНИЯ КОНТРОЛЬНО-ОЦЕНОЧНОЙ САМОСТОЯТЕЛЬНОСТИ ОБУЧАЮЩИХСЯ</vt:lpstr>
      <vt:lpstr>Презентация PowerPoint</vt:lpstr>
      <vt:lpstr>Авторы-составители:</vt:lpstr>
      <vt:lpstr>Основная идея – фиксирование достижения планируемых результатов, формирование рефлексивных навыков и контрольно-оценочной самостоятельности обучающихся</vt:lpstr>
      <vt:lpstr>Книга рассчитана на 4 года,  с 1 по 4 класс</vt:lpstr>
      <vt:lpstr>Знакомьтесь, это я! </vt:lpstr>
      <vt:lpstr>Я ученик</vt:lpstr>
      <vt:lpstr>Презентация PowerPoint</vt:lpstr>
      <vt:lpstr>Мои шаги на пути к успеху</vt:lpstr>
      <vt:lpstr>Презентация PowerPoint</vt:lpstr>
      <vt:lpstr>Я учусь учиться</vt:lpstr>
      <vt:lpstr>Презентация PowerPoint</vt:lpstr>
      <vt:lpstr>Мои открытия</vt:lpstr>
      <vt:lpstr>Моё творчество</vt:lpstr>
      <vt:lpstr>Мои достижения</vt:lpstr>
      <vt:lpstr>Презентация PowerPoint</vt:lpstr>
      <vt:lpstr>Презентация PowerPoint</vt:lpstr>
      <vt:lpstr>Методические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Учетная запись Майкрософт</cp:lastModifiedBy>
  <cp:revision>45</cp:revision>
  <dcterms:created xsi:type="dcterms:W3CDTF">2020-10-26T17:43:21Z</dcterms:created>
  <dcterms:modified xsi:type="dcterms:W3CDTF">2024-02-19T18:14:06Z</dcterms:modified>
</cp:coreProperties>
</file>