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99" r:id="rId21"/>
    <p:sldId id="300" r:id="rId22"/>
    <p:sldId id="301" r:id="rId23"/>
    <p:sldId id="302" r:id="rId24"/>
    <p:sldId id="303" r:id="rId25"/>
    <p:sldId id="304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5264"/>
    <a:srgbClr val="FF6600"/>
    <a:srgbClr val="0AB8B8"/>
    <a:srgbClr val="448DEE"/>
    <a:srgbClr val="5A9AF0"/>
    <a:srgbClr val="FF9933"/>
    <a:srgbClr val="EE8C6E"/>
    <a:srgbClr val="FF5050"/>
    <a:srgbClr val="ED7C2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7" d="100"/>
          <a:sy n="97" d="100"/>
        </p:scale>
        <p:origin x="78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F095C-8204-4B35-B1D7-7F1192A4E6FB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4CA6B-D39C-45C1-9E10-779488178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589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F095C-8204-4B35-B1D7-7F1192A4E6FB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4CA6B-D39C-45C1-9E10-779488178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255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F095C-8204-4B35-B1D7-7F1192A4E6FB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4CA6B-D39C-45C1-9E10-779488178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8673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D:\фоны и шаблоны\ec5f413bf509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2426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75D502-265B-43B3-882B-A457D67712E7}" type="datetimeFigureOut">
              <a:rPr lang="ru-RU"/>
              <a:pPr>
                <a:defRPr/>
              </a:pPr>
              <a:t>19.02.2024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978D5-EBA2-42C4-B520-A7C3BE88D83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25248769"/>
      </p:ext>
    </p:extLst>
  </p:cSld>
  <p:clrMapOvr>
    <a:masterClrMapping/>
  </p:clrMapOvr>
  <p:transition spd="med">
    <p:wheel spokes="3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F095C-8204-4B35-B1D7-7F1192A4E6FB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4CA6B-D39C-45C1-9E10-779488178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698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F095C-8204-4B35-B1D7-7F1192A4E6FB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4CA6B-D39C-45C1-9E10-779488178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126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F095C-8204-4B35-B1D7-7F1192A4E6FB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4CA6B-D39C-45C1-9E10-779488178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9880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F095C-8204-4B35-B1D7-7F1192A4E6FB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4CA6B-D39C-45C1-9E10-779488178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392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F095C-8204-4B35-B1D7-7F1192A4E6FB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4CA6B-D39C-45C1-9E10-779488178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636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F095C-8204-4B35-B1D7-7F1192A4E6FB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4CA6B-D39C-45C1-9E10-779488178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841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F095C-8204-4B35-B1D7-7F1192A4E6FB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4CA6B-D39C-45C1-9E10-779488178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5585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F095C-8204-4B35-B1D7-7F1192A4E6FB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4CA6B-D39C-45C1-9E10-779488178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475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6F095C-8204-4B35-B1D7-7F1192A4E6FB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84CA6B-D39C-45C1-9E10-779488178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889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emf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emf"/><Relationship Id="rId4" Type="http://schemas.openxmlformats.org/officeDocument/2006/relationships/image" Target="../media/image30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emf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emf"/><Relationship Id="rId4" Type="http://schemas.openxmlformats.org/officeDocument/2006/relationships/image" Target="../media/image37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emf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emf"/><Relationship Id="rId4" Type="http://schemas.openxmlformats.org/officeDocument/2006/relationships/image" Target="../media/image48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emf"/><Relationship Id="rId4" Type="http://schemas.openxmlformats.org/officeDocument/2006/relationships/image" Target="../media/image51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13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image" Target="../media/image14.emf"/><Relationship Id="rId7" Type="http://schemas.openxmlformats.org/officeDocument/2006/relationships/image" Target="../media/image18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Relationship Id="rId9" Type="http://schemas.openxmlformats.org/officeDocument/2006/relationships/image" Target="../media/image20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emf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/>
          </p:cNvSpPr>
          <p:nvPr>
            <p:ph type="title" idx="4294967295"/>
          </p:nvPr>
        </p:nvSpPr>
        <p:spPr>
          <a:xfrm>
            <a:off x="318986" y="1881803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3200" b="1" dirty="0">
                <a:solidFill>
                  <a:srgbClr val="3552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ПОРТФОЛИО МЛАДШЕГО ШКОЛЬНИКА КАК СРЕДСТВО ФОРМИРОВАНИЯ КОНТРОЛЬНО-ОЦЕНОЧНОЙ САМОСТОЯТЕЛЬНОСТИ ОБУЧАЮЩИХСЯ</a:t>
            </a:r>
          </a:p>
        </p:txBody>
      </p:sp>
      <p:sp>
        <p:nvSpPr>
          <p:cNvPr id="512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98510" y="4361426"/>
            <a:ext cx="5113337" cy="1223963"/>
          </a:xfrm>
        </p:spPr>
        <p:txBody>
          <a:bodyPr/>
          <a:lstStyle/>
          <a:p>
            <a:pPr indent="271463" algn="just"/>
            <a:r>
              <a:rPr lang="ru-RU" altLang="ru-RU" sz="1800" b="1" dirty="0">
                <a:solidFill>
                  <a:srgbClr val="3552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Мишина А.П., </a:t>
            </a:r>
            <a:r>
              <a:rPr lang="ru-RU" altLang="ru-RU" sz="1800" dirty="0">
                <a:solidFill>
                  <a:srgbClr val="3552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декан факультета образовательных технологий и непрерывного образования ФГБОУ ВО «</a:t>
            </a:r>
            <a:r>
              <a:rPr lang="ru-RU" altLang="ru-RU" sz="1800" dirty="0" err="1">
                <a:solidFill>
                  <a:srgbClr val="3552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УлГПУ</a:t>
            </a:r>
            <a:r>
              <a:rPr lang="ru-RU" altLang="ru-RU" sz="1800" dirty="0">
                <a:solidFill>
                  <a:srgbClr val="3552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им. И.Н. Ульянова», кандидат педагогических наук, доцент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335" y="333654"/>
            <a:ext cx="3039438" cy="8798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4664" y="-3004"/>
            <a:ext cx="28273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9362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31538" y="5556"/>
            <a:ext cx="3156239" cy="452453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3392" y="2484737"/>
            <a:ext cx="2861187" cy="4090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"/>
          <a:stretch/>
        </p:blipFill>
        <p:spPr>
          <a:xfrm>
            <a:off x="-8240" y="2832706"/>
            <a:ext cx="2869651" cy="4026408"/>
          </a:xfrm>
          <a:prstGeom prst="rect">
            <a:avLst/>
          </a:prstGeom>
        </p:spPr>
      </p:pic>
      <p:pic>
        <p:nvPicPr>
          <p:cNvPr id="14340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939" y="247650"/>
            <a:ext cx="3092450" cy="434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6997" y="1811338"/>
            <a:ext cx="3025416" cy="4413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559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"/>
          <a:stretch/>
        </p:blipFill>
        <p:spPr>
          <a:xfrm>
            <a:off x="-8240" y="2832706"/>
            <a:ext cx="2869651" cy="4026408"/>
          </a:xfrm>
          <a:prstGeom prst="rect">
            <a:avLst/>
          </a:prstGeom>
        </p:spPr>
      </p:pic>
      <p:sp>
        <p:nvSpPr>
          <p:cNvPr id="15362" name="Rectangle 2"/>
          <p:cNvSpPr>
            <a:spLocks noGrp="1"/>
          </p:cNvSpPr>
          <p:nvPr>
            <p:ph type="title"/>
          </p:nvPr>
        </p:nvSpPr>
        <p:spPr>
          <a:xfrm>
            <a:off x="1426585" y="49214"/>
            <a:ext cx="8229600" cy="561975"/>
          </a:xfrm>
        </p:spPr>
        <p:txBody>
          <a:bodyPr/>
          <a:lstStyle/>
          <a:p>
            <a:pPr algn="ctr" eaLnBrk="1" hangingPunct="1"/>
            <a:r>
              <a:rPr lang="ru-RU" altLang="ru-RU" sz="32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учусь учиться</a:t>
            </a:r>
          </a:p>
        </p:txBody>
      </p:sp>
      <p:sp>
        <p:nvSpPr>
          <p:cNvPr id="15363" name="Rectangle 3"/>
          <p:cNvSpPr>
            <a:spLocks noGrp="1"/>
          </p:cNvSpPr>
          <p:nvPr>
            <p:ph type="body" idx="1"/>
          </p:nvPr>
        </p:nvSpPr>
        <p:spPr>
          <a:xfrm>
            <a:off x="245806" y="611189"/>
            <a:ext cx="10118983" cy="4670425"/>
          </a:xfrm>
        </p:spPr>
        <p:txBody>
          <a:bodyPr/>
          <a:lstStyle/>
          <a:p>
            <a:pPr marL="0" indent="442913" algn="just">
              <a:buNone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посвящён анализу формирования навыков учебной деятельности, универсальных учебных действий. В таблицах определены формируемые познавательные, регулятивные и коммуникативные универсальные учебные действия. Школьник проводит самооценку действий по критериям: всегда, часто, редко. После каждого оценивания ребёнку необходимо посчитать сформированные действия и отметить на графике. Таким образом, к концу четвёртого класса и сам обучающийся, и его родители наглядно увидят процесс формирования умения учиться.</a:t>
            </a:r>
          </a:p>
        </p:txBody>
      </p:sp>
      <p:pic>
        <p:nvPicPr>
          <p:cNvPr id="15364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5900" y="2946400"/>
            <a:ext cx="2471906" cy="3512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5551" y="2662627"/>
            <a:ext cx="2586198" cy="3686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3662" y="2476963"/>
            <a:ext cx="2711654" cy="3871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72120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"/>
          <a:stretch/>
        </p:blipFill>
        <p:spPr>
          <a:xfrm>
            <a:off x="-8240" y="2832706"/>
            <a:ext cx="2869651" cy="4026408"/>
          </a:xfrm>
          <a:prstGeom prst="rect">
            <a:avLst/>
          </a:prstGeom>
        </p:spPr>
      </p:pic>
      <p:pic>
        <p:nvPicPr>
          <p:cNvPr id="16386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415" y="396876"/>
            <a:ext cx="3348038" cy="476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997" y="78690"/>
            <a:ext cx="3382963" cy="478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635" y="4845910"/>
            <a:ext cx="3427413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104" y="5157789"/>
            <a:ext cx="3640138" cy="1011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26706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"/>
          <a:stretch/>
        </p:blipFill>
        <p:spPr>
          <a:xfrm>
            <a:off x="-8240" y="2832706"/>
            <a:ext cx="2869651" cy="4026408"/>
          </a:xfrm>
          <a:prstGeom prst="rect">
            <a:avLst/>
          </a:prstGeom>
        </p:spPr>
      </p:pic>
      <p:sp>
        <p:nvSpPr>
          <p:cNvPr id="27650" name="Rectangle 2"/>
          <p:cNvSpPr>
            <a:spLocks noGrp="1"/>
          </p:cNvSpPr>
          <p:nvPr>
            <p:ph type="title"/>
          </p:nvPr>
        </p:nvSpPr>
        <p:spPr>
          <a:xfrm>
            <a:off x="1705897" y="260349"/>
            <a:ext cx="8229600" cy="56197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altLang="ru-RU" sz="3200" b="1" dirty="0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Мои открытия</a:t>
            </a:r>
          </a:p>
        </p:txBody>
      </p:sp>
      <p:sp>
        <p:nvSpPr>
          <p:cNvPr id="17411" name="Rectangle 8"/>
          <p:cNvSpPr>
            <a:spLocks noChangeArrowheads="1"/>
          </p:cNvSpPr>
          <p:nvPr/>
        </p:nvSpPr>
        <p:spPr bwMode="auto">
          <a:xfrm>
            <a:off x="265471" y="956806"/>
            <a:ext cx="11552903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indent="4429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включает информацию об исследовательской и проектной деятельности обучающегося. В оценочной таблице обучающемуся также предлагается проанализировать своё отношение к исследовательской и проектной деятельности один раз в год. В каждом классе школьнику также предлагается отметить темы исследований и проектов, дать по ним краткую информацию (тема работы, что нового узнал, что удивило, какое открытие сделал, где им поделился).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итогам каждого года учитель оценивает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сформированность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проектно-исследовательских умений обучающегося, отмечая в таблице знаком каждый критерий.</a:t>
            </a:r>
          </a:p>
        </p:txBody>
      </p:sp>
      <p:pic>
        <p:nvPicPr>
          <p:cNvPr id="17412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6748" y="3034575"/>
            <a:ext cx="2667204" cy="3778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7437" y="2988131"/>
            <a:ext cx="2715854" cy="380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2591" y="3007995"/>
            <a:ext cx="2666693" cy="380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83368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"/>
          <a:stretch/>
        </p:blipFill>
        <p:spPr>
          <a:xfrm>
            <a:off x="-8240" y="2832706"/>
            <a:ext cx="2869651" cy="4026408"/>
          </a:xfrm>
          <a:prstGeom prst="rect">
            <a:avLst/>
          </a:prstGeom>
        </p:spPr>
      </p:pic>
      <p:sp>
        <p:nvSpPr>
          <p:cNvPr id="29698" name="Rectangle 2"/>
          <p:cNvSpPr>
            <a:spLocks noGrp="1"/>
          </p:cNvSpPr>
          <p:nvPr>
            <p:ph type="title"/>
          </p:nvPr>
        </p:nvSpPr>
        <p:spPr>
          <a:xfrm>
            <a:off x="1666517" y="94641"/>
            <a:ext cx="8229600" cy="633413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altLang="ru-RU" sz="3200" b="1" dirty="0">
                <a:solidFill>
                  <a:srgbClr val="0099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Моё творчество</a:t>
            </a:r>
          </a:p>
        </p:txBody>
      </p:sp>
      <p:sp>
        <p:nvSpPr>
          <p:cNvPr id="18435" name="Rectangle 3"/>
          <p:cNvSpPr>
            <a:spLocks noGrp="1"/>
          </p:cNvSpPr>
          <p:nvPr>
            <p:ph type="body" idx="1"/>
          </p:nvPr>
        </p:nvSpPr>
        <p:spPr>
          <a:xfrm>
            <a:off x="314632" y="728054"/>
            <a:ext cx="11503742" cy="4525963"/>
          </a:xfrm>
        </p:spPr>
        <p:txBody>
          <a:bodyPr/>
          <a:lstStyle/>
          <a:p>
            <a:pPr marL="0" indent="442913" algn="just">
              <a:buNone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этом разделе ребёнок может обозначить чем он увлекается, продемонстрировать, как меняются его увлечения из года в год (или наоборот отметить стабильность). Важной частью данного раздела являются таблицы участия ребёнка в различного рода и уровня конкурсах, в которых указывается количество мероприятий. Данные таблицы заполняются два раза в год. По данным этих таблиц заполняется рейтинговая таблица и выстраиваются диаграммы, позволяющие школьнику определить степень своей активности. </a:t>
            </a:r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6585" y="2637970"/>
            <a:ext cx="2282354" cy="3271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223" y="2350547"/>
            <a:ext cx="2238150" cy="3218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7657" y="2779949"/>
            <a:ext cx="2196614" cy="3130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6091" y="2991035"/>
            <a:ext cx="2392827" cy="3476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0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1051" y="2439037"/>
            <a:ext cx="1795462" cy="251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59168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"/>
          <a:stretch/>
        </p:blipFill>
        <p:spPr>
          <a:xfrm>
            <a:off x="-8240" y="2832706"/>
            <a:ext cx="2869651" cy="4026408"/>
          </a:xfrm>
          <a:prstGeom prst="rect">
            <a:avLst/>
          </a:prstGeom>
        </p:spPr>
      </p:pic>
      <p:sp>
        <p:nvSpPr>
          <p:cNvPr id="19458" name="Rectangle 2"/>
          <p:cNvSpPr>
            <a:spLocks noGrp="1"/>
          </p:cNvSpPr>
          <p:nvPr>
            <p:ph type="title"/>
          </p:nvPr>
        </p:nvSpPr>
        <p:spPr>
          <a:xfrm>
            <a:off x="1833564" y="127821"/>
            <a:ext cx="8229600" cy="561975"/>
          </a:xfrm>
        </p:spPr>
        <p:txBody>
          <a:bodyPr/>
          <a:lstStyle/>
          <a:p>
            <a:pPr algn="ctr" eaLnBrk="1" hangingPunct="1"/>
            <a:r>
              <a:rPr lang="ru-RU" altLang="ru-RU" sz="32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Мои достижения</a:t>
            </a:r>
          </a:p>
        </p:txBody>
      </p:sp>
      <p:sp>
        <p:nvSpPr>
          <p:cNvPr id="19459" name="Rectangle 3"/>
          <p:cNvSpPr>
            <a:spLocks noGrp="1"/>
          </p:cNvSpPr>
          <p:nvPr>
            <p:ph type="body" idx="1"/>
          </p:nvPr>
        </p:nvSpPr>
        <p:spPr>
          <a:xfrm>
            <a:off x="384738" y="778286"/>
            <a:ext cx="11522126" cy="4525963"/>
          </a:xfrm>
        </p:spPr>
        <p:txBody>
          <a:bodyPr/>
          <a:lstStyle/>
          <a:p>
            <a:pPr marL="0" indent="442913" algn="just">
              <a:buNone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данном разделе обучающийся отмечает в таблицах призовые места и размещает грамоты, сертификаты, дипломы, благодарственные письма за достижения в предметных олимпиадах, в спорте, творчестве, мероприятиях и</a:t>
            </a:r>
            <a:r>
              <a:rPr lang="ru-RU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конкурсах. Рейтинг выстраивается по уровню мероприятий: классные, школьные, муниципальные, всероссийские, международные. </a:t>
            </a:r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2468" y="2126255"/>
            <a:ext cx="2794520" cy="3996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1920" y="2126255"/>
            <a:ext cx="2782841" cy="3996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719" y="2152037"/>
            <a:ext cx="2826187" cy="3971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31259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"/>
          <a:stretch/>
        </p:blipFill>
        <p:spPr>
          <a:xfrm>
            <a:off x="-8240" y="2832706"/>
            <a:ext cx="2869651" cy="4026408"/>
          </a:xfrm>
          <a:prstGeom prst="rect">
            <a:avLst/>
          </a:prstGeom>
        </p:spPr>
      </p:pic>
      <p:sp>
        <p:nvSpPr>
          <p:cNvPr id="20482" name="AutoShape 2" descr="%D0%BF%D0%BE%D1%80%D1%82%D1%84%D0%BE%D0%BB%D0%B8%D0%BE%20%D0%BC%D0%BB%D0%B0%D0%B4%D1%88%D0%B5%D0%B3%D0%BE%20%D1%88%D0%BA%D0%BE%D0%BB%D1%8C%D0%BD%D0%B8%D0%BA%D0%B0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20483" name="AutoShape 4" descr="%D0%BF%D0%BE%D1%80%D1%82%D1%84%D0%BE%D0%BB%D0%B8%D0%BE%20%D0%BC%D0%BB%D0%B0%D0%B4%D1%88%D0%B5%D0%B3%D0%BE%20%D1%88%D0%BA%D0%BE%D0%BB%D1%8C%D0%BD%D0%B8%D0%BA%D0%B0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pic>
        <p:nvPicPr>
          <p:cNvPr id="20484" name="Picture 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602" y="2008478"/>
            <a:ext cx="2938308" cy="4244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5" name="Rectangle 31"/>
          <p:cNvSpPr>
            <a:spLocks/>
          </p:cNvSpPr>
          <p:nvPr/>
        </p:nvSpPr>
        <p:spPr bwMode="auto">
          <a:xfrm>
            <a:off x="2303464" y="108873"/>
            <a:ext cx="8229600" cy="561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гражданин своей страны!</a:t>
            </a:r>
          </a:p>
        </p:txBody>
      </p:sp>
      <p:sp>
        <p:nvSpPr>
          <p:cNvPr id="20486" name="Rectangle 32"/>
          <p:cNvSpPr>
            <a:spLocks noChangeArrowheads="1"/>
          </p:cNvSpPr>
          <p:nvPr/>
        </p:nvSpPr>
        <p:spPr bwMode="auto">
          <a:xfrm>
            <a:off x="294967" y="674243"/>
            <a:ext cx="1160206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indent="4429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раздел направлен в первую очередь на формирование основ гражданской идентичности и социализацию личности. Раздел включает информацию о родном городе или населенном пункте, о его интересных местах, исторических и культурных ценностях. При заполнении этих страниц ребёнку можно предложить провести мини-исследование, совершить экскурсии, сделать фотографии, которыми потом сопроводить рассказ в портфолио. </a:t>
            </a:r>
          </a:p>
        </p:txBody>
      </p:sp>
      <p:pic>
        <p:nvPicPr>
          <p:cNvPr id="20487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482" y="2008478"/>
            <a:ext cx="2943215" cy="4206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5815" y="2008478"/>
            <a:ext cx="2978885" cy="4211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69840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"/>
          <a:stretch/>
        </p:blipFill>
        <p:spPr>
          <a:xfrm>
            <a:off x="-8240" y="2832706"/>
            <a:ext cx="2869651" cy="4026408"/>
          </a:xfrm>
          <a:prstGeom prst="rect">
            <a:avLst/>
          </a:prstGeom>
        </p:spPr>
      </p:pic>
      <p:pic>
        <p:nvPicPr>
          <p:cNvPr id="21506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211" y="126220"/>
            <a:ext cx="3590365" cy="5017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025" y="748531"/>
            <a:ext cx="3645302" cy="5170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7776" y="1469411"/>
            <a:ext cx="2849562" cy="402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13162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"/>
          <a:stretch/>
        </p:blipFill>
        <p:spPr>
          <a:xfrm>
            <a:off x="-8240" y="2832706"/>
            <a:ext cx="2869651" cy="4026408"/>
          </a:xfrm>
          <a:prstGeom prst="rect">
            <a:avLst/>
          </a:prstGeom>
        </p:spPr>
      </p:pic>
      <p:sp>
        <p:nvSpPr>
          <p:cNvPr id="22530" name="Rectangle 2"/>
          <p:cNvSpPr>
            <a:spLocks noGrp="1"/>
          </p:cNvSpPr>
          <p:nvPr>
            <p:ph type="title"/>
          </p:nvPr>
        </p:nvSpPr>
        <p:spPr>
          <a:xfrm>
            <a:off x="3032485" y="211598"/>
            <a:ext cx="7210425" cy="4905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3600" b="1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</a:t>
            </a:r>
          </a:p>
        </p:txBody>
      </p:sp>
      <p:sp>
        <p:nvSpPr>
          <p:cNvPr id="22531" name="Rectangle 3"/>
          <p:cNvSpPr>
            <a:spLocks noGrp="1"/>
          </p:cNvSpPr>
          <p:nvPr>
            <p:ph type="body" idx="1"/>
          </p:nvPr>
        </p:nvSpPr>
        <p:spPr>
          <a:xfrm>
            <a:off x="1661651" y="888797"/>
            <a:ext cx="10422194" cy="5184775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Портфолио сопровождается методическими рекомендациями для учителя, где представлены:</a:t>
            </a:r>
          </a:p>
          <a:p>
            <a:pPr marL="0" indent="0">
              <a:lnSpc>
                <a:spcPct val="80000"/>
              </a:lnSpc>
              <a:buNone/>
            </a:pP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Цели, задачи, функции и структура портфолио </a:t>
            </a:r>
          </a:p>
          <a:p>
            <a:pPr marL="0" indent="0">
              <a:lnSpc>
                <a:spcPct val="80000"/>
              </a:lnSpc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участников образовательных отношений в ведении портфолио</a:t>
            </a:r>
          </a:p>
          <a:p>
            <a:pPr marL="0" indent="0">
              <a:lnSpc>
                <a:spcPct val="80000"/>
              </a:lnSpc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Примерное Положение о Портфолио обучающегося</a:t>
            </a:r>
          </a:p>
          <a:p>
            <a:pPr marL="0" indent="0">
              <a:lnSpc>
                <a:spcPct val="80000"/>
              </a:lnSpc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работы над разделами портфолио</a:t>
            </a:r>
          </a:p>
          <a:p>
            <a:pPr marL="0" indent="0">
              <a:lnSpc>
                <a:spcPct val="80000"/>
              </a:lnSpc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График проведения тематических классных часов </a:t>
            </a:r>
          </a:p>
          <a:p>
            <a:pPr marL="0" indent="0">
              <a:lnSpc>
                <a:spcPct val="80000"/>
              </a:lnSpc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классного часа «Знакомство с книгой «Портфолио младшего школьника»</a:t>
            </a:r>
          </a:p>
          <a:p>
            <a:pPr marL="0" indent="0">
              <a:lnSpc>
                <a:spcPct val="80000"/>
              </a:lnSpc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Примерные сценарии праздника «Защита Портфолио»</a:t>
            </a:r>
          </a:p>
          <a:p>
            <a:pPr marL="0" indent="0">
              <a:lnSpc>
                <a:spcPct val="80000"/>
              </a:lnSpc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Тематика и сценарий родительских собраний </a:t>
            </a:r>
          </a:p>
          <a:p>
            <a:pPr marL="0" indent="0">
              <a:lnSpc>
                <a:spcPct val="80000"/>
              </a:lnSpc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Совместное заполнение обучающимся с родителями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разделов и страниц портфолио </a:t>
            </a:r>
          </a:p>
          <a:p>
            <a:pPr marL="0" indent="0">
              <a:lnSpc>
                <a:spcPct val="80000"/>
              </a:lnSpc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внеурочной деятельности «Портфолио ученика»</a:t>
            </a:r>
          </a:p>
          <a:p>
            <a:pPr marL="0" indent="0">
              <a:lnSpc>
                <a:spcPct val="80000"/>
              </a:lnSpc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разработок внеурочных занятий</a:t>
            </a:r>
          </a:p>
          <a:p>
            <a:pPr marL="0" indent="0">
              <a:lnSpc>
                <a:spcPct val="80000"/>
              </a:lnSpc>
            </a:pPr>
            <a:endParaRPr lang="ru-RU" altLang="ru-RU" sz="2000" dirty="0"/>
          </a:p>
        </p:txBody>
      </p:sp>
    </p:spTree>
    <p:extLst>
      <p:ext uri="{BB962C8B-B14F-4D97-AF65-F5344CB8AC3E}">
        <p14:creationId xmlns:p14="http://schemas.microsoft.com/office/powerpoint/2010/main" val="23917963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"/>
          <a:stretch/>
        </p:blipFill>
        <p:spPr>
          <a:xfrm>
            <a:off x="-8240" y="2832706"/>
            <a:ext cx="2869651" cy="402640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26585" y="915680"/>
            <a:ext cx="10363200" cy="3539430"/>
          </a:xfrm>
          <a:prstGeom prst="rect">
            <a:avLst/>
          </a:prstGeom>
        </p:spPr>
        <p:txBody>
          <a:bodyPr wrap="square">
            <a:spAutoFit/>
          </a:bodyPr>
          <a:lstStyle>
            <a:lvl1pPr indent="4429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ru-RU" altLang="ru-RU" sz="2800" dirty="0">
                <a:solidFill>
                  <a:srgbClr val="3552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портфолио не требует больших временных затрат, поскольку предполагает фиксирование результатов два-три раза в год. Обучающийся вполне может справиться с этим самостоятельно. </a:t>
            </a:r>
          </a:p>
          <a:p>
            <a:pPr algn="just"/>
            <a:r>
              <a:rPr lang="ru-RU" altLang="ru-RU" sz="2800" dirty="0">
                <a:solidFill>
                  <a:srgbClr val="3552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у младшего школьника еще не сформированы навыки </a:t>
            </a:r>
            <a:r>
              <a:rPr lang="ru-RU" altLang="ru-RU" sz="2800" dirty="0" err="1">
                <a:solidFill>
                  <a:srgbClr val="3552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altLang="ru-RU" sz="2800" dirty="0">
                <a:solidFill>
                  <a:srgbClr val="3552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умение систематизировать и обобщать материалы, поэтому работа с портфолио требует общения и консультаций школьника с учителем и родителями. </a:t>
            </a:r>
            <a:endParaRPr lang="ru-RU" altLang="ru-RU" sz="2800" dirty="0">
              <a:solidFill>
                <a:srgbClr val="3552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12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5071" y="434719"/>
            <a:ext cx="9797744" cy="4525962"/>
          </a:xfrm>
        </p:spPr>
        <p:txBody>
          <a:bodyPr/>
          <a:lstStyle/>
          <a:p>
            <a:pPr marL="0" indent="442913" algn="just">
              <a:buNone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Портфолио – инструмент самооценки собственного познавательного, творческого труда ученика, рефлексии его собственной деятельности </a:t>
            </a:r>
          </a:p>
          <a:p>
            <a:pPr marL="0" indent="0" algn="r">
              <a:buNone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(Е.С.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"/>
          <a:stretch/>
        </p:blipFill>
        <p:spPr>
          <a:xfrm>
            <a:off x="-8240" y="2832706"/>
            <a:ext cx="2869651" cy="4026408"/>
          </a:xfrm>
          <a:prstGeom prst="rect">
            <a:avLst/>
          </a:prstGeom>
        </p:spPr>
      </p:pic>
      <p:pic>
        <p:nvPicPr>
          <p:cNvPr id="614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1411" y="1995131"/>
            <a:ext cx="3603625" cy="4073525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35801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"/>
          <a:stretch/>
        </p:blipFill>
        <p:spPr>
          <a:xfrm>
            <a:off x="-8240" y="2832706"/>
            <a:ext cx="2869651" cy="402640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976284" y="224044"/>
            <a:ext cx="9832257" cy="5678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  <a:defRPr/>
            </a:pPr>
            <a:r>
              <a:rPr lang="ru-RU" sz="2200" b="1" u="sng" kern="50" spc="-10" dirty="0">
                <a:solidFill>
                  <a:srgbClr val="C00000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Учитель (классный руководитель):</a:t>
            </a:r>
            <a:r>
              <a:rPr lang="ru-RU" sz="2200" b="1" kern="50" spc="-10" dirty="0">
                <a:solidFill>
                  <a:srgbClr val="C00000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200" kern="50" spc="-10" dirty="0">
                <a:solidFill>
                  <a:srgbClr val="355264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объясняет </a:t>
            </a:r>
            <a:r>
              <a:rPr lang="ru-RU" sz="2200" kern="50" spc="-10" dirty="0">
                <a:solidFill>
                  <a:srgbClr val="355264"/>
                </a:solidFill>
                <a:latin typeface="Times New Roman" panose="02020603050405020304" pitchFamily="18" charset="0"/>
                <a:ea typeface="DejaVu Sans"/>
                <a:cs typeface="DejaVu Sans"/>
              </a:rPr>
              <a:t>правила ведения и заполнения портфолио,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200" kern="50" spc="-10" dirty="0">
                <a:solidFill>
                  <a:srgbClr val="355264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помогает обучающимся его формировать,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200" kern="50" spc="-10" dirty="0">
                <a:solidFill>
                  <a:srgbClr val="355264"/>
                </a:solidFill>
                <a:latin typeface="Times New Roman" panose="02020603050405020304" pitchFamily="18" charset="0"/>
                <a:ea typeface="DejaVu Sans"/>
                <a:cs typeface="DejaVu Sans"/>
              </a:rPr>
              <a:t>производит своевременную оценку качества заполнения каждого раздела,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200" kern="50" spc="-10" dirty="0">
                <a:solidFill>
                  <a:srgbClr val="355264"/>
                </a:solidFill>
                <a:latin typeface="Times New Roman" panose="02020603050405020304" pitchFamily="18" charset="0"/>
                <a:ea typeface="DejaVu Sans"/>
                <a:cs typeface="DejaVu Sans"/>
              </a:rPr>
              <a:t>готовит выставки, конкурсы, которые позволят ученикам проявить себя,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200" kern="50" spc="-10" dirty="0">
                <a:solidFill>
                  <a:srgbClr val="355264"/>
                </a:solidFill>
                <a:latin typeface="Times New Roman" panose="02020603050405020304" pitchFamily="18" charset="0"/>
                <a:ea typeface="DejaVu Sans"/>
                <a:cs typeface="DejaVu Sans"/>
              </a:rPr>
              <a:t>проводит классные часы, родительские собрания, посвящённые работе с портфолио,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200" kern="50" spc="-10" dirty="0">
                <a:solidFill>
                  <a:srgbClr val="355264"/>
                </a:solidFill>
                <a:latin typeface="Times New Roman" panose="02020603050405020304" pitchFamily="18" charset="0"/>
                <a:ea typeface="DejaVu Sans"/>
                <a:cs typeface="DejaVu Sans"/>
              </a:rPr>
              <a:t>организует участие обучающихся в олимпиадах, конкурсах, конференциях,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200" kern="50" spc="-10" dirty="0">
                <a:solidFill>
                  <a:srgbClr val="355264"/>
                </a:solidFill>
                <a:latin typeface="Times New Roman" panose="02020603050405020304" pitchFamily="18" charset="0"/>
                <a:ea typeface="DejaVu Sans"/>
                <a:cs typeface="DejaVu Sans"/>
              </a:rPr>
              <a:t>создает условия для внесения наиболее значимых для ребенка результатов в портфолио,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200" kern="50" spc="-10" dirty="0">
                <a:solidFill>
                  <a:srgbClr val="355264"/>
                </a:solidFill>
                <a:latin typeface="Times New Roman" panose="02020603050405020304" pitchFamily="18" charset="0"/>
                <a:ea typeface="DejaVu Sans"/>
                <a:cs typeface="DejaVu Sans"/>
              </a:rPr>
              <a:t>обеспечивает обучающимся возможность для представления портфолио и т.д. </a:t>
            </a:r>
            <a:endParaRPr lang="ru-RU" sz="2200" kern="50" dirty="0">
              <a:solidFill>
                <a:srgbClr val="355264"/>
              </a:solidFill>
              <a:latin typeface="Times New Roman" panose="02020603050405020304" pitchFamily="18" charset="0"/>
              <a:ea typeface="DejaVu Sans"/>
              <a:cs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val="19410186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"/>
          <a:stretch/>
        </p:blipFill>
        <p:spPr>
          <a:xfrm>
            <a:off x="-8240" y="2832706"/>
            <a:ext cx="2869651" cy="402640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573161" y="346229"/>
            <a:ext cx="10255045" cy="6383735"/>
          </a:xfrm>
          <a:prstGeom prst="rect">
            <a:avLst/>
          </a:prstGeom>
        </p:spPr>
        <p:txBody>
          <a:bodyPr wrap="square">
            <a:spAutoFit/>
          </a:bodyPr>
          <a:lstStyle>
            <a:lvl1pPr indent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ru-RU" alt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solidFill>
                  <a:srgbClr val="3552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организует психолого-педагогическое сопровождение ребенка при заполнении портфолио: 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altLang="ru-RU" sz="2000" dirty="0">
                <a:solidFill>
                  <a:srgbClr val="3552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 индивидуальную психодиагностику, 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altLang="ru-RU" sz="2000" dirty="0">
                <a:solidFill>
                  <a:srgbClr val="3552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оказывает психологическую поддержку в случае затруднений или переживаний ребенком неуспеха, 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altLang="ru-RU" sz="2000" dirty="0">
                <a:solidFill>
                  <a:srgbClr val="3552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ведёт коррекционно-развивающую и консультативную работу с обучающимися и их родителями.</a:t>
            </a:r>
          </a:p>
          <a:p>
            <a:pPr algn="just">
              <a:lnSpc>
                <a:spcPct val="150000"/>
              </a:lnSpc>
            </a:pPr>
            <a:endParaRPr lang="ru-RU" altLang="ru-RU" sz="20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alt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директора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solidFill>
                  <a:srgbClr val="3552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УВР несет ответственность за нормативно-правовое обеспечение и организует работу по реализации технологии портфолио как метода оценивания индивидуальных образовательных достижений обучающихся, осуществляет контроль за деятельностью педагогического коллектива по реализации данной технологии в образовательной организации.</a:t>
            </a:r>
            <a:endParaRPr lang="ru-RU" altLang="ru-RU" sz="2000" dirty="0">
              <a:solidFill>
                <a:srgbClr val="355264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altLang="ru-RU" sz="14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8379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"/>
          <a:stretch/>
        </p:blipFill>
        <p:spPr>
          <a:xfrm>
            <a:off x="-8240" y="2832706"/>
            <a:ext cx="2869651" cy="402640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59975" y="224811"/>
            <a:ext cx="10196052" cy="5632311"/>
          </a:xfrm>
          <a:prstGeom prst="rect">
            <a:avLst/>
          </a:prstGeom>
        </p:spPr>
        <p:txBody>
          <a:bodyPr wrap="square">
            <a:spAutoFit/>
          </a:bodyPr>
          <a:lstStyle>
            <a:lvl1pPr indent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ru-RU" altLang="ru-RU" sz="24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Родители:</a:t>
            </a: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altLang="ru-RU" sz="2400" dirty="0">
                <a:solidFill>
                  <a:srgbClr val="3552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разъясняют необходимость работы над портфолио, 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altLang="ru-RU" sz="2400" dirty="0">
                <a:solidFill>
                  <a:srgbClr val="3552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помогают ребёнку: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sz="2400" dirty="0">
                <a:solidFill>
                  <a:srgbClr val="3552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прочитать текст в портфолио,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sz="2400" dirty="0">
                <a:solidFill>
                  <a:srgbClr val="3552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выбрать фотографию или картинку,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sz="2400" dirty="0">
                <a:solidFill>
                  <a:srgbClr val="3552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приклеить их,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sz="2400" dirty="0">
                <a:solidFill>
                  <a:srgbClr val="3552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заполнить таблицу,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sz="2400" dirty="0">
                <a:solidFill>
                  <a:srgbClr val="3552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сформулировать свои мысли,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sz="2400" dirty="0">
                <a:solidFill>
                  <a:srgbClr val="3552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отобрать для портфолио грамоты, сертификаты, дипломы по результатам участия в мероприятиях различного уровня.</a:t>
            </a:r>
            <a:endParaRPr lang="ru-RU" altLang="ru-RU" sz="2400" dirty="0">
              <a:solidFill>
                <a:srgbClr val="355264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4398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"/>
          <a:stretch/>
        </p:blipFill>
        <p:spPr>
          <a:xfrm>
            <a:off x="-8240" y="2832706"/>
            <a:ext cx="2869651" cy="402640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1308" y="292869"/>
            <a:ext cx="11854886" cy="163121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457200" indent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над портфолио может быть организована различными способами:</a:t>
            </a:r>
            <a:endParaRPr lang="ru-RU" altLang="ru-RU" sz="2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buFont typeface="Symbol" panose="05050102010706020507" pitchFamily="18" charset="2"/>
              <a:buChar char=""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классного руководства (тематические классные часы);</a:t>
            </a:r>
            <a:endParaRPr lang="ru-RU" altLang="ru-RU" sz="2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buFont typeface="Symbol" panose="05050102010706020507" pitchFamily="18" charset="2"/>
              <a:buChar char=""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счёт программы внеурочной деятельности (в этом случае для занятий может подбираться материал, способствующий познанию ребенком самого себя, выстраиванию взаимодействия с окружающим миром).</a:t>
            </a:r>
            <a:endParaRPr lang="ru-RU" altLang="ru-RU" sz="2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3501642"/>
              </p:ext>
            </p:extLst>
          </p:nvPr>
        </p:nvGraphicFramePr>
        <p:xfrm>
          <a:off x="1118012" y="1924085"/>
          <a:ext cx="10828182" cy="4356506"/>
        </p:xfrm>
        <a:graphic>
          <a:graphicData uri="http://schemas.openxmlformats.org/drawingml/2006/table">
            <a:tbl>
              <a:tblPr/>
              <a:tblGrid>
                <a:gridCol w="678663"/>
                <a:gridCol w="1551564"/>
                <a:gridCol w="2564877"/>
                <a:gridCol w="6033078"/>
              </a:tblGrid>
              <a:tr h="55887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5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четверть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2-3неделя, сентябрь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Знакомство с портфолио, анкетирование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6798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неделя, сентябрь</a:t>
                      </a: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Мои шаги на пути к успеху (Русский язык)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55887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неделя, октябрь</a:t>
                      </a: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Мои шаги на пути к успеху (Литературное чтение)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6798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неделя, октябрь</a:t>
                      </a: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Мои шаги на пути к успеху (Математика)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6798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неделя, октябрь</a:t>
                      </a: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Мои шаги на пути к успеху (Окружающий мир)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6798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8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четверть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неделя, ноябрь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мне нравится в школе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6798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неделя, ноябрь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Какой Я?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6798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неделя, ноябрь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 учусь учиться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6798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неделя, ноябрь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Мое творчество (Где принимаю участие)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6798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неделя, декабрь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Мои шаги на пути к успеху (Русский язык)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55887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неделя, декабрь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Мои шаги на пути к успеху (Литературное чтение)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6798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неделя, декабрь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Мои шаги на пути к успеху (Математика)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6798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неделя, декабрь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Мои шаги на пути к успеху (Окружающий мир)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64964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"/>
          <a:stretch/>
        </p:blipFill>
        <p:spPr>
          <a:xfrm>
            <a:off x="-8240" y="2832706"/>
            <a:ext cx="2869651" cy="4026408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2342782"/>
              </p:ext>
            </p:extLst>
          </p:nvPr>
        </p:nvGraphicFramePr>
        <p:xfrm>
          <a:off x="1884822" y="741312"/>
          <a:ext cx="10002377" cy="5746753"/>
        </p:xfrm>
        <a:graphic>
          <a:graphicData uri="http://schemas.openxmlformats.org/drawingml/2006/table">
            <a:tbl>
              <a:tblPr/>
              <a:tblGrid>
                <a:gridCol w="1066178"/>
                <a:gridCol w="1738427"/>
                <a:gridCol w="7197772"/>
              </a:tblGrid>
              <a:tr h="431800">
                <a:tc>
                  <a:txBody>
                    <a:bodyPr/>
                    <a:lstStyle>
                      <a:lvl1pPr indent="-889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-8890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</a:p>
                  </a:txBody>
                  <a:tcPr marL="52616" marR="5261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Четверть</a:t>
                      </a:r>
                    </a:p>
                  </a:txBody>
                  <a:tcPr marL="52616" marR="5261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</a:t>
                      </a:r>
                    </a:p>
                  </a:txBody>
                  <a:tcPr marL="52616" marR="5261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31800">
                <a:tc row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52616" marR="5261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четверть</a:t>
                      </a:r>
                    </a:p>
                  </a:txBody>
                  <a:tcPr marL="52616" marR="5261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Знакомство с книгой «Портфолио младшего школьника».</a:t>
                      </a:r>
                    </a:p>
                  </a:txBody>
                  <a:tcPr marL="52616" marR="5261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7921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четверть</a:t>
                      </a:r>
                    </a:p>
                  </a:txBody>
                  <a:tcPr marL="52616" marR="5261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активной гражданской позиции младшего школьника (коротко о разделе «Я гражданин своей страны»).</a:t>
                      </a:r>
                    </a:p>
                  </a:txBody>
                  <a:tcPr marL="52616" marR="5261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7921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четверть</a:t>
                      </a:r>
                    </a:p>
                  </a:txBody>
                  <a:tcPr marL="52616" marR="5261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Дипломы, грамоты, сертификаты – документы, необходимые при заполнении портфолио.</a:t>
                      </a:r>
                    </a:p>
                  </a:txBody>
                  <a:tcPr marL="52616" marR="5261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7921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четверть</a:t>
                      </a:r>
                    </a:p>
                  </a:txBody>
                  <a:tcPr marL="52616" marR="5261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«Приключения в Солнечном городе» – отзывы о празднике защиты портфолио.</a:t>
                      </a:r>
                    </a:p>
                  </a:txBody>
                  <a:tcPr marL="52616" marR="5261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31800">
                <a:tc row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52616" marR="5261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четверть</a:t>
                      </a:r>
                    </a:p>
                  </a:txBody>
                  <a:tcPr marL="52616" marR="5261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Курсы внеурочной деятельности: факты и мнения.</a:t>
                      </a:r>
                    </a:p>
                  </a:txBody>
                  <a:tcPr marL="52616" marR="5261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7921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четверть</a:t>
                      </a:r>
                    </a:p>
                  </a:txBody>
                  <a:tcPr marL="52616" marR="5261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Исследовательская деятельность младших школьников (коротко о разделе «Мои открытия»).</a:t>
                      </a:r>
                    </a:p>
                  </a:txBody>
                  <a:tcPr marL="52616" marR="5261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7921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четверть</a:t>
                      </a:r>
                    </a:p>
                  </a:txBody>
                  <a:tcPr marL="52616" marR="5261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с графиками и диаграммами: помощь младшему школьнику.</a:t>
                      </a:r>
                    </a:p>
                  </a:txBody>
                  <a:tcPr marL="52616" marR="5261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905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четверть</a:t>
                      </a:r>
                    </a:p>
                  </a:txBody>
                  <a:tcPr marL="52616" marR="5261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«Путешествие в Изумрудный город» – отзывы о празднике защиты портфолио.</a:t>
                      </a:r>
                    </a:p>
                  </a:txBody>
                  <a:tcPr marL="52616" marR="5261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28710" name="Прямоугольник 5"/>
          <p:cNvSpPr>
            <a:spLocks noChangeArrowheads="1"/>
          </p:cNvSpPr>
          <p:nvPr/>
        </p:nvSpPr>
        <p:spPr bwMode="auto">
          <a:xfrm>
            <a:off x="3386445" y="139282"/>
            <a:ext cx="65389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Примерная тематика родительских собраний</a:t>
            </a:r>
            <a:endParaRPr lang="ru-RU" alt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9974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"/>
          <a:stretch/>
        </p:blipFill>
        <p:spPr>
          <a:xfrm>
            <a:off x="-8240" y="2832706"/>
            <a:ext cx="2869651" cy="4026408"/>
          </a:xfrm>
          <a:prstGeom prst="rect">
            <a:avLst/>
          </a:prstGeom>
        </p:spPr>
      </p:pic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4342837" y="2138413"/>
            <a:ext cx="3600450" cy="109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38" tIns="42452" rIns="81638" bIns="42452"/>
          <a:lstStyle>
            <a:lvl1pPr>
              <a:spcBef>
                <a:spcPts val="888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 sz="35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 sz="31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>
              <a:spcBef>
                <a:spcPts val="663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 sz="27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ru-RU" alt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Мишина А.П.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endParaRPr lang="ru-RU" alt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en-US" alt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mialp@list.ru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ru-RU" alt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89053496096</a:t>
            </a:r>
            <a:endParaRPr lang="en-US" alt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endParaRPr lang="ru-RU" altLang="ru-RU" sz="2177" b="1" dirty="0">
              <a:solidFill>
                <a:srgbClr val="255997"/>
              </a:solidFill>
              <a:latin typeface="Segoe UI Light" panose="020B0502040204020203" pitchFamily="34" charset="0"/>
              <a:ea typeface="Arial Unicode MS" panose="020B0604020202020204" pitchFamily="34" charset="-128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endParaRPr lang="ru-RU" altLang="ru-RU" sz="2177" dirty="0">
              <a:solidFill>
                <a:srgbClr val="255997"/>
              </a:solidFill>
              <a:latin typeface="Segoe UI Light" panose="020B0502040204020203" pitchFamily="34" charset="0"/>
              <a:ea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713150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"/>
          <a:stretch/>
        </p:blipFill>
        <p:spPr>
          <a:xfrm>
            <a:off x="-8240" y="2832706"/>
            <a:ext cx="2869651" cy="4026408"/>
          </a:xfrm>
          <a:prstGeom prst="rect">
            <a:avLst/>
          </a:prstGeom>
        </p:spPr>
      </p:pic>
      <p:sp>
        <p:nvSpPr>
          <p:cNvPr id="7170" name="Rectangle 2"/>
          <p:cNvSpPr>
            <a:spLocks noGrp="1"/>
          </p:cNvSpPr>
          <p:nvPr>
            <p:ph type="title"/>
          </p:nvPr>
        </p:nvSpPr>
        <p:spPr>
          <a:xfrm>
            <a:off x="2963863" y="25400"/>
            <a:ext cx="7283450" cy="706438"/>
          </a:xfrm>
        </p:spPr>
        <p:txBody>
          <a:bodyPr/>
          <a:lstStyle/>
          <a:p>
            <a:pPr eaLnBrk="1" hangingPunct="1"/>
            <a:r>
              <a:rPr lang="ru-RU" altLang="ru-RU" sz="3600" b="1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Авторы-составители:</a:t>
            </a:r>
          </a:p>
        </p:txBody>
      </p:sp>
      <p:sp>
        <p:nvSpPr>
          <p:cNvPr id="7171" name="Rectangle 3"/>
          <p:cNvSpPr>
            <a:spLocks noGrp="1"/>
          </p:cNvSpPr>
          <p:nvPr>
            <p:ph type="body" idx="1"/>
          </p:nvPr>
        </p:nvSpPr>
        <p:spPr>
          <a:xfrm>
            <a:off x="1150374" y="773114"/>
            <a:ext cx="9060427" cy="5311775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ru-RU" altLang="ru-RU" sz="2000" b="1" i="1" dirty="0">
                <a:solidFill>
                  <a:srgbClr val="3552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Мишина Алевтина Петровна</a:t>
            </a:r>
            <a:r>
              <a:rPr lang="ru-RU" altLang="ru-RU" sz="2000" dirty="0">
                <a:solidFill>
                  <a:srgbClr val="3552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altLang="ru-RU" sz="2000" dirty="0" smtClean="0">
                <a:solidFill>
                  <a:srgbClr val="3552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декан </a:t>
            </a:r>
            <a:r>
              <a:rPr lang="ru-RU" altLang="ru-RU" sz="2000" dirty="0">
                <a:solidFill>
                  <a:srgbClr val="3552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факультета образовательных технологий и непрерывного образования ФГБОУ ВО «Ульяновский государственный педагогический университет им. И.Н. Ульянова», кандидат педагогических наук, доцент</a:t>
            </a:r>
            <a:endParaRPr lang="ru-RU" altLang="ru-RU" sz="2000" b="1" i="1" dirty="0">
              <a:solidFill>
                <a:srgbClr val="35526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80000"/>
              </a:lnSpc>
            </a:pPr>
            <a:endParaRPr lang="ru-RU" altLang="ru-RU" sz="2000" b="1" i="1" dirty="0">
              <a:solidFill>
                <a:srgbClr val="35526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000" b="1" i="1" dirty="0">
                <a:solidFill>
                  <a:srgbClr val="3552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Шевцова Наталья Григорьевна</a:t>
            </a:r>
            <a:r>
              <a:rPr lang="ru-RU" altLang="ru-RU" sz="2000" dirty="0">
                <a:solidFill>
                  <a:srgbClr val="3552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заместитель директора по УВР МБОУ г. Ульяновска «Губернаторский лицей №100», Заслуженный учитель Российской Федерации</a:t>
            </a:r>
            <a:endParaRPr lang="ru-RU" altLang="ru-RU" sz="2000" b="1" i="1" dirty="0">
              <a:solidFill>
                <a:srgbClr val="35526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80000"/>
              </a:lnSpc>
            </a:pPr>
            <a:endParaRPr lang="ru-RU" altLang="ru-RU" sz="2000" b="1" i="1" dirty="0">
              <a:solidFill>
                <a:srgbClr val="35526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000" b="1" i="1" dirty="0" err="1">
                <a:solidFill>
                  <a:srgbClr val="3552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Докторова</a:t>
            </a:r>
            <a:r>
              <a:rPr lang="ru-RU" altLang="ru-RU" sz="2000" b="1" i="1" dirty="0">
                <a:solidFill>
                  <a:srgbClr val="3552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Евгения Борисовна</a:t>
            </a:r>
            <a:r>
              <a:rPr lang="ru-RU" altLang="ru-RU" sz="2000" dirty="0">
                <a:solidFill>
                  <a:srgbClr val="3552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учитель начальных классов высшей квалификационной категории ОГБОУ «Гимназия №1 им. В.И. Ленина г. Ульяновска»</a:t>
            </a:r>
            <a:endParaRPr lang="ru-RU" altLang="ru-RU" sz="2000" b="1" i="1" dirty="0">
              <a:solidFill>
                <a:srgbClr val="35526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1453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"/>
          <a:stretch/>
        </p:blipFill>
        <p:spPr>
          <a:xfrm>
            <a:off x="-8240" y="2832706"/>
            <a:ext cx="2869651" cy="4026408"/>
          </a:xfrm>
          <a:prstGeom prst="rect">
            <a:avLst/>
          </a:prstGeom>
        </p:spPr>
      </p:pic>
      <p:sp>
        <p:nvSpPr>
          <p:cNvPr id="8194" name="Rectangle 2"/>
          <p:cNvSpPr>
            <a:spLocks noGrp="1"/>
          </p:cNvSpPr>
          <p:nvPr>
            <p:ph type="title"/>
          </p:nvPr>
        </p:nvSpPr>
        <p:spPr>
          <a:xfrm>
            <a:off x="668594" y="476250"/>
            <a:ext cx="9624756" cy="1143000"/>
          </a:xfrm>
        </p:spPr>
        <p:txBody>
          <a:bodyPr>
            <a:normAutofit fontScale="90000"/>
          </a:bodyPr>
          <a:lstStyle/>
          <a:p>
            <a:pPr algn="just" eaLnBrk="1" hangingPunct="1"/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идея – фиксирование достижения планируемых результатов, формирование рефлексивных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навыков и контрольно-оценочной самостоятельности обучающихся</a:t>
            </a:r>
          </a:p>
        </p:txBody>
      </p:sp>
      <p:sp>
        <p:nvSpPr>
          <p:cNvPr id="8195" name="Rectangle 3"/>
          <p:cNvSpPr>
            <a:spLocks noGrp="1"/>
          </p:cNvSpPr>
          <p:nvPr>
            <p:ph type="body" idx="1"/>
          </p:nvPr>
        </p:nvSpPr>
        <p:spPr>
          <a:xfrm>
            <a:off x="1934292" y="2305972"/>
            <a:ext cx="5040313" cy="3313113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Портфолио отражает требования ФГОС к планируемым результатам</a:t>
            </a:r>
          </a:p>
          <a:p>
            <a:pPr marL="0" indent="0">
              <a:lnSpc>
                <a:spcPct val="80000"/>
              </a:lnSpc>
              <a:buNone/>
            </a:pP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Портфолио предполагает минимальные временные затраты</a:t>
            </a:r>
          </a:p>
          <a:p>
            <a:pPr marL="0" indent="0">
              <a:lnSpc>
                <a:spcPct val="80000"/>
              </a:lnSpc>
              <a:buNone/>
            </a:pP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разделов предусмотрено вклеивание конвертов, куда складываются грамоты, дипломы, сертификаты и т.д.</a:t>
            </a:r>
          </a:p>
          <a:p>
            <a:pPr marL="0" indent="0">
              <a:lnSpc>
                <a:spcPct val="80000"/>
              </a:lnSpc>
              <a:buNone/>
            </a:pPr>
            <a:endParaRPr lang="ru-RU" altLang="ru-RU" sz="2000" dirty="0">
              <a:latin typeface="Arial" panose="020B0604020202020204" pitchFamily="34" charset="0"/>
            </a:endParaRPr>
          </a:p>
        </p:txBody>
      </p:sp>
      <p:pic>
        <p:nvPicPr>
          <p:cNvPr id="8196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8076" y="2305972"/>
            <a:ext cx="2463800" cy="3538538"/>
          </a:xfrm>
          <a:prstGeom prst="rect">
            <a:avLst/>
          </a:prstGeom>
          <a:noFill/>
          <a:ln w="1587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75404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"/>
          <a:stretch/>
        </p:blipFill>
        <p:spPr>
          <a:xfrm>
            <a:off x="-8240" y="2832706"/>
            <a:ext cx="2869651" cy="4026408"/>
          </a:xfrm>
          <a:prstGeom prst="rect">
            <a:avLst/>
          </a:prstGeom>
        </p:spPr>
      </p:pic>
      <p:sp>
        <p:nvSpPr>
          <p:cNvPr id="9218" name="Rectangle 2"/>
          <p:cNvSpPr>
            <a:spLocks noGrp="1"/>
          </p:cNvSpPr>
          <p:nvPr>
            <p:ph type="title"/>
          </p:nvPr>
        </p:nvSpPr>
        <p:spPr>
          <a:xfrm>
            <a:off x="-894737" y="106969"/>
            <a:ext cx="11149781" cy="8509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3200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Книга рассчитана на 4 года, </a:t>
            </a:r>
            <a:br>
              <a:rPr lang="ru-RU" altLang="ru-RU" sz="3200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 по 4 класс</a:t>
            </a:r>
          </a:p>
        </p:txBody>
      </p:sp>
      <p:sp>
        <p:nvSpPr>
          <p:cNvPr id="9219" name="Rectangle 3"/>
          <p:cNvSpPr>
            <a:spLocks noGrp="1"/>
          </p:cNvSpPr>
          <p:nvPr>
            <p:ph type="body" idx="1"/>
          </p:nvPr>
        </p:nvSpPr>
        <p:spPr>
          <a:xfrm>
            <a:off x="5743576" y="1047751"/>
            <a:ext cx="6015805" cy="4525963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Портфолио 8 разделов:</a:t>
            </a:r>
          </a:p>
          <a:p>
            <a:pPr eaLnBrk="1" hangingPunct="1">
              <a:spcBef>
                <a:spcPct val="0"/>
              </a:spcBef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Знакомьтесь, это Я! </a:t>
            </a:r>
          </a:p>
          <a:p>
            <a:pPr eaLnBrk="1" hangingPunct="1">
              <a:spcBef>
                <a:spcPct val="0"/>
              </a:spcBef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ученик</a:t>
            </a:r>
          </a:p>
          <a:p>
            <a:pPr eaLnBrk="1" hangingPunct="1">
              <a:spcBef>
                <a:spcPct val="0"/>
              </a:spcBef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Мои шаги на пути к успеху</a:t>
            </a:r>
          </a:p>
          <a:p>
            <a:pPr eaLnBrk="1" hangingPunct="1">
              <a:spcBef>
                <a:spcPct val="0"/>
              </a:spcBef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учусь учиться</a:t>
            </a:r>
          </a:p>
          <a:p>
            <a:pPr eaLnBrk="1" hangingPunct="1">
              <a:spcBef>
                <a:spcPct val="0"/>
              </a:spcBef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Мои открытия</a:t>
            </a:r>
          </a:p>
          <a:p>
            <a:pPr eaLnBrk="1" hangingPunct="1">
              <a:spcBef>
                <a:spcPct val="0"/>
              </a:spcBef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Моё творчество</a:t>
            </a:r>
          </a:p>
          <a:p>
            <a:pPr eaLnBrk="1" hangingPunct="1">
              <a:spcBef>
                <a:spcPct val="0"/>
              </a:spcBef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Мои достижения</a:t>
            </a:r>
          </a:p>
          <a:p>
            <a:pPr eaLnBrk="1" hangingPunct="1">
              <a:spcBef>
                <a:spcPct val="0"/>
              </a:spcBef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гражданин своей страны!</a:t>
            </a:r>
          </a:p>
        </p:txBody>
      </p:sp>
      <p:pic>
        <p:nvPicPr>
          <p:cNvPr id="9220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62448">
            <a:off x="2195515" y="1293543"/>
            <a:ext cx="2435225" cy="343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575051" y="4797425"/>
            <a:ext cx="8184330" cy="1569660"/>
          </a:xfrm>
          <a:prstGeom prst="rect">
            <a:avLst/>
          </a:prstGeom>
        </p:spPr>
        <p:txBody>
          <a:bodyPr wrap="square">
            <a:spAutoFit/>
          </a:bodyPr>
          <a:lstStyle>
            <a:lvl1pPr indent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функцией портфолио является предоставление каждому ученику возможности продемонстрировать умение ставить цели, планировать и организовывать собственную деятельность.</a:t>
            </a:r>
            <a:endParaRPr lang="ru-RU" altLang="ru-RU" sz="24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7608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/>
          </p:cNvSpPr>
          <p:nvPr>
            <p:ph type="title"/>
          </p:nvPr>
        </p:nvSpPr>
        <p:spPr>
          <a:xfrm>
            <a:off x="3256014" y="165050"/>
            <a:ext cx="7210425" cy="784225"/>
          </a:xfrm>
        </p:spPr>
        <p:txBody>
          <a:bodyPr/>
          <a:lstStyle/>
          <a:p>
            <a:pPr eaLnBrk="1" hangingPunct="1"/>
            <a:r>
              <a:rPr lang="ru-RU" altLang="ru-RU" b="1" dirty="0" smtClean="0">
                <a:solidFill>
                  <a:srgbClr val="FB135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Знакомьтесь, это я!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243" name="Rectangle 6"/>
          <p:cNvSpPr>
            <a:spLocks noChangeArrowheads="1"/>
          </p:cNvSpPr>
          <p:nvPr/>
        </p:nvSpPr>
        <p:spPr bwMode="auto">
          <a:xfrm>
            <a:off x="5135768" y="2644878"/>
            <a:ext cx="6707187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 основную информацию (фамилия и имя, учебное заведение), фотографию ученика.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"/>
          <a:stretch/>
        </p:blipFill>
        <p:spPr>
          <a:xfrm>
            <a:off x="-8240" y="2832706"/>
            <a:ext cx="2869651" cy="4026408"/>
          </a:xfrm>
          <a:prstGeom prst="rect">
            <a:avLst/>
          </a:prstGeom>
        </p:spPr>
      </p:pic>
      <p:pic>
        <p:nvPicPr>
          <p:cNvPr id="10244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555" y="1447903"/>
            <a:ext cx="2843213" cy="405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8254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"/>
          <a:stretch/>
        </p:blipFill>
        <p:spPr>
          <a:xfrm>
            <a:off x="-8240" y="2832706"/>
            <a:ext cx="2869651" cy="4026408"/>
          </a:xfrm>
          <a:prstGeom prst="rect">
            <a:avLst/>
          </a:prstGeom>
        </p:spPr>
      </p:pic>
      <p:sp>
        <p:nvSpPr>
          <p:cNvPr id="11266" name="Rectangle 2"/>
          <p:cNvSpPr>
            <a:spLocks noGrp="1"/>
          </p:cNvSpPr>
          <p:nvPr>
            <p:ph type="title"/>
          </p:nvPr>
        </p:nvSpPr>
        <p:spPr>
          <a:xfrm>
            <a:off x="2101850" y="7939"/>
            <a:ext cx="8229600" cy="57467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4000" b="1" dirty="0">
                <a:solidFill>
                  <a:srgbClr val="FF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ученик</a:t>
            </a:r>
          </a:p>
        </p:txBody>
      </p:sp>
      <p:sp>
        <p:nvSpPr>
          <p:cNvPr id="11267" name="Rectangle 3"/>
          <p:cNvSpPr>
            <a:spLocks noGrp="1"/>
          </p:cNvSpPr>
          <p:nvPr>
            <p:ph type="body" idx="1"/>
          </p:nvPr>
        </p:nvSpPr>
        <p:spPr>
          <a:xfrm>
            <a:off x="383458" y="593725"/>
            <a:ext cx="11484077" cy="2592388"/>
          </a:xfrm>
        </p:spPr>
        <p:txBody>
          <a:bodyPr>
            <a:normAutofit/>
          </a:bodyPr>
          <a:lstStyle/>
          <a:p>
            <a:pPr marL="0" indent="442913" algn="just">
              <a:lnSpc>
                <a:spcPct val="80000"/>
              </a:lnSpc>
              <a:buNone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раскрывает индивидуальные особенности обучающегося, его отношение к школе, учебным предметам и различным видам деятельности, характер взаимоотношений с учителем и одноклассниками,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сформированность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личностных качеств и т.д. </a:t>
            </a:r>
          </a:p>
          <a:p>
            <a:pPr marL="0" indent="442913" algn="just">
              <a:lnSpc>
                <a:spcPct val="80000"/>
              </a:lnSpc>
              <a:buNone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работе над разделом обучающемуся предлагается выбрать ответ (присоединиться к какой-либо точке зрения), раскрасить утверждения, продолжить предложения, кратко сформулировать свои мысли. В конце 4 класса школьник должен проанализировать все страницы раздела и сделать вывод о том, какие личностные изменения произошли в нём.</a:t>
            </a:r>
          </a:p>
        </p:txBody>
      </p:sp>
      <p:pic>
        <p:nvPicPr>
          <p:cNvPr id="11268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5712" y="2678907"/>
            <a:ext cx="2039937" cy="292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5193" y="2932510"/>
            <a:ext cx="2141538" cy="292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7050" y="3059312"/>
            <a:ext cx="2066925" cy="292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687" y="3197224"/>
            <a:ext cx="2041525" cy="289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2" y="5016897"/>
            <a:ext cx="1209675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63944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"/>
          <a:stretch/>
        </p:blipFill>
        <p:spPr>
          <a:xfrm>
            <a:off x="-8240" y="2832706"/>
            <a:ext cx="2869651" cy="4026408"/>
          </a:xfrm>
          <a:prstGeom prst="rect">
            <a:avLst/>
          </a:prstGeom>
        </p:spPr>
      </p:pic>
      <p:pic>
        <p:nvPicPr>
          <p:cNvPr id="12290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400" y="131763"/>
            <a:ext cx="2292350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794" y="131763"/>
            <a:ext cx="2306638" cy="331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9067" y="137449"/>
            <a:ext cx="2416175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8501">
            <a:off x="9087705" y="3403801"/>
            <a:ext cx="2184400" cy="312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41666">
            <a:off x="2205374" y="3029783"/>
            <a:ext cx="2447925" cy="346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4502" y="2832706"/>
            <a:ext cx="2363788" cy="342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Рисунок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9271" y="3217071"/>
            <a:ext cx="2232025" cy="317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89767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"/>
          <a:stretch/>
        </p:blipFill>
        <p:spPr>
          <a:xfrm>
            <a:off x="0" y="2831592"/>
            <a:ext cx="2869651" cy="4026408"/>
          </a:xfrm>
          <a:prstGeom prst="rect">
            <a:avLst/>
          </a:prstGeom>
        </p:spPr>
      </p:pic>
      <p:sp>
        <p:nvSpPr>
          <p:cNvPr id="25602" name="Rectangle 2"/>
          <p:cNvSpPr>
            <a:spLocks noGrp="1"/>
          </p:cNvSpPr>
          <p:nvPr>
            <p:ph type="title"/>
          </p:nvPr>
        </p:nvSpPr>
        <p:spPr>
          <a:xfrm>
            <a:off x="2135188" y="1"/>
            <a:ext cx="8229600" cy="620713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altLang="ru-RU" sz="3200" b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Мои шаги на пути к успеху</a:t>
            </a:r>
          </a:p>
        </p:txBody>
      </p:sp>
      <p:sp>
        <p:nvSpPr>
          <p:cNvPr id="13315" name="Rectangle 3"/>
          <p:cNvSpPr>
            <a:spLocks noGrp="1"/>
          </p:cNvSpPr>
          <p:nvPr>
            <p:ph type="body" idx="1"/>
          </p:nvPr>
        </p:nvSpPr>
        <p:spPr>
          <a:xfrm>
            <a:off x="78658" y="893405"/>
            <a:ext cx="12113342" cy="4525963"/>
          </a:xfrm>
        </p:spPr>
        <p:txBody>
          <a:bodyPr/>
          <a:lstStyle/>
          <a:p>
            <a:pPr marL="0" indent="442913" algn="just">
              <a:lnSpc>
                <a:spcPct val="80000"/>
              </a:lnSpc>
              <a:buNone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этот раздел включены таблицы за четыре года обучения по основным учебным предметам (литературное чтение, русский язык, родной язык, математика, окружающий мир), где школьнику предлагается оценить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сформированность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умений по критериям. Работа проводится три раза в год (начало, середина и конец учебного года). В первом классе обучающийся только лишь отмечает, какими умениями он уже владеет. Во 2-4 классах необходимо провести анализ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сформированности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умений по критериям: пока я это не умею; я умею это делать, но не всегда хорошо получается; я очень хорошо умею это делать. В конце 4 класса обучающему предлагается построить диаграмму по каждому предмету, проанализировать результаты и сделать вывод об успехах в обучении. </a:t>
            </a:r>
          </a:p>
        </p:txBody>
      </p:sp>
      <p:pic>
        <p:nvPicPr>
          <p:cNvPr id="1331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1106" y="3102463"/>
            <a:ext cx="2175362" cy="3163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318" y="3102463"/>
            <a:ext cx="2221486" cy="3159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636" y="3085844"/>
            <a:ext cx="2278638" cy="3147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7036" y="3085844"/>
            <a:ext cx="2211778" cy="3147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57517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469</TotalTime>
  <Words>1492</Words>
  <Application>Microsoft Office PowerPoint</Application>
  <PresentationFormat>Широкоэкранный</PresentationFormat>
  <Paragraphs>155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6" baseType="lpstr">
      <vt:lpstr>Arial Unicode MS</vt:lpstr>
      <vt:lpstr>Microsoft YaHei</vt:lpstr>
      <vt:lpstr>Arial</vt:lpstr>
      <vt:lpstr>Calibri</vt:lpstr>
      <vt:lpstr>Calibri Light</vt:lpstr>
      <vt:lpstr>DejaVu Sans</vt:lpstr>
      <vt:lpstr>Segoe UI Light</vt:lpstr>
      <vt:lpstr>Symbol</vt:lpstr>
      <vt:lpstr>Times New Roman</vt:lpstr>
      <vt:lpstr>Wingdings</vt:lpstr>
      <vt:lpstr>Тема Office</vt:lpstr>
      <vt:lpstr>ПОРТФОЛИО МЛАДШЕГО ШКОЛЬНИКА КАК СРЕДСТВО ФОРМИРОВАНИЯ КОНТРОЛЬНО-ОЦЕНОЧНОЙ САМОСТОЯТЕЛЬНОСТИ ОБУЧАЮЩИХСЯ</vt:lpstr>
      <vt:lpstr>Презентация PowerPoint</vt:lpstr>
      <vt:lpstr>Авторы-составители:</vt:lpstr>
      <vt:lpstr>Основная идея – фиксирование достижения планируемых результатов, формирование рефлексивных навыков и контрольно-оценочной самостоятельности обучающихся</vt:lpstr>
      <vt:lpstr>Книга рассчитана на 4 года,  с 1 по 4 класс</vt:lpstr>
      <vt:lpstr>Знакомьтесь, это я! </vt:lpstr>
      <vt:lpstr>Я ученик</vt:lpstr>
      <vt:lpstr>Презентация PowerPoint</vt:lpstr>
      <vt:lpstr>Мои шаги на пути к успеху</vt:lpstr>
      <vt:lpstr>Презентация PowerPoint</vt:lpstr>
      <vt:lpstr>Я учусь учиться</vt:lpstr>
      <vt:lpstr>Презентация PowerPoint</vt:lpstr>
      <vt:lpstr>Мои открытия</vt:lpstr>
      <vt:lpstr>Моё творчество</vt:lpstr>
      <vt:lpstr>Мои достижения</vt:lpstr>
      <vt:lpstr>Презентация PowerPoint</vt:lpstr>
      <vt:lpstr>Презентация PowerPoint</vt:lpstr>
      <vt:lpstr>Методические рекомендации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Учетная запись Майкрософт</cp:lastModifiedBy>
  <cp:revision>45</cp:revision>
  <dcterms:created xsi:type="dcterms:W3CDTF">2020-10-26T17:43:21Z</dcterms:created>
  <dcterms:modified xsi:type="dcterms:W3CDTF">2024-02-19T18:14:06Z</dcterms:modified>
</cp:coreProperties>
</file>