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377" r:id="rId3"/>
    <p:sldId id="426" r:id="rId4"/>
    <p:sldId id="427" r:id="rId5"/>
    <p:sldId id="431" r:id="rId6"/>
    <p:sldId id="430" r:id="rId7"/>
    <p:sldId id="433" r:id="rId8"/>
    <p:sldId id="415" r:id="rId9"/>
    <p:sldId id="422" r:id="rId10"/>
    <p:sldId id="429" r:id="rId11"/>
    <p:sldId id="442" r:id="rId12"/>
    <p:sldId id="434" r:id="rId13"/>
    <p:sldId id="435" r:id="rId14"/>
    <p:sldId id="439" r:id="rId15"/>
    <p:sldId id="440" r:id="rId16"/>
    <p:sldId id="438" r:id="rId17"/>
    <p:sldId id="441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154" y="-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15.03.2023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15.03.2023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15.03.2023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15.03.2023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15.03.2023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627" name="Rectangle 3"/>
          <p:cNvSpPr>
            <a:spLocks noChangeArrowheads="1"/>
          </p:cNvSpPr>
          <p:nvPr/>
        </p:nvSpPr>
        <p:spPr bwMode="auto">
          <a:xfrm>
            <a:off x="323528" y="2351493"/>
            <a:ext cx="8424936" cy="193899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indent="342900" algn="ctr"/>
            <a:r>
              <a:rPr lang="ru-RU" sz="40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cs typeface="Arial" charset="0"/>
              </a:rPr>
              <a:t>Особенности работы с текстом при выполнении заданий </a:t>
            </a:r>
          </a:p>
          <a:p>
            <a:pPr indent="342900" algn="ctr"/>
            <a:r>
              <a:rPr lang="ru-RU" sz="40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cs typeface="Arial" charset="0"/>
              </a:rPr>
              <a:t>по читательской грамотности</a:t>
            </a:r>
            <a:endParaRPr lang="ru-RU" sz="4000" b="1" dirty="0">
              <a:solidFill>
                <a:schemeClr val="accent1">
                  <a:lumMod val="50000"/>
                </a:schemeClr>
              </a:solidFill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cs typeface="Arial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411760" y="5805264"/>
            <a:ext cx="43577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Буряк Мария Викторовна, </a:t>
            </a:r>
          </a:p>
          <a:p>
            <a:pPr algn="ctr"/>
            <a:r>
              <a:rPr lang="ru-RU" dirty="0" smtClean="0"/>
              <a:t>учитель начальных классов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Читательская грамотность. Практикум для школьников. 1 класс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052736"/>
            <a:ext cx="2267744" cy="3456384"/>
          </a:xfrm>
          <a:prstGeom prst="rect">
            <a:avLst/>
          </a:prstGeom>
          <a:noFill/>
        </p:spPr>
      </p:pic>
      <p:pic>
        <p:nvPicPr>
          <p:cNvPr id="5" name="Picture 2" descr="Читательская грамотность. Практикум для школьников. 2 класс 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11760" y="1916832"/>
            <a:ext cx="2480602" cy="3600400"/>
          </a:xfrm>
          <a:prstGeom prst="rect">
            <a:avLst/>
          </a:prstGeom>
          <a:noFill/>
        </p:spPr>
      </p:pic>
      <p:pic>
        <p:nvPicPr>
          <p:cNvPr id="6" name="Picture 2" descr="Читательская грамотность. Практикум для школьников. 3 класс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0" y="2492896"/>
            <a:ext cx="2627263" cy="3700074"/>
          </a:xfrm>
          <a:prstGeom prst="rect">
            <a:avLst/>
          </a:prstGeom>
          <a:noFill/>
        </p:spPr>
      </p:pic>
      <p:pic>
        <p:nvPicPr>
          <p:cNvPr id="7" name="Picture 2" descr="Читательская грамотность. Практикум для школьников. 4 класс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660232" y="2924944"/>
            <a:ext cx="2483768" cy="3796911"/>
          </a:xfrm>
          <a:prstGeom prst="rect">
            <a:avLst/>
          </a:prstGeom>
          <a:noFill/>
        </p:spPr>
      </p:pic>
      <p:pic>
        <p:nvPicPr>
          <p:cNvPr id="8" name="Picture 6" descr="ГОТОВО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572000" y="0"/>
            <a:ext cx="2700338" cy="1817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20230313_203448.jpg"/>
          <p:cNvPicPr>
            <a:picLocks noChangeAspect="1"/>
          </p:cNvPicPr>
          <p:nvPr/>
        </p:nvPicPr>
        <p:blipFill>
          <a:blip r:embed="rId2" cstate="print">
            <a:lum bright="20000" contrast="40000"/>
          </a:blip>
          <a:srcRect l="11413" t="19550" r="42125" b="18501"/>
          <a:stretch>
            <a:fillRect/>
          </a:stretch>
        </p:blipFill>
        <p:spPr>
          <a:xfrm rot="5400000">
            <a:off x="467542" y="980729"/>
            <a:ext cx="4104457" cy="4104456"/>
          </a:xfrm>
          <a:prstGeom prst="rect">
            <a:avLst/>
          </a:prstGeom>
          <a:ln>
            <a:solidFill>
              <a:schemeClr val="accent2">
                <a:lumMod val="75000"/>
              </a:schemeClr>
            </a:solidFill>
          </a:ln>
        </p:spPr>
      </p:pic>
      <p:sp>
        <p:nvSpPr>
          <p:cNvPr id="3" name="Заголовок 1"/>
          <p:cNvSpPr txBox="1">
            <a:spLocks/>
          </p:cNvSpPr>
          <p:nvPr/>
        </p:nvSpPr>
        <p:spPr>
          <a:xfrm>
            <a:off x="457200" y="188640"/>
            <a:ext cx="8229600" cy="720080"/>
          </a:xfrm>
          <a:prstGeom prst="rect">
            <a:avLst/>
          </a:prstGeom>
        </p:spPr>
        <p:txBody>
          <a:bodyPr vert="horz" lIns="0" rIns="0" bIns="0" anchor="b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0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Читательская грамотность</a:t>
            </a:r>
          </a:p>
        </p:txBody>
      </p:sp>
      <p:pic>
        <p:nvPicPr>
          <p:cNvPr id="4" name="Picture 2" descr="Читательская грамотность. Практикум для школьников. 1 класс"/>
          <p:cNvPicPr>
            <a:picLocks noChangeAspect="1" noChangeArrowheads="1"/>
          </p:cNvPicPr>
          <p:nvPr/>
        </p:nvPicPr>
        <p:blipFill>
          <a:blip r:embed="rId3" cstate="print"/>
          <a:srcRect r="-15506"/>
          <a:stretch>
            <a:fillRect/>
          </a:stretch>
        </p:blipFill>
        <p:spPr bwMode="auto">
          <a:xfrm>
            <a:off x="7452320" y="0"/>
            <a:ext cx="1691680" cy="2232248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5004048" y="2492896"/>
            <a:ext cx="3675173" cy="1200329"/>
          </a:xfrm>
          <a:prstGeom prst="rec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ru-RU" sz="2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Просмотровое 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чтение –</a:t>
            </a:r>
          </a:p>
          <a:p>
            <a:r>
              <a:rPr lang="ru-RU" sz="2400" dirty="0" smtClean="0">
                <a:latin typeface="Arial" pitchFamily="34" charset="0"/>
                <a:cs typeface="Arial" pitchFamily="34" charset="0"/>
              </a:rPr>
              <a:t>общее знакомство </a:t>
            </a:r>
          </a:p>
          <a:p>
            <a:r>
              <a:rPr lang="ru-RU" sz="2400" dirty="0" smtClean="0">
                <a:latin typeface="Arial" pitchFamily="34" charset="0"/>
                <a:cs typeface="Arial" pitchFamily="34" charset="0"/>
              </a:rPr>
              <a:t>с текстом.</a:t>
            </a:r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004048" y="3933056"/>
            <a:ext cx="3987758" cy="461665"/>
          </a:xfrm>
          <a:prstGeom prst="rec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ru-RU" sz="2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Ознакомительное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 чтение.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04048" y="4581128"/>
            <a:ext cx="4271426" cy="1938992"/>
          </a:xfrm>
          <a:prstGeom prst="rec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ru-RU" sz="2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Изучающее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 чтение – </a:t>
            </a:r>
          </a:p>
          <a:p>
            <a:r>
              <a:rPr lang="ru-RU" sz="2400" dirty="0" smtClean="0">
                <a:latin typeface="Arial" pitchFamily="34" charset="0"/>
                <a:cs typeface="Arial" pitchFamily="34" charset="0"/>
              </a:rPr>
              <a:t>полное и точное понимание </a:t>
            </a:r>
          </a:p>
          <a:p>
            <a:r>
              <a:rPr lang="ru-RU" sz="2400" dirty="0" smtClean="0">
                <a:latin typeface="Arial" pitchFamily="34" charset="0"/>
                <a:cs typeface="Arial" pitchFamily="34" charset="0"/>
              </a:rPr>
              <a:t>всей содержащейся </a:t>
            </a:r>
          </a:p>
          <a:p>
            <a:r>
              <a:rPr lang="ru-RU" sz="2400" dirty="0" smtClean="0">
                <a:latin typeface="Arial" pitchFamily="34" charset="0"/>
                <a:cs typeface="Arial" pitchFamily="34" charset="0"/>
              </a:rPr>
              <a:t>информации и её</a:t>
            </a:r>
          </a:p>
          <a:p>
            <a:r>
              <a:rPr lang="ru-RU" sz="2400" dirty="0" smtClean="0">
                <a:latin typeface="Arial" pitchFamily="34" charset="0"/>
                <a:cs typeface="Arial" pitchFamily="34" charset="0"/>
              </a:rPr>
              <a:t>осмысление.</a:t>
            </a:r>
          </a:p>
        </p:txBody>
      </p:sp>
      <p:pic>
        <p:nvPicPr>
          <p:cNvPr id="8" name="Рисунок 7" descr="20230313_203448.jpg"/>
          <p:cNvPicPr>
            <a:picLocks noChangeAspect="1"/>
          </p:cNvPicPr>
          <p:nvPr/>
        </p:nvPicPr>
        <p:blipFill>
          <a:blip r:embed="rId2" cstate="print">
            <a:lum bright="20000" contrast="40000"/>
          </a:blip>
          <a:srcRect l="57875" t="19550" r="23225" b="18501"/>
          <a:stretch>
            <a:fillRect/>
          </a:stretch>
        </p:blipFill>
        <p:spPr>
          <a:xfrm rot="5400000">
            <a:off x="1684968" y="3970968"/>
            <a:ext cx="1669608" cy="4104456"/>
          </a:xfrm>
          <a:prstGeom prst="rect">
            <a:avLst/>
          </a:prstGeom>
          <a:ln>
            <a:solidFill>
              <a:schemeClr val="accent2">
                <a:lumMod val="75000"/>
              </a:schemeClr>
            </a:solidFill>
          </a:ln>
        </p:spPr>
      </p:pic>
      <p:cxnSp>
        <p:nvCxnSpPr>
          <p:cNvPr id="9" name="Прямая со стрелкой 8"/>
          <p:cNvCxnSpPr/>
          <p:nvPr/>
        </p:nvCxnSpPr>
        <p:spPr>
          <a:xfrm flipH="1">
            <a:off x="4572000" y="2996952"/>
            <a:ext cx="432048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>
            <a:stCxn id="6" idx="1"/>
          </p:cNvCxnSpPr>
          <p:nvPr/>
        </p:nvCxnSpPr>
        <p:spPr>
          <a:xfrm flipH="1" flipV="1">
            <a:off x="4572000" y="3789040"/>
            <a:ext cx="432048" cy="374849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 flipH="1">
            <a:off x="4572000" y="5589240"/>
            <a:ext cx="432048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57200" y="188640"/>
            <a:ext cx="8229600" cy="720080"/>
          </a:xfrm>
          <a:prstGeom prst="rect">
            <a:avLst/>
          </a:prstGeom>
        </p:spPr>
        <p:txBody>
          <a:bodyPr vert="horz" lIns="0" rIns="0" bIns="0" anchor="b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0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Читательская грамотность</a:t>
            </a:r>
          </a:p>
        </p:txBody>
      </p:sp>
      <p:pic>
        <p:nvPicPr>
          <p:cNvPr id="3" name="Picture 2" descr="Читательская грамотность. Практикум для школьников. 1 класс"/>
          <p:cNvPicPr>
            <a:picLocks noChangeAspect="1" noChangeArrowheads="1"/>
          </p:cNvPicPr>
          <p:nvPr/>
        </p:nvPicPr>
        <p:blipFill>
          <a:blip r:embed="rId2" cstate="print"/>
          <a:srcRect r="-15506"/>
          <a:stretch>
            <a:fillRect/>
          </a:stretch>
        </p:blipFill>
        <p:spPr bwMode="auto">
          <a:xfrm>
            <a:off x="7452320" y="0"/>
            <a:ext cx="1691680" cy="2232248"/>
          </a:xfrm>
          <a:prstGeom prst="rect">
            <a:avLst/>
          </a:prstGeom>
          <a:noFill/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lum bright="20000" contrast="40000"/>
          </a:blip>
          <a:srcRect l="4725" t="51129" r="5501" b="25502"/>
          <a:stretch>
            <a:fillRect/>
          </a:stretch>
        </p:blipFill>
        <p:spPr bwMode="auto">
          <a:xfrm>
            <a:off x="323528" y="4221088"/>
            <a:ext cx="4248472" cy="1486965"/>
          </a:xfrm>
          <a:prstGeom prst="rect">
            <a:avLst/>
          </a:prstGeom>
          <a:noFill/>
          <a:ln w="9525">
            <a:solidFill>
              <a:schemeClr val="accent2">
                <a:lumMod val="75000"/>
              </a:schemeClr>
            </a:solidFill>
            <a:miter lim="800000"/>
            <a:headEnd/>
            <a:tailEnd/>
          </a:ln>
          <a:effectLst/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>
            <a:lum bright="20000" contrast="40000"/>
          </a:blip>
          <a:srcRect l="4725" t="74498" r="5501" b="11269"/>
          <a:stretch>
            <a:fillRect/>
          </a:stretch>
        </p:blipFill>
        <p:spPr bwMode="auto">
          <a:xfrm>
            <a:off x="323528" y="5820612"/>
            <a:ext cx="4248472" cy="905595"/>
          </a:xfrm>
          <a:prstGeom prst="rect">
            <a:avLst/>
          </a:prstGeom>
          <a:noFill/>
          <a:ln w="9525">
            <a:solidFill>
              <a:schemeClr val="accent2">
                <a:lumMod val="75000"/>
              </a:schemeClr>
            </a:solidFill>
            <a:miter lim="800000"/>
            <a:headEnd/>
            <a:tailEnd/>
          </a:ln>
          <a:effectLst/>
        </p:spPr>
      </p:pic>
      <p:sp>
        <p:nvSpPr>
          <p:cNvPr id="8" name="TextBox 7"/>
          <p:cNvSpPr txBox="1"/>
          <p:nvPr/>
        </p:nvSpPr>
        <p:spPr>
          <a:xfrm>
            <a:off x="5364088" y="3198167"/>
            <a:ext cx="3005182" cy="461665"/>
          </a:xfrm>
          <a:prstGeom prst="rec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ru-RU" sz="2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Изучающее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 чтение</a:t>
            </a:r>
          </a:p>
        </p:txBody>
      </p:sp>
      <p:pic>
        <p:nvPicPr>
          <p:cNvPr id="9" name="Рисунок 8" descr="20230313_203500.jpg"/>
          <p:cNvPicPr>
            <a:picLocks noChangeAspect="1"/>
          </p:cNvPicPr>
          <p:nvPr/>
        </p:nvPicPr>
        <p:blipFill>
          <a:blip r:embed="rId4" cstate="print">
            <a:lum bright="20000" contrast="40000"/>
          </a:blip>
          <a:srcRect l="16073" t="22788" r="69751" b="14213"/>
          <a:stretch>
            <a:fillRect/>
          </a:stretch>
        </p:blipFill>
        <p:spPr>
          <a:xfrm rot="5400000">
            <a:off x="1810423" y="-506168"/>
            <a:ext cx="1274681" cy="4248472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10" name="Рисунок 9" descr="20230313_203500.jpg"/>
          <p:cNvPicPr>
            <a:picLocks noChangeAspect="1"/>
          </p:cNvPicPr>
          <p:nvPr/>
        </p:nvPicPr>
        <p:blipFill>
          <a:blip r:embed="rId4" cstate="print">
            <a:lum bright="20000" contrast="40000"/>
          </a:blip>
          <a:srcRect l="30249" t="22788" r="53907" b="14213"/>
          <a:stretch>
            <a:fillRect/>
          </a:stretch>
        </p:blipFill>
        <p:spPr>
          <a:xfrm rot="5400000">
            <a:off x="1735442" y="1224998"/>
            <a:ext cx="1424644" cy="4248472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57200" y="188640"/>
            <a:ext cx="8229600" cy="720080"/>
          </a:xfrm>
          <a:prstGeom prst="rect">
            <a:avLst/>
          </a:prstGeom>
        </p:spPr>
        <p:txBody>
          <a:bodyPr vert="horz" lIns="0" rIns="0" bIns="0" anchor="b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0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Читательская грамотность</a:t>
            </a:r>
          </a:p>
        </p:txBody>
      </p:sp>
      <p:pic>
        <p:nvPicPr>
          <p:cNvPr id="3" name="Рисунок 2" descr="20230313_203828.jpg"/>
          <p:cNvPicPr>
            <a:picLocks noChangeAspect="1"/>
          </p:cNvPicPr>
          <p:nvPr/>
        </p:nvPicPr>
        <p:blipFill>
          <a:blip r:embed="rId2" cstate="print">
            <a:lum bright="20000" contrast="40000"/>
          </a:blip>
          <a:srcRect l="14962" t="22050" r="37789" b="5501"/>
          <a:stretch>
            <a:fillRect/>
          </a:stretch>
        </p:blipFill>
        <p:spPr>
          <a:xfrm rot="5400000">
            <a:off x="548553" y="1331767"/>
            <a:ext cx="3960440" cy="4554506"/>
          </a:xfrm>
          <a:prstGeom prst="rect">
            <a:avLst/>
          </a:prstGeom>
          <a:ln>
            <a:solidFill>
              <a:schemeClr val="accent2">
                <a:lumMod val="75000"/>
              </a:schemeClr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5148064" y="2967335"/>
            <a:ext cx="3312368" cy="461665"/>
          </a:xfrm>
          <a:prstGeom prst="rec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Текст - описание</a:t>
            </a:r>
            <a:endParaRPr lang="ru-RU" sz="2400" dirty="0">
              <a:solidFill>
                <a:sysClr val="windowText" lastClr="00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Picture 2" descr="Читательская грамотность. Практикум для школьников. 2 класс 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25670" y="0"/>
            <a:ext cx="1618330" cy="234888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57200" y="188640"/>
            <a:ext cx="8229600" cy="720080"/>
          </a:xfrm>
          <a:prstGeom prst="rect">
            <a:avLst/>
          </a:prstGeom>
        </p:spPr>
        <p:txBody>
          <a:bodyPr vert="horz" lIns="0" rIns="0" bIns="0" anchor="b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0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Читательская грамотность</a:t>
            </a:r>
          </a:p>
        </p:txBody>
      </p:sp>
      <p:pic>
        <p:nvPicPr>
          <p:cNvPr id="3" name="Рисунок 2" descr="20230313_203837.jpg"/>
          <p:cNvPicPr>
            <a:picLocks noChangeAspect="1"/>
          </p:cNvPicPr>
          <p:nvPr/>
        </p:nvPicPr>
        <p:blipFill>
          <a:blip r:embed="rId2" cstate="print">
            <a:lum bright="20000" contrast="40000"/>
          </a:blip>
          <a:srcRect l="11025" t="9701" r="43301" b="8400"/>
          <a:stretch>
            <a:fillRect/>
          </a:stretch>
        </p:blipFill>
        <p:spPr>
          <a:xfrm rot="5400000">
            <a:off x="859863" y="2532625"/>
            <a:ext cx="3528392" cy="4745079"/>
          </a:xfrm>
          <a:prstGeom prst="rect">
            <a:avLst/>
          </a:prstGeom>
          <a:ln>
            <a:solidFill>
              <a:schemeClr val="accent2">
                <a:lumMod val="75000"/>
              </a:schemeClr>
            </a:solidFill>
          </a:ln>
        </p:spPr>
      </p:pic>
      <p:sp>
        <p:nvSpPr>
          <p:cNvPr id="4" name="TextBox 3"/>
          <p:cNvSpPr txBox="1"/>
          <p:nvPr/>
        </p:nvSpPr>
        <p:spPr>
          <a:xfrm>
            <a:off x="5508104" y="3429000"/>
            <a:ext cx="3306161" cy="461665"/>
          </a:xfrm>
          <a:prstGeom prst="rec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ru-RU" sz="2400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Составление текстов.</a:t>
            </a:r>
            <a:endParaRPr lang="ru-RU" sz="2400" dirty="0">
              <a:solidFill>
                <a:sysClr val="windowText" lastClr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508104" y="2636912"/>
            <a:ext cx="3312368" cy="461665"/>
          </a:xfrm>
          <a:prstGeom prst="rec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Текст - описание</a:t>
            </a:r>
            <a:endParaRPr lang="ru-RU" sz="2400" dirty="0">
              <a:solidFill>
                <a:sysClr val="windowText" lastClr="00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 l="1207" t="2778" b="5556"/>
          <a:stretch>
            <a:fillRect/>
          </a:stretch>
        </p:blipFill>
        <p:spPr bwMode="auto">
          <a:xfrm>
            <a:off x="251520" y="1196752"/>
            <a:ext cx="4752528" cy="1915953"/>
          </a:xfrm>
          <a:prstGeom prst="rect">
            <a:avLst/>
          </a:prstGeom>
          <a:noFill/>
          <a:ln w="9525">
            <a:solidFill>
              <a:schemeClr val="accent2">
                <a:lumMod val="75000"/>
              </a:schemeClr>
            </a:solidFill>
            <a:miter lim="800000"/>
            <a:headEnd/>
            <a:tailEnd/>
          </a:ln>
          <a:effectLst/>
        </p:spPr>
      </p:pic>
      <p:pic>
        <p:nvPicPr>
          <p:cNvPr id="9" name="Picture 2" descr="Читательская грамотность. Практикум для школьников. 2 класс 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25670" y="0"/>
            <a:ext cx="1618330" cy="234888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57200" y="188640"/>
            <a:ext cx="8229600" cy="720080"/>
          </a:xfrm>
          <a:prstGeom prst="rect">
            <a:avLst/>
          </a:prstGeom>
        </p:spPr>
        <p:txBody>
          <a:bodyPr vert="horz" lIns="0" rIns="0" bIns="0" anchor="b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0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Читательская грамотность</a:t>
            </a:r>
          </a:p>
        </p:txBody>
      </p:sp>
      <p:pic>
        <p:nvPicPr>
          <p:cNvPr id="3" name="Picture 2" descr="Читательская грамотность. Практикум для школьников. 3 класс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39333" y="0"/>
            <a:ext cx="1604667" cy="2259914"/>
          </a:xfrm>
          <a:prstGeom prst="rect">
            <a:avLst/>
          </a:prstGeom>
          <a:noFill/>
        </p:spPr>
      </p:pic>
      <p:pic>
        <p:nvPicPr>
          <p:cNvPr id="4" name="Рисунок 3" descr="20230313_203945.jpg"/>
          <p:cNvPicPr>
            <a:picLocks noChangeAspect="1"/>
          </p:cNvPicPr>
          <p:nvPr/>
        </p:nvPicPr>
        <p:blipFill>
          <a:blip r:embed="rId3" cstate="print">
            <a:lum bright="20000" contrast="40000"/>
          </a:blip>
          <a:srcRect l="11812" t="19151" r="59895" b="10500"/>
          <a:stretch>
            <a:fillRect/>
          </a:stretch>
        </p:blipFill>
        <p:spPr>
          <a:xfrm rot="5400000">
            <a:off x="1374499" y="375516"/>
            <a:ext cx="2232248" cy="4162753"/>
          </a:xfrm>
          <a:prstGeom prst="rect">
            <a:avLst/>
          </a:prstGeom>
          <a:ln>
            <a:solidFill>
              <a:schemeClr val="accent2">
                <a:lumMod val="75000"/>
              </a:schemeClr>
            </a:solidFill>
          </a:ln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4" cstate="print">
            <a:lum bright="30000" contrast="30000"/>
          </a:blip>
          <a:srcRect l="2491" t="4877" r="9916" b="90160"/>
          <a:stretch>
            <a:fillRect/>
          </a:stretch>
        </p:blipFill>
        <p:spPr bwMode="auto">
          <a:xfrm>
            <a:off x="467544" y="919781"/>
            <a:ext cx="4104456" cy="315224"/>
          </a:xfrm>
          <a:prstGeom prst="rect">
            <a:avLst/>
          </a:prstGeom>
          <a:noFill/>
          <a:ln w="9525">
            <a:solidFill>
              <a:schemeClr val="accent2">
                <a:lumMod val="75000"/>
              </a:schemeClr>
            </a:solidFill>
            <a:miter lim="800000"/>
            <a:headEnd/>
            <a:tailEnd/>
          </a:ln>
          <a:effectLst/>
        </p:spPr>
      </p:pic>
      <p:pic>
        <p:nvPicPr>
          <p:cNvPr id="6" name="Рисунок 5" descr="20230313_203945.jpg"/>
          <p:cNvPicPr>
            <a:picLocks noChangeAspect="1"/>
          </p:cNvPicPr>
          <p:nvPr/>
        </p:nvPicPr>
        <p:blipFill>
          <a:blip r:embed="rId3" cstate="print">
            <a:lum bright="20000" contrast="40000"/>
          </a:blip>
          <a:srcRect l="41931" t="19151" r="19955" b="10500"/>
          <a:stretch>
            <a:fillRect/>
          </a:stretch>
        </p:blipFill>
        <p:spPr>
          <a:xfrm rot="5400000">
            <a:off x="987074" y="3139205"/>
            <a:ext cx="3007099" cy="4162753"/>
          </a:xfrm>
          <a:prstGeom prst="rect">
            <a:avLst/>
          </a:prstGeom>
          <a:ln>
            <a:solidFill>
              <a:schemeClr val="accent2">
                <a:lumMod val="75000"/>
              </a:schemeClr>
            </a:solidFill>
          </a:ln>
        </p:spPr>
      </p:pic>
      <p:cxnSp>
        <p:nvCxnSpPr>
          <p:cNvPr id="7" name="Прямая со стрелкой 6"/>
          <p:cNvCxnSpPr/>
          <p:nvPr/>
        </p:nvCxnSpPr>
        <p:spPr>
          <a:xfrm flipH="1">
            <a:off x="4355976" y="3933056"/>
            <a:ext cx="432048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4860032" y="3717032"/>
            <a:ext cx="3312368" cy="461665"/>
          </a:xfrm>
          <a:prstGeom prst="rec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Подсказка</a:t>
            </a:r>
            <a:endParaRPr lang="ru-RU" sz="2400" dirty="0">
              <a:solidFill>
                <a:sysClr val="windowText" lastClr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860032" y="4797152"/>
            <a:ext cx="3312368" cy="830997"/>
          </a:xfrm>
          <a:prstGeom prst="rec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Работа с Толковым словарём</a:t>
            </a:r>
            <a:endParaRPr lang="ru-RU" sz="2400" dirty="0">
              <a:solidFill>
                <a:sysClr val="windowText" lastClr="000000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0" name="Прямая со стрелкой 9"/>
          <p:cNvCxnSpPr/>
          <p:nvPr/>
        </p:nvCxnSpPr>
        <p:spPr>
          <a:xfrm flipH="1">
            <a:off x="4572000" y="5157192"/>
            <a:ext cx="432048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20230313_203959.jpg"/>
          <p:cNvPicPr>
            <a:picLocks noChangeAspect="1"/>
          </p:cNvPicPr>
          <p:nvPr/>
        </p:nvPicPr>
        <p:blipFill>
          <a:blip r:embed="rId2" cstate="print">
            <a:lum bright="20000" contrast="40000"/>
          </a:blip>
          <a:srcRect/>
          <a:stretch>
            <a:fillRect/>
          </a:stretch>
        </p:blipFill>
        <p:spPr>
          <a:xfrm rot="5400000">
            <a:off x="-201663" y="1793951"/>
            <a:ext cx="5442870" cy="4104456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3" name="Заголовок 1"/>
          <p:cNvSpPr txBox="1">
            <a:spLocks/>
          </p:cNvSpPr>
          <p:nvPr/>
        </p:nvSpPr>
        <p:spPr>
          <a:xfrm>
            <a:off x="457200" y="188640"/>
            <a:ext cx="8229600" cy="720080"/>
          </a:xfrm>
          <a:prstGeom prst="rect">
            <a:avLst/>
          </a:prstGeom>
        </p:spPr>
        <p:txBody>
          <a:bodyPr vert="horz" lIns="0" rIns="0" bIns="0" anchor="b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0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Читательская грамотность</a:t>
            </a:r>
          </a:p>
        </p:txBody>
      </p:sp>
      <p:pic>
        <p:nvPicPr>
          <p:cNvPr id="5" name="Picture 2" descr="Читательская грамотность. Практикум для школьников. 3 класс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39333" y="0"/>
            <a:ext cx="1604667" cy="2259914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4860032" y="2564904"/>
            <a:ext cx="3672408" cy="1569660"/>
          </a:xfrm>
          <a:prstGeom prst="rec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Дополнительный вопрос для задания 3.</a:t>
            </a:r>
          </a:p>
          <a:p>
            <a:r>
              <a:rPr lang="ru-RU" sz="2400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Были ли в вашей жизни такие случаи?</a:t>
            </a:r>
            <a:endParaRPr lang="ru-RU" sz="2400" dirty="0">
              <a:solidFill>
                <a:sysClr val="windowText" lastClr="000000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7" name="Прямая со стрелкой 6"/>
          <p:cNvCxnSpPr/>
          <p:nvPr/>
        </p:nvCxnSpPr>
        <p:spPr>
          <a:xfrm flipH="1" flipV="1">
            <a:off x="4572000" y="1772816"/>
            <a:ext cx="576064" cy="792088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4860032" y="4437112"/>
            <a:ext cx="3672408" cy="461665"/>
          </a:xfrm>
          <a:prstGeom prst="rec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Главный вопрос</a:t>
            </a:r>
            <a:endParaRPr lang="ru-RU" sz="2400" dirty="0">
              <a:solidFill>
                <a:sysClr val="windowText" lastClr="000000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1" name="Прямая со стрелкой 10"/>
          <p:cNvCxnSpPr/>
          <p:nvPr/>
        </p:nvCxnSpPr>
        <p:spPr>
          <a:xfrm flipH="1" flipV="1">
            <a:off x="4283968" y="4653136"/>
            <a:ext cx="576064" cy="72008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4860032" y="5949280"/>
            <a:ext cx="4104456" cy="461665"/>
          </a:xfrm>
          <a:prstGeom prst="rec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Вопрос для размышления</a:t>
            </a:r>
            <a:endParaRPr lang="ru-RU" sz="2400" dirty="0">
              <a:solidFill>
                <a:sysClr val="windowText" lastClr="000000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4" name="Прямая со стрелкой 13"/>
          <p:cNvCxnSpPr/>
          <p:nvPr/>
        </p:nvCxnSpPr>
        <p:spPr>
          <a:xfrm flipH="1">
            <a:off x="4355976" y="6165304"/>
            <a:ext cx="504056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20230313_203157.jpg"/>
          <p:cNvPicPr>
            <a:picLocks noChangeAspect="1"/>
          </p:cNvPicPr>
          <p:nvPr/>
        </p:nvPicPr>
        <p:blipFill>
          <a:blip r:embed="rId2" cstate="print">
            <a:lum bright="20000" contrast="40000"/>
          </a:blip>
          <a:srcRect l="4167" t="3685" r="40266"/>
          <a:stretch>
            <a:fillRect/>
          </a:stretch>
        </p:blipFill>
        <p:spPr>
          <a:xfrm rot="5400000">
            <a:off x="773578" y="674694"/>
            <a:ext cx="3960440" cy="5148572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3" name="Picture 2" descr="Читательская грамотность. Практикум для школьников. 1 класс"/>
          <p:cNvPicPr>
            <a:picLocks noChangeAspect="1" noChangeArrowheads="1"/>
          </p:cNvPicPr>
          <p:nvPr/>
        </p:nvPicPr>
        <p:blipFill>
          <a:blip r:embed="rId3" cstate="print"/>
          <a:srcRect r="-15506"/>
          <a:stretch>
            <a:fillRect/>
          </a:stretch>
        </p:blipFill>
        <p:spPr bwMode="auto">
          <a:xfrm>
            <a:off x="7452320" y="0"/>
            <a:ext cx="1691680" cy="2232248"/>
          </a:xfrm>
          <a:prstGeom prst="rect">
            <a:avLst/>
          </a:prstGeom>
          <a:noFill/>
        </p:spPr>
      </p:pic>
      <p:sp>
        <p:nvSpPr>
          <p:cNvPr id="4" name="Заголовок 1"/>
          <p:cNvSpPr txBox="1">
            <a:spLocks/>
          </p:cNvSpPr>
          <p:nvPr/>
        </p:nvSpPr>
        <p:spPr>
          <a:xfrm>
            <a:off x="457200" y="188640"/>
            <a:ext cx="8229600" cy="720080"/>
          </a:xfrm>
          <a:prstGeom prst="rect">
            <a:avLst/>
          </a:prstGeom>
        </p:spPr>
        <p:txBody>
          <a:bodyPr vert="horz" lIns="0" rIns="0" bIns="0" anchor="b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0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Читательская грамотность</a:t>
            </a:r>
          </a:p>
        </p:txBody>
      </p:sp>
      <p:cxnSp>
        <p:nvCxnSpPr>
          <p:cNvPr id="6" name="Прямая со стрелкой 5"/>
          <p:cNvCxnSpPr/>
          <p:nvPr/>
        </p:nvCxnSpPr>
        <p:spPr>
          <a:xfrm flipH="1">
            <a:off x="2699792" y="2780928"/>
            <a:ext cx="2952328" cy="144016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5580112" y="2420888"/>
            <a:ext cx="3312368" cy="461665"/>
          </a:xfrm>
          <a:prstGeom prst="rec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Простые</a:t>
            </a:r>
            <a:r>
              <a:rPr lang="ru-RU" sz="2400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 вопросы.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580112" y="2924944"/>
            <a:ext cx="3312368" cy="2308324"/>
          </a:xfrm>
          <a:prstGeom prst="rec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Arial" pitchFamily="34" charset="0"/>
                <a:cs typeface="Arial" pitchFamily="34" charset="0"/>
              </a:rPr>
              <a:t>Ответом на них должно быть краткое и точное воспроизведение содержащейся в тексте информации. </a:t>
            </a:r>
            <a:endParaRPr lang="ru-RU" sz="2400" dirty="0" smtClean="0">
              <a:solidFill>
                <a:sysClr val="windowText" lastClr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580112" y="5661248"/>
            <a:ext cx="3312368" cy="830997"/>
          </a:xfrm>
          <a:prstGeom prst="rec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Уточняющие</a:t>
            </a:r>
            <a:r>
              <a:rPr lang="ru-RU" sz="2400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 вопросы.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79512" y="5445224"/>
            <a:ext cx="5184576" cy="1015663"/>
          </a:xfrm>
          <a:prstGeom prst="rec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2000" dirty="0" smtClean="0">
                <a:latin typeface="Arial" pitchFamily="34" charset="0"/>
                <a:cs typeface="Arial" pitchFamily="34" charset="0"/>
              </a:rPr>
              <a:t>Если я правильно поняла, то дети увидели зайца? Верно?</a:t>
            </a:r>
          </a:p>
          <a:p>
            <a:r>
              <a:rPr lang="ru-RU" sz="2000" dirty="0" smtClean="0">
                <a:latin typeface="Arial" pitchFamily="34" charset="0"/>
                <a:cs typeface="Arial" pitchFamily="34" charset="0"/>
              </a:rPr>
              <a:t>Правда ли, что дети пришли на луг?</a:t>
            </a:r>
            <a:endParaRPr lang="ru-RU" sz="20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3" name="Прямая со стрелкой 12"/>
          <p:cNvCxnSpPr/>
          <p:nvPr/>
        </p:nvCxnSpPr>
        <p:spPr>
          <a:xfrm flipH="1">
            <a:off x="4716016" y="6021288"/>
            <a:ext cx="936104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57200" y="188640"/>
            <a:ext cx="8229600" cy="720080"/>
          </a:xfrm>
          <a:prstGeom prst="rect">
            <a:avLst/>
          </a:prstGeom>
        </p:spPr>
        <p:txBody>
          <a:bodyPr vert="horz" lIns="0" rIns="0" bIns="0" anchor="b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0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Читательская грамотность</a:t>
            </a:r>
          </a:p>
        </p:txBody>
      </p:sp>
      <p:pic>
        <p:nvPicPr>
          <p:cNvPr id="4" name="Рисунок 3" descr="20230313_203207.jpg"/>
          <p:cNvPicPr>
            <a:picLocks noChangeAspect="1"/>
          </p:cNvPicPr>
          <p:nvPr/>
        </p:nvPicPr>
        <p:blipFill>
          <a:blip r:embed="rId2" cstate="print">
            <a:lum bright="20000" contrast="40000"/>
          </a:blip>
          <a:srcRect l="19687" r="51963" b="4851"/>
          <a:stretch>
            <a:fillRect/>
          </a:stretch>
        </p:blipFill>
        <p:spPr>
          <a:xfrm rot="5400000">
            <a:off x="1406155" y="1163256"/>
            <a:ext cx="1800200" cy="4531489"/>
          </a:xfrm>
          <a:prstGeom prst="rect">
            <a:avLst/>
          </a:prstGeom>
          <a:ln>
            <a:solidFill>
              <a:schemeClr val="accent2">
                <a:lumMod val="75000"/>
              </a:schemeClr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5364088" y="2708920"/>
            <a:ext cx="3312368" cy="461665"/>
          </a:xfrm>
          <a:prstGeom prst="rec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Оценочный</a:t>
            </a:r>
            <a:r>
              <a:rPr lang="ru-RU" sz="2400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 вопрос.</a:t>
            </a:r>
          </a:p>
        </p:txBody>
      </p:sp>
      <p:cxnSp>
        <p:nvCxnSpPr>
          <p:cNvPr id="6" name="Прямая со стрелкой 5"/>
          <p:cNvCxnSpPr/>
          <p:nvPr/>
        </p:nvCxnSpPr>
        <p:spPr>
          <a:xfrm flipH="1" flipV="1">
            <a:off x="4427984" y="2780928"/>
            <a:ext cx="936104" cy="144016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2" descr="Читательская грамотность. Практикум для школьников. 1 класс"/>
          <p:cNvPicPr>
            <a:picLocks noChangeAspect="1" noChangeArrowheads="1"/>
          </p:cNvPicPr>
          <p:nvPr/>
        </p:nvPicPr>
        <p:blipFill>
          <a:blip r:embed="rId3" cstate="print"/>
          <a:srcRect r="-15506"/>
          <a:stretch>
            <a:fillRect/>
          </a:stretch>
        </p:blipFill>
        <p:spPr bwMode="auto">
          <a:xfrm>
            <a:off x="7452320" y="0"/>
            <a:ext cx="1691680" cy="2232248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5364088" y="3429000"/>
            <a:ext cx="3312368" cy="1938992"/>
          </a:xfrm>
          <a:prstGeom prst="rec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Arial" pitchFamily="34" charset="0"/>
                <a:cs typeface="Arial" pitchFamily="34" charset="0"/>
              </a:rPr>
              <a:t>Оценочный вопрос, который направлен на выяснение критерия оценки факта.</a:t>
            </a:r>
            <a:endParaRPr lang="ru-RU" sz="2400" dirty="0" smtClean="0">
              <a:solidFill>
                <a:sysClr val="windowText" lastClr="0000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57200" y="188640"/>
            <a:ext cx="8229600" cy="720080"/>
          </a:xfrm>
          <a:prstGeom prst="rect">
            <a:avLst/>
          </a:prstGeom>
        </p:spPr>
        <p:txBody>
          <a:bodyPr vert="horz" lIns="0" rIns="0" bIns="0" anchor="b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0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Читательская грамотность</a:t>
            </a:r>
          </a:p>
        </p:txBody>
      </p:sp>
      <p:pic>
        <p:nvPicPr>
          <p:cNvPr id="3" name="Picture 2" descr="Читательская грамотность. Практикум для школьников. 1 класс"/>
          <p:cNvPicPr>
            <a:picLocks noChangeAspect="1" noChangeArrowheads="1"/>
          </p:cNvPicPr>
          <p:nvPr/>
        </p:nvPicPr>
        <p:blipFill>
          <a:blip r:embed="rId2" cstate="print"/>
          <a:srcRect r="-15506"/>
          <a:stretch>
            <a:fillRect/>
          </a:stretch>
        </p:blipFill>
        <p:spPr bwMode="auto">
          <a:xfrm>
            <a:off x="7452320" y="0"/>
            <a:ext cx="1691680" cy="2232248"/>
          </a:xfrm>
          <a:prstGeom prst="rect">
            <a:avLst/>
          </a:prstGeom>
          <a:noFill/>
        </p:spPr>
      </p:pic>
      <p:pic>
        <p:nvPicPr>
          <p:cNvPr id="4" name="Рисунок 3" descr="20230313_203300.jpg"/>
          <p:cNvPicPr>
            <a:picLocks noChangeAspect="1"/>
          </p:cNvPicPr>
          <p:nvPr/>
        </p:nvPicPr>
        <p:blipFill>
          <a:blip r:embed="rId3" cstate="print">
            <a:lum bright="20000" contrast="40000"/>
          </a:blip>
          <a:srcRect l="3838" t="9051" r="30013" b="2751"/>
          <a:stretch>
            <a:fillRect/>
          </a:stretch>
        </p:blipFill>
        <p:spPr>
          <a:xfrm rot="5460000">
            <a:off x="292973" y="1524290"/>
            <a:ext cx="4792146" cy="4792146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5652120" y="5157192"/>
            <a:ext cx="3312368" cy="461665"/>
          </a:xfrm>
          <a:prstGeom prst="rec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Оценочный</a:t>
            </a:r>
            <a:r>
              <a:rPr lang="ru-RU" sz="2400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 вопрос.</a:t>
            </a:r>
          </a:p>
        </p:txBody>
      </p:sp>
      <p:cxnSp>
        <p:nvCxnSpPr>
          <p:cNvPr id="6" name="Прямая со стрелкой 5"/>
          <p:cNvCxnSpPr/>
          <p:nvPr/>
        </p:nvCxnSpPr>
        <p:spPr>
          <a:xfrm flipH="1">
            <a:off x="5004048" y="5373216"/>
            <a:ext cx="720080" cy="144016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57200" y="188640"/>
            <a:ext cx="8229600" cy="720080"/>
          </a:xfrm>
          <a:prstGeom prst="rect">
            <a:avLst/>
          </a:prstGeom>
        </p:spPr>
        <p:txBody>
          <a:bodyPr vert="horz" lIns="0" rIns="0" bIns="0" anchor="b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0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Читательская грамотность</a:t>
            </a:r>
          </a:p>
        </p:txBody>
      </p:sp>
      <p:pic>
        <p:nvPicPr>
          <p:cNvPr id="3" name="Picture 2" descr="Читательская грамотность. Практикум для школьников. 1 класс"/>
          <p:cNvPicPr>
            <a:picLocks noChangeAspect="1" noChangeArrowheads="1"/>
          </p:cNvPicPr>
          <p:nvPr/>
        </p:nvPicPr>
        <p:blipFill>
          <a:blip r:embed="rId2" cstate="print"/>
          <a:srcRect r="-15506"/>
          <a:stretch>
            <a:fillRect/>
          </a:stretch>
        </p:blipFill>
        <p:spPr bwMode="auto">
          <a:xfrm>
            <a:off x="7452320" y="0"/>
            <a:ext cx="1691680" cy="2232248"/>
          </a:xfrm>
          <a:prstGeom prst="rect">
            <a:avLst/>
          </a:prstGeom>
          <a:noFill/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 t="13203" r="2210" b="12859"/>
          <a:stretch>
            <a:fillRect/>
          </a:stretch>
        </p:blipFill>
        <p:spPr bwMode="auto">
          <a:xfrm>
            <a:off x="1043608" y="1052736"/>
            <a:ext cx="5760640" cy="2038380"/>
          </a:xfrm>
          <a:prstGeom prst="rect">
            <a:avLst/>
          </a:prstGeom>
          <a:noFill/>
          <a:ln w="9525">
            <a:solidFill>
              <a:schemeClr val="accent2">
                <a:lumMod val="75000"/>
              </a:schemeClr>
            </a:solidFill>
            <a:miter lim="800000"/>
            <a:headEnd/>
            <a:tailEnd/>
          </a:ln>
          <a:effectLst/>
        </p:spPr>
      </p:pic>
      <p:pic>
        <p:nvPicPr>
          <p:cNvPr id="5" name="Рисунок 4" descr="20230313_203349.jpg"/>
          <p:cNvPicPr>
            <a:picLocks noChangeAspect="1"/>
          </p:cNvPicPr>
          <p:nvPr/>
        </p:nvPicPr>
        <p:blipFill>
          <a:blip r:embed="rId4" cstate="print">
            <a:lum bright="20000" contrast="40000"/>
          </a:blip>
          <a:srcRect l="6200" t="5368" r="57480" b="5383"/>
          <a:stretch>
            <a:fillRect/>
          </a:stretch>
        </p:blipFill>
        <p:spPr>
          <a:xfrm rot="5400000">
            <a:off x="1184060" y="2718621"/>
            <a:ext cx="2383391" cy="4392488"/>
          </a:xfrm>
          <a:prstGeom prst="rect">
            <a:avLst/>
          </a:prstGeom>
          <a:ln>
            <a:solidFill>
              <a:schemeClr val="accent2">
                <a:lumMod val="75000"/>
              </a:schemeClr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5148064" y="3429000"/>
            <a:ext cx="3672408" cy="461665"/>
          </a:xfrm>
          <a:prstGeom prst="rec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Объясняющий</a:t>
            </a:r>
            <a:r>
              <a:rPr lang="ru-RU" sz="2400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 вопрос.</a:t>
            </a:r>
          </a:p>
        </p:txBody>
      </p:sp>
      <p:cxnSp>
        <p:nvCxnSpPr>
          <p:cNvPr id="7" name="Прямая со стрелкой 6"/>
          <p:cNvCxnSpPr>
            <a:stCxn id="6" idx="1"/>
          </p:cNvCxnSpPr>
          <p:nvPr/>
        </p:nvCxnSpPr>
        <p:spPr>
          <a:xfrm flipH="1">
            <a:off x="4355976" y="3659833"/>
            <a:ext cx="792088" cy="129207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4716016" y="4149080"/>
            <a:ext cx="4320480" cy="2215991"/>
          </a:xfrm>
          <a:prstGeom prst="rec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2300" dirty="0" smtClean="0">
                <a:latin typeface="Arial" pitchFamily="34" charset="0"/>
                <a:cs typeface="Arial" pitchFamily="34" charset="0"/>
              </a:rPr>
              <a:t>Такие вопросы используются для анализа текстовой информации. Начинаются со слова </a:t>
            </a:r>
            <a:r>
              <a:rPr lang="ru-RU" sz="2300" i="1" dirty="0" smtClean="0">
                <a:latin typeface="Arial" pitchFamily="34" charset="0"/>
                <a:cs typeface="Arial" pitchFamily="34" charset="0"/>
              </a:rPr>
              <a:t>"Почему"</a:t>
            </a:r>
            <a:r>
              <a:rPr lang="ru-RU" sz="2300" dirty="0" smtClean="0">
                <a:latin typeface="Arial" pitchFamily="34" charset="0"/>
                <a:cs typeface="Arial" pitchFamily="34" charset="0"/>
              </a:rPr>
              <a:t>. Направлены на выявление причинно-следственных связей.</a:t>
            </a:r>
            <a:endParaRPr lang="ru-RU" sz="2300" dirty="0" smtClean="0">
              <a:solidFill>
                <a:sysClr val="windowText" lastClr="0000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57200" y="188640"/>
            <a:ext cx="8229600" cy="720080"/>
          </a:xfrm>
          <a:prstGeom prst="rect">
            <a:avLst/>
          </a:prstGeom>
        </p:spPr>
        <p:txBody>
          <a:bodyPr vert="horz" lIns="0" rIns="0" bIns="0" anchor="b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0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Читательская грамотность</a:t>
            </a: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/>
          <a:srcRect r="19420" b="50000"/>
          <a:stretch>
            <a:fillRect/>
          </a:stretch>
        </p:blipFill>
        <p:spPr bwMode="auto">
          <a:xfrm>
            <a:off x="263791" y="2629446"/>
            <a:ext cx="4308209" cy="799554"/>
          </a:xfrm>
          <a:prstGeom prst="rect">
            <a:avLst/>
          </a:prstGeom>
          <a:noFill/>
          <a:ln w="9525">
            <a:solidFill>
              <a:schemeClr val="accent2">
                <a:lumMod val="75000"/>
              </a:schemeClr>
            </a:solidFill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5004048" y="2780928"/>
            <a:ext cx="3672408" cy="461665"/>
          </a:xfrm>
          <a:prstGeom prst="rec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Творческий</a:t>
            </a:r>
            <a:r>
              <a:rPr lang="ru-RU" sz="2400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 вопрос.</a:t>
            </a:r>
          </a:p>
        </p:txBody>
      </p:sp>
      <p:cxnSp>
        <p:nvCxnSpPr>
          <p:cNvPr id="7" name="Прямая со стрелкой 6"/>
          <p:cNvCxnSpPr>
            <a:stCxn id="6" idx="1"/>
          </p:cNvCxnSpPr>
          <p:nvPr/>
        </p:nvCxnSpPr>
        <p:spPr>
          <a:xfrm flipH="1">
            <a:off x="4355976" y="3011761"/>
            <a:ext cx="648072" cy="57199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935596" y="4365104"/>
            <a:ext cx="7272808" cy="1200329"/>
          </a:xfrm>
          <a:prstGeom prst="rec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ru-RU" sz="2400" dirty="0" smtClean="0">
                <a:latin typeface="Arial" pitchFamily="34" charset="0"/>
                <a:cs typeface="Arial" pitchFamily="34" charset="0"/>
              </a:rPr>
              <a:t>Творческий вопрос подразумевают синтез полученной информации. В таких вопросах всегда есть частица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 БЫ 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или будущее время. </a:t>
            </a:r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0" name="Picture 2" descr="Читательская грамотность. Практикум для школьников. 1 класс"/>
          <p:cNvPicPr>
            <a:picLocks noChangeAspect="1" noChangeArrowheads="1"/>
          </p:cNvPicPr>
          <p:nvPr/>
        </p:nvPicPr>
        <p:blipFill>
          <a:blip r:embed="rId3" cstate="print"/>
          <a:srcRect r="-15506"/>
          <a:stretch>
            <a:fillRect/>
          </a:stretch>
        </p:blipFill>
        <p:spPr bwMode="auto">
          <a:xfrm>
            <a:off x="7452320" y="0"/>
            <a:ext cx="1691680" cy="223224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57200" y="188640"/>
            <a:ext cx="8229600" cy="720080"/>
          </a:xfrm>
          <a:prstGeom prst="rect">
            <a:avLst/>
          </a:prstGeom>
        </p:spPr>
        <p:txBody>
          <a:bodyPr vert="horz" lIns="0" rIns="0" bIns="0" anchor="b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0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Читательская грамотность</a:t>
            </a:r>
          </a:p>
        </p:txBody>
      </p:sp>
      <p:pic>
        <p:nvPicPr>
          <p:cNvPr id="3" name="Picture 2" descr="Читательская грамотность. Практикум для школьников. 4 класс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02320" y="0"/>
            <a:ext cx="1541680" cy="2356751"/>
          </a:xfrm>
          <a:prstGeom prst="rect">
            <a:avLst/>
          </a:prstGeom>
          <a:noFill/>
        </p:spPr>
      </p:pic>
      <p:pic>
        <p:nvPicPr>
          <p:cNvPr id="4" name="Рисунок 3" descr="20230313_204039.jpg"/>
          <p:cNvPicPr>
            <a:picLocks noChangeAspect="1"/>
          </p:cNvPicPr>
          <p:nvPr/>
        </p:nvPicPr>
        <p:blipFill>
          <a:blip r:embed="rId3" cstate="print">
            <a:lum bright="20000" contrast="40000"/>
          </a:blip>
          <a:srcRect l="10625" t="17850" r="12201" b="7601"/>
          <a:stretch>
            <a:fillRect/>
          </a:stretch>
        </p:blipFill>
        <p:spPr>
          <a:xfrm rot="5400000">
            <a:off x="-294520" y="1758219"/>
            <a:ext cx="5644011" cy="408902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508104" y="3429000"/>
            <a:ext cx="2700300" cy="461665"/>
          </a:xfrm>
          <a:prstGeom prst="rec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ru-RU" sz="2400" dirty="0" smtClean="0">
                <a:latin typeface="Arial" pitchFamily="34" charset="0"/>
                <a:cs typeface="Arial" pitchFamily="34" charset="0"/>
              </a:rPr>
              <a:t>Виды загадок</a:t>
            </a:r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6" name="Прямая со стрелкой 5"/>
          <p:cNvCxnSpPr>
            <a:stCxn id="5" idx="1"/>
          </p:cNvCxnSpPr>
          <p:nvPr/>
        </p:nvCxnSpPr>
        <p:spPr>
          <a:xfrm flipH="1" flipV="1">
            <a:off x="4427984" y="2924944"/>
            <a:ext cx="1080120" cy="734889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 flipH="1">
            <a:off x="4355976" y="3645024"/>
            <a:ext cx="1152128" cy="72008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>
            <a:stCxn id="5" idx="1"/>
          </p:cNvCxnSpPr>
          <p:nvPr/>
        </p:nvCxnSpPr>
        <p:spPr>
          <a:xfrm flipH="1">
            <a:off x="4427984" y="3659833"/>
            <a:ext cx="1080120" cy="921295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>
            <a:stCxn id="5" idx="1"/>
          </p:cNvCxnSpPr>
          <p:nvPr/>
        </p:nvCxnSpPr>
        <p:spPr>
          <a:xfrm flipH="1">
            <a:off x="4283968" y="3659833"/>
            <a:ext cx="1224136" cy="1713383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>
            <a:stCxn id="5" idx="1"/>
          </p:cNvCxnSpPr>
          <p:nvPr/>
        </p:nvCxnSpPr>
        <p:spPr>
          <a:xfrm flipH="1">
            <a:off x="4427984" y="3659833"/>
            <a:ext cx="1080120" cy="2547861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57200" y="188640"/>
            <a:ext cx="8229600" cy="720080"/>
          </a:xfrm>
          <a:prstGeom prst="rect">
            <a:avLst/>
          </a:prstGeom>
        </p:spPr>
        <p:txBody>
          <a:bodyPr vert="horz" lIns="0" rIns="0" bIns="0" anchor="b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0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Читательская грамотность</a:t>
            </a:r>
          </a:p>
        </p:txBody>
      </p:sp>
      <p:pic>
        <p:nvPicPr>
          <p:cNvPr id="3" name="Picture 2" descr="Читательская грамотность. Практикум для школьников. 4 класс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02320" y="0"/>
            <a:ext cx="1541680" cy="2356751"/>
          </a:xfrm>
          <a:prstGeom prst="rect">
            <a:avLst/>
          </a:prstGeom>
          <a:noFill/>
        </p:spPr>
      </p:pic>
      <p:pic>
        <p:nvPicPr>
          <p:cNvPr id="4" name="Рисунок 3" descr="20230313_204043.jpg"/>
          <p:cNvPicPr>
            <a:picLocks noChangeAspect="1"/>
          </p:cNvPicPr>
          <p:nvPr/>
        </p:nvPicPr>
        <p:blipFill>
          <a:blip r:embed="rId3" cstate="print">
            <a:lum bright="20000" contrast="40000"/>
          </a:blip>
          <a:srcRect l="7875" t="13650" r="14164" b="7601"/>
          <a:stretch>
            <a:fillRect/>
          </a:stretch>
        </p:blipFill>
        <p:spPr>
          <a:xfrm rot="5400000">
            <a:off x="-272698" y="1864986"/>
            <a:ext cx="5512932" cy="4176464"/>
          </a:xfrm>
          <a:prstGeom prst="rect">
            <a:avLst/>
          </a:prstGeom>
          <a:ln>
            <a:solidFill>
              <a:schemeClr val="accent2">
                <a:lumMod val="75000"/>
              </a:schemeClr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5292080" y="5229200"/>
            <a:ext cx="3600400" cy="461665"/>
          </a:xfrm>
          <a:prstGeom prst="rec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ru-RU" sz="2400" dirty="0" smtClean="0">
                <a:latin typeface="Arial" pitchFamily="34" charset="0"/>
                <a:cs typeface="Arial" pitchFamily="34" charset="0"/>
              </a:rPr>
              <a:t>Сочинение загадок</a:t>
            </a:r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6" name="Прямая со стрелкой 5"/>
          <p:cNvCxnSpPr/>
          <p:nvPr/>
        </p:nvCxnSpPr>
        <p:spPr>
          <a:xfrm flipH="1" flipV="1">
            <a:off x="4427984" y="5445224"/>
            <a:ext cx="864096" cy="86818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57200" y="188640"/>
            <a:ext cx="8229600" cy="720080"/>
          </a:xfrm>
          <a:prstGeom prst="rect">
            <a:avLst/>
          </a:prstGeom>
        </p:spPr>
        <p:txBody>
          <a:bodyPr vert="horz" lIns="0" rIns="0" bIns="0" anchor="b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0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Читательская грамотность</a:t>
            </a:r>
          </a:p>
        </p:txBody>
      </p:sp>
      <p:pic>
        <p:nvPicPr>
          <p:cNvPr id="3" name="Picture 2" descr="Читательская грамотность. Практикум для школьников. 4 класс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02320" y="0"/>
            <a:ext cx="1541680" cy="2356751"/>
          </a:xfrm>
          <a:prstGeom prst="rect">
            <a:avLst/>
          </a:prstGeom>
          <a:noFill/>
        </p:spPr>
      </p:pic>
      <p:pic>
        <p:nvPicPr>
          <p:cNvPr id="5" name="Рисунок 4" descr="20230313_204220.jpg"/>
          <p:cNvPicPr>
            <a:picLocks noChangeAspect="1"/>
          </p:cNvPicPr>
          <p:nvPr/>
        </p:nvPicPr>
        <p:blipFill>
          <a:blip r:embed="rId3" cstate="print">
            <a:lum bright="20000" contrast="40000"/>
          </a:blip>
          <a:srcRect l="12792" t="19289" r="58989" b="6562"/>
          <a:stretch>
            <a:fillRect/>
          </a:stretch>
        </p:blipFill>
        <p:spPr>
          <a:xfrm rot="5400000">
            <a:off x="1265083" y="-32836"/>
            <a:ext cx="2088232" cy="4115360"/>
          </a:xfrm>
          <a:prstGeom prst="rect">
            <a:avLst/>
          </a:prstGeom>
          <a:ln>
            <a:solidFill>
              <a:schemeClr val="accent2">
                <a:lumMod val="75000"/>
              </a:schemeClr>
            </a:solidFill>
          </a:ln>
        </p:spPr>
      </p:pic>
      <p:pic>
        <p:nvPicPr>
          <p:cNvPr id="6" name="Рисунок 5" descr="20230313_204237.jpg"/>
          <p:cNvPicPr>
            <a:picLocks noChangeAspect="1"/>
          </p:cNvPicPr>
          <p:nvPr/>
        </p:nvPicPr>
        <p:blipFill>
          <a:blip r:embed="rId4" cstate="print">
            <a:lum bright="20000" contrast="40000"/>
          </a:blip>
          <a:srcRect l="25328" t="22050" r="55382" b="5501"/>
          <a:stretch>
            <a:fillRect/>
          </a:stretch>
        </p:blipFill>
        <p:spPr>
          <a:xfrm rot="5400000">
            <a:off x="1559755" y="2120765"/>
            <a:ext cx="1440160" cy="4056631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7" name="Рисунок 6" descr="20230313_204237.jpg"/>
          <p:cNvPicPr>
            <a:picLocks noChangeAspect="1"/>
          </p:cNvPicPr>
          <p:nvPr/>
        </p:nvPicPr>
        <p:blipFill>
          <a:blip r:embed="rId4" cstate="print">
            <a:lum bright="20000" contrast="40000"/>
          </a:blip>
          <a:srcRect l="74518" t="22050" r="11014" b="5501"/>
          <a:stretch>
            <a:fillRect/>
          </a:stretch>
        </p:blipFill>
        <p:spPr>
          <a:xfrm rot="5400000">
            <a:off x="1739775" y="3740944"/>
            <a:ext cx="1080120" cy="4056631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8" name="TextBox 7"/>
          <p:cNvSpPr txBox="1"/>
          <p:nvPr/>
        </p:nvSpPr>
        <p:spPr>
          <a:xfrm>
            <a:off x="5076056" y="3429000"/>
            <a:ext cx="3600400" cy="461665"/>
          </a:xfrm>
          <a:prstGeom prst="rec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ru-RU" sz="2400" dirty="0" smtClean="0">
                <a:latin typeface="Arial" pitchFamily="34" charset="0"/>
                <a:cs typeface="Arial" pitchFamily="34" charset="0"/>
              </a:rPr>
              <a:t>Колыбельные песенки</a:t>
            </a:r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57200" y="188640"/>
            <a:ext cx="8229600" cy="720080"/>
          </a:xfrm>
          <a:prstGeom prst="rect">
            <a:avLst/>
          </a:prstGeom>
        </p:spPr>
        <p:txBody>
          <a:bodyPr vert="horz" lIns="0" rIns="0" bIns="0" anchor="b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0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Читательская грамотность</a:t>
            </a:r>
          </a:p>
        </p:txBody>
      </p:sp>
      <p:pic>
        <p:nvPicPr>
          <p:cNvPr id="3" name="Picture 2" descr="Читательская грамотность. Практикум для школьников. 4 класс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02320" y="0"/>
            <a:ext cx="1541680" cy="2356751"/>
          </a:xfrm>
          <a:prstGeom prst="rect">
            <a:avLst/>
          </a:prstGeom>
          <a:noFill/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 l="1643" t="1207" r="3036" b="65656"/>
          <a:stretch>
            <a:fillRect/>
          </a:stretch>
        </p:blipFill>
        <p:spPr bwMode="auto">
          <a:xfrm>
            <a:off x="539552" y="1212892"/>
            <a:ext cx="4032448" cy="1909262"/>
          </a:xfrm>
          <a:prstGeom prst="rect">
            <a:avLst/>
          </a:prstGeom>
          <a:noFill/>
          <a:ln w="9525">
            <a:solidFill>
              <a:schemeClr val="accent2">
                <a:lumMod val="75000"/>
              </a:schemeClr>
            </a:solidFill>
            <a:miter lim="800000"/>
            <a:headEnd/>
            <a:tailEnd/>
          </a:ln>
          <a:effectLst/>
        </p:spPr>
      </p:pic>
      <p:pic>
        <p:nvPicPr>
          <p:cNvPr id="5" name="Рисунок 4" descr="20230313_204303.jpg"/>
          <p:cNvPicPr>
            <a:picLocks noChangeAspect="1"/>
          </p:cNvPicPr>
          <p:nvPr/>
        </p:nvPicPr>
        <p:blipFill>
          <a:blip r:embed="rId4" cstate="print">
            <a:lum bright="20000" contrast="40000"/>
          </a:blip>
          <a:srcRect l="13645" t="12026" r="61035" b="17625"/>
          <a:stretch>
            <a:fillRect/>
          </a:stretch>
        </p:blipFill>
        <p:spPr>
          <a:xfrm rot="5400000">
            <a:off x="1534939" y="2649638"/>
            <a:ext cx="1969665" cy="4104456"/>
          </a:xfrm>
          <a:prstGeom prst="rect">
            <a:avLst/>
          </a:prstGeom>
          <a:ln>
            <a:solidFill>
              <a:schemeClr val="accent2">
                <a:lumMod val="75000"/>
              </a:schemeClr>
            </a:solidFill>
          </a:ln>
        </p:spPr>
      </p:pic>
      <p:pic>
        <p:nvPicPr>
          <p:cNvPr id="6" name="Рисунок 5" descr="20230313_204436.jpg"/>
          <p:cNvPicPr>
            <a:picLocks noChangeAspect="1"/>
          </p:cNvPicPr>
          <p:nvPr/>
        </p:nvPicPr>
        <p:blipFill>
          <a:blip r:embed="rId5" cstate="print">
            <a:lum bright="20000" contrast="40000"/>
          </a:blip>
          <a:srcRect l="8662" t="14700" r="53538" b="7601"/>
          <a:stretch>
            <a:fillRect/>
          </a:stretch>
        </p:blipFill>
        <p:spPr>
          <a:xfrm rot="5400000">
            <a:off x="5653620" y="1915332"/>
            <a:ext cx="2664296" cy="4107456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1544</TotalTime>
  <Words>201</Words>
  <Application>Microsoft Office PowerPoint</Application>
  <PresentationFormat>Экран (4:3)</PresentationFormat>
  <Paragraphs>53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Поток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Useer</dc:creator>
  <cp:lastModifiedBy>BOOM</cp:lastModifiedBy>
  <cp:revision>213</cp:revision>
  <dcterms:created xsi:type="dcterms:W3CDTF">2021-01-14T15:46:40Z</dcterms:created>
  <dcterms:modified xsi:type="dcterms:W3CDTF">2023-03-15T11:41:19Z</dcterms:modified>
</cp:coreProperties>
</file>