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717" r:id="rId3"/>
    <p:sldId id="264" r:id="rId4"/>
    <p:sldId id="719" r:id="rId5"/>
    <p:sldId id="259" r:id="rId6"/>
    <p:sldId id="733" r:id="rId7"/>
    <p:sldId id="741" r:id="rId8"/>
    <p:sldId id="734" r:id="rId9"/>
    <p:sldId id="735" r:id="rId10"/>
    <p:sldId id="736" r:id="rId11"/>
    <p:sldId id="737" r:id="rId12"/>
    <p:sldId id="738" r:id="rId13"/>
    <p:sldId id="740" r:id="rId14"/>
    <p:sldId id="281" r:id="rId15"/>
    <p:sldId id="280" r:id="rId16"/>
    <p:sldId id="282" r:id="rId17"/>
    <p:sldId id="283" r:id="rId18"/>
    <p:sldId id="284" r:id="rId19"/>
    <p:sldId id="725" r:id="rId20"/>
    <p:sldId id="310" r:id="rId21"/>
    <p:sldId id="286" r:id="rId22"/>
    <p:sldId id="294" r:id="rId23"/>
    <p:sldId id="312" r:id="rId24"/>
    <p:sldId id="727" r:id="rId25"/>
    <p:sldId id="296" r:id="rId26"/>
    <p:sldId id="311" r:id="rId27"/>
    <p:sldId id="287" r:id="rId28"/>
    <p:sldId id="298" r:id="rId29"/>
    <p:sldId id="299" r:id="rId30"/>
    <p:sldId id="301" r:id="rId31"/>
    <p:sldId id="300" r:id="rId32"/>
    <p:sldId id="302" r:id="rId33"/>
    <p:sldId id="288" r:id="rId34"/>
    <p:sldId id="303" r:id="rId35"/>
    <p:sldId id="304" r:id="rId36"/>
    <p:sldId id="305" r:id="rId37"/>
    <p:sldId id="307" r:id="rId38"/>
    <p:sldId id="306" r:id="rId39"/>
    <p:sldId id="728" r:id="rId40"/>
    <p:sldId id="729" r:id="rId41"/>
    <p:sldId id="290" r:id="rId42"/>
    <p:sldId id="291" r:id="rId43"/>
    <p:sldId id="313" r:id="rId44"/>
    <p:sldId id="314" r:id="rId45"/>
    <p:sldId id="315" r:id="rId46"/>
    <p:sldId id="316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17" r:id="rId57"/>
    <p:sldId id="327" r:id="rId58"/>
    <p:sldId id="328" r:id="rId59"/>
    <p:sldId id="292" r:id="rId60"/>
    <p:sldId id="720" r:id="rId61"/>
    <p:sldId id="721" r:id="rId62"/>
    <p:sldId id="722" r:id="rId63"/>
    <p:sldId id="723" r:id="rId64"/>
    <p:sldId id="724" r:id="rId65"/>
    <p:sldId id="730" r:id="rId66"/>
    <p:sldId id="293" r:id="rId6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E67E9-F50C-3809-9049-EBC8060E2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34FDE16-3F36-AE5B-4D82-60BA0BD8D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DD80BB-6BEA-E394-2F96-F0A8EDF8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284D35-7842-72C7-84AD-BC40B3F2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760BD-83E9-379C-6489-4B1A2FC7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63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DADFB-EED9-04AC-4046-C457B26B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BAB995-43E3-F851-0650-AFC53A3CF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33644D-B8DE-3C8D-03C1-4DA2A2FF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6EFC5-7145-8658-B709-6A3C6DB5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076917-D20D-865D-EB3B-7FCFF88E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26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0DAB-D918-9140-CCEC-55403EA6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62829F-5F09-0C06-9BEF-AAE85FA69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4C12E2-01A8-0E6A-E3F5-C35F387A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1A50BE-AA59-BB29-BAF5-0A94D5B2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9AE061-6D9C-7BC1-E804-614B3DB6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2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2ECBA-AFF1-855B-72DE-67E4A7BA2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ACCD15-5636-4B11-8772-CB992B5F65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EACAF4-76D6-AD42-B869-052F8695F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104DDD-33B3-B16F-086E-7A7130B93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3FA62-760C-C0B6-288D-AE8BEAAF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4FE8A3-EDE7-1ABB-B146-94084E2F3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57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AC303-C392-5B16-05B6-3F47E265B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5C7DE7-FAA0-D397-F302-7DE07240A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73AFE4-C945-DF3A-D4AF-14BD6CAA5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827315-4AEB-8137-EA71-42CD5ED7F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A85E20-EA00-B63C-0F59-61685DA07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6265FF-E935-2982-C81D-912D90DA2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732BE22-4B6E-7A1E-F959-22E52D1D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1F306F-B6F2-10F0-803E-E84DFE143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35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4CC24-4027-B5DE-4FED-20570F5F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9A4EDEE-4545-994C-881F-A721D239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B28E35-EDA5-40D7-680D-9A66F0FB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A301C0-5937-21BC-30FE-745120C88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9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506E28-3F42-959C-321A-B9FB0269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A8DC87-7F77-7AF6-865F-407A4361C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A1999C-190B-764A-D154-BD190A3BC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65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F8A78-1B80-CDCF-023E-0E3C4CF7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A462F8-D056-9CDA-0DA4-080C4C7F7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9F063A-B180-86D5-D043-25A7A8471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7571CC-DA7D-E3B2-89DF-86B86A180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63BB10-E9A3-00B1-0529-198A93B3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D04375-DA79-1788-7E59-A033A818F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8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B5E12-9229-D1C5-D27F-E48CC68DF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F8851A-1B4B-C789-A79F-310F15FF2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10314E-E5E5-620E-3318-324CAD2AA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5A6D45-B137-79C9-D669-721F33EAF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F06AF4-B651-11F7-6CAF-7EBF02D04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566154-0BE8-DE3F-83A3-DCBA2FB64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4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29F90-996B-8FED-80B7-7EB25C55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5D6302-AC05-951C-DEB0-EFD4B160E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78967-AC6D-ABB0-A30F-407E8C40A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0FED18-5F97-11A1-1632-16EC389B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87BEA-D053-B75A-1D46-79D71C2E9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5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314F6F9-1079-0BA7-41CE-1DCCA018EA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12BF05-40AA-F4D6-56BF-A3AD3B465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BA2594-338C-4401-CC41-BFC9526A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C4F058-A475-BB32-B89C-7F36449D6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921C7-0797-F2D4-2E0F-1E7C95C4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20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2574E1-7137-4440-C8F0-4499A7DD6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D39225-5559-8CFD-715D-DE9D3FF25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6745A3-118B-F96F-B577-55569E899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D6DEC-E20C-4CB5-A387-9C08CDA0D8C3}" type="datetimeFigureOut">
              <a:rPr lang="ru-RU" smtClean="0"/>
              <a:t>12.02.2023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71A5D-84E2-1392-F78B-55021C3C0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A2038E-7501-508E-9EA5-34CE982CB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C3D1C-9979-47EA-8261-A89B427A3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590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966C6-97BE-1110-7067-0643E7E17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8288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Познавательные психические процессы 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и коррекция звукопроизношения детей дошкольного возраста.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6EC31B-9BF5-3C29-BA91-9452690C1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2183643"/>
            <a:ext cx="12191999" cy="3074157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7.11.2022г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восприятия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Ч.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12.12.2022г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   Исправляем 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Л.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8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.02.2023г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памяти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  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 Ш.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06.03.2023г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мышления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 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  Рь, Ж.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22.05.2023г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воображения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  возраста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Р.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05.06.2023г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Особенности 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сюжетно-ролевой игры</a:t>
            </a: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детей дошкольного возраста.  </a:t>
            </a:r>
          </a:p>
          <a:p>
            <a:pPr marL="457200" algn="l">
              <a:lnSpc>
                <a:spcPct val="107000"/>
              </a:lnSpc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Исправляем произношение </a:t>
            </a:r>
            <a:r>
              <a:rPr lang="ru-RU" sz="8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звуков Ль, Щ.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07000"/>
              </a:lnSpc>
              <a:spcAft>
                <a:spcPts val="800"/>
              </a:spcAft>
            </a:pPr>
            <a:r>
              <a:rPr lang="ru-RU" sz="8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47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ГОТОВО">
            <a:extLst>
              <a:ext uri="{FF2B5EF4-FFF2-40B4-BE49-F238E27FC236}">
                <a16:creationId xmlns:a16="http://schemas.microsoft.com/office/drawing/2014/main" id="{31E52E4B-21B8-7D93-24C6-B4F3804DE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75" y="111125"/>
            <a:ext cx="2700338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3">
            <a:extLst>
              <a:ext uri="{FF2B5EF4-FFF2-40B4-BE49-F238E27FC236}">
                <a16:creationId xmlns:a16="http://schemas.microsoft.com/office/drawing/2014/main" id="{929008AD-18C5-0114-5D91-91D25F497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75870"/>
            <a:ext cx="91440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00FF"/>
                </a:solidFill>
              </a:rPr>
              <a:t>Особенности памяти  детей дошкольного возраста.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00FF"/>
                </a:solidFill>
              </a:rPr>
              <a:t>Исправляем произношение звука Ш.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памяти</a:t>
            </a:r>
            <a:b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детей дошкольного возраста.       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1.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Особенности формирования памяти в дошкольном возрасте</a:t>
            </a:r>
            <a:r>
              <a:rPr lang="ru-RU" dirty="0">
                <a:solidFill>
                  <a:srgbClr val="002060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А)Связь памяти с процессами восприятия и мышления.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В)Непроизвольная образная память, интеллектуальный характер памяти.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Г) словесно- смысловая память, элементы произвольной памяти и т.п.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</a:t>
            </a:r>
            <a:r>
              <a:rPr lang="ru-RU" b="1" dirty="0">
                <a:solidFill>
                  <a:srgbClr val="002060"/>
                </a:solidFill>
              </a:rPr>
              <a:t>Руководство развитием памяти</a:t>
            </a:r>
            <a:r>
              <a:rPr lang="ru-RU" dirty="0">
                <a:solidFill>
                  <a:srgbClr val="002060"/>
                </a:solidFill>
              </a:rPr>
              <a:t>: литературные произведения и развитие памяти.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</a:t>
            </a:r>
            <a:r>
              <a:rPr lang="ru-RU" dirty="0">
                <a:solidFill>
                  <a:srgbClr val="FF0000"/>
                </a:solidFill>
              </a:rPr>
              <a:t>К.Д. Ушинский </a:t>
            </a:r>
            <a:r>
              <a:rPr lang="ru-RU" dirty="0">
                <a:solidFill>
                  <a:srgbClr val="002060"/>
                </a:solidFill>
              </a:rPr>
              <a:t>о развитии памяти ребёнка.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4. Связь памяти и </a:t>
            </a:r>
            <a:r>
              <a:rPr lang="ru-RU" b="1" dirty="0">
                <a:solidFill>
                  <a:srgbClr val="002060"/>
                </a:solidFill>
              </a:rPr>
              <a:t>интереса</a:t>
            </a:r>
            <a:r>
              <a:rPr lang="ru-RU" dirty="0">
                <a:solidFill>
                  <a:srgbClr val="002060"/>
                </a:solidFill>
              </a:rPr>
              <a:t> ребёнка.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5. Память и </a:t>
            </a:r>
            <a:r>
              <a:rPr lang="ru-RU" b="1" dirty="0">
                <a:solidFill>
                  <a:srgbClr val="002060"/>
                </a:solidFill>
              </a:rPr>
              <a:t>эмоциональная насыщенность материала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6. Развитие памяти и </a:t>
            </a:r>
            <a:r>
              <a:rPr lang="ru-RU" b="1" dirty="0">
                <a:solidFill>
                  <a:srgbClr val="002060"/>
                </a:solidFill>
              </a:rPr>
              <a:t>дидактическая игра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58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D69CF-9105-C06B-4EC5-7A11668D0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ru-RU" sz="4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Исправляем произношение </a:t>
            </a:r>
            <a:r>
              <a:rPr lang="ru-RU" sz="4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звука Ш.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583BAC-A78C-C13B-73E8-45B591805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Алгоритм работы над звуком Ш по артикуляционным сказкам- раскраскам: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КОМПЛЕКСНОЕ ЛОГОПЕДИЧЕСКОЕ ЗАНЯТИЕ:</a:t>
            </a:r>
          </a:p>
          <a:p>
            <a:pPr marL="971550" lvl="1" indent="-514350">
              <a:buAutoNum type="arabicPeriod"/>
            </a:pPr>
            <a:r>
              <a:rPr lang="ru-RU" sz="3200" dirty="0"/>
              <a:t>Введение в сюжетное занятие</a:t>
            </a:r>
          </a:p>
          <a:p>
            <a:pPr marL="971550" lvl="1" indent="-514350">
              <a:buAutoNum type="arabicPeriod"/>
            </a:pPr>
            <a:r>
              <a:rPr lang="ru-RU" sz="3200" dirty="0"/>
              <a:t>Артикуляционная гимнастика:</a:t>
            </a:r>
          </a:p>
          <a:p>
            <a:pPr marL="457200" lvl="1" indent="0">
              <a:buNone/>
            </a:pPr>
            <a:r>
              <a:rPr lang="ru-RU" sz="3200" dirty="0"/>
              <a:t>        подготовительная + работа над артикуляционным укладом</a:t>
            </a:r>
          </a:p>
          <a:p>
            <a:pPr marL="457200" lvl="1" indent="0">
              <a:buNone/>
            </a:pPr>
            <a:r>
              <a:rPr lang="ru-RU" sz="3200" dirty="0"/>
              <a:t>3. Постановка звука Ш (способы)</a:t>
            </a:r>
          </a:p>
          <a:p>
            <a:pPr marL="457200" lvl="1" indent="0">
              <a:buNone/>
            </a:pPr>
            <a:r>
              <a:rPr lang="ru-RU" sz="3200" dirty="0"/>
              <a:t>4. Автоматизация изолированного звука Ш.</a:t>
            </a:r>
          </a:p>
          <a:p>
            <a:pPr marL="457200" lvl="1" indent="0">
              <a:buNone/>
            </a:pPr>
            <a:r>
              <a:rPr lang="ru-RU" sz="3200" dirty="0"/>
              <a:t>5. Работа над звуком Ш в слогах+ одновременное обучение чтению</a:t>
            </a:r>
          </a:p>
          <a:p>
            <a:pPr marL="457200" lvl="1" indent="0">
              <a:buNone/>
            </a:pPr>
            <a:r>
              <a:rPr lang="ru-RU" sz="3200" dirty="0"/>
              <a:t>6. Автоматизация звука Ш в словах (введение в свободную речь)</a:t>
            </a:r>
          </a:p>
          <a:p>
            <a:pPr marL="0" indent="0"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293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1998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Особенности памяти детей дошкольного возраста.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66568"/>
            <a:ext cx="12192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дошкольном возрасте главным видом памяти является </a:t>
            </a:r>
            <a:r>
              <a:rPr lang="ru-RU" b="1" dirty="0">
                <a:solidFill>
                  <a:srgbClr val="002060"/>
                </a:solidFill>
              </a:rPr>
              <a:t>образная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Ее развитие и перестройка связаны с изменениями, происходящими в разных сферах психической жизни ребенка, и прежде всего </a:t>
            </a:r>
            <a:r>
              <a:rPr lang="ru-RU" b="1" dirty="0">
                <a:solidFill>
                  <a:srgbClr val="002060"/>
                </a:solidFill>
              </a:rPr>
              <a:t>в познавательных процессах - восприятии и мышлении.</a:t>
            </a:r>
            <a:r>
              <a:rPr lang="ru-RU" dirty="0">
                <a:solidFill>
                  <a:srgbClr val="002060"/>
                </a:solidFill>
              </a:rPr>
              <a:t> Восприятие, хотя и становится более осознанным, целенаправленным, все же сохраняет глобальность. Так, </a:t>
            </a:r>
            <a:r>
              <a:rPr lang="ru-RU" b="1" dirty="0">
                <a:solidFill>
                  <a:srgbClr val="002060"/>
                </a:solidFill>
              </a:rPr>
              <a:t>ребенок преимущественно выделяет наиболее яркие признаки предмета, не замечая другие, нередко более важные.</a:t>
            </a:r>
            <a:r>
              <a:rPr lang="ru-RU" dirty="0">
                <a:solidFill>
                  <a:srgbClr val="002060"/>
                </a:solidFill>
              </a:rPr>
              <a:t> Поэтому представления, которые составляют основное содержание памяти дошкольника, нередко отрывочны. Запоминание и воспроизведение проходят быстро, но бессистемно. Малыш «перескакивает» с одного признака предмета или компонента ситуации на другой. В памяти он часто удерживает второстепенное, а существенное забывает. </a:t>
            </a:r>
          </a:p>
        </p:txBody>
      </p:sp>
    </p:spTree>
    <p:extLst>
      <p:ext uri="{BB962C8B-B14F-4D97-AF65-F5344CB8AC3E}">
        <p14:creationId xmlns:p14="http://schemas.microsoft.com/office/powerpoint/2010/main" val="1696741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Особенности развития памяти в дошкольном возрасте: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преобладает </a:t>
            </a:r>
            <a:r>
              <a:rPr lang="ru-RU" b="1" dirty="0">
                <a:solidFill>
                  <a:srgbClr val="002060"/>
                </a:solidFill>
              </a:rPr>
              <a:t>непроизвольная образная память</a:t>
            </a:r>
            <a:r>
              <a:rPr lang="ru-RU" dirty="0">
                <a:solidFill>
                  <a:srgbClr val="002060"/>
                </a:solidFill>
              </a:rPr>
              <a:t>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память, все больше объединяясь с речью и мышлением, приобретает </a:t>
            </a:r>
            <a:r>
              <a:rPr lang="ru-RU" b="1" dirty="0">
                <a:solidFill>
                  <a:srgbClr val="002060"/>
                </a:solidFill>
              </a:rPr>
              <a:t>интеллектуальный характер</a:t>
            </a:r>
            <a:r>
              <a:rPr lang="ru-RU" dirty="0">
                <a:solidFill>
                  <a:srgbClr val="002060"/>
                </a:solidFill>
              </a:rPr>
              <a:t>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словесно-смысловая память </a:t>
            </a:r>
            <a:r>
              <a:rPr lang="ru-RU" dirty="0">
                <a:solidFill>
                  <a:srgbClr val="002060"/>
                </a:solidFill>
              </a:rPr>
              <a:t>обеспечивает опосредованное познание и расширяет сферу познавательной деятельности ребенка;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складываются </a:t>
            </a:r>
            <a:r>
              <a:rPr lang="ru-RU" b="1" dirty="0">
                <a:solidFill>
                  <a:srgbClr val="002060"/>
                </a:solidFill>
              </a:rPr>
              <a:t>элементы произвольной памяти как способности к регуляции </a:t>
            </a:r>
            <a:r>
              <a:rPr lang="ru-RU" dirty="0">
                <a:solidFill>
                  <a:srgbClr val="002060"/>
                </a:solidFill>
              </a:rPr>
              <a:t>данного процесса сначала </a:t>
            </a:r>
            <a:r>
              <a:rPr lang="ru-RU" b="1" dirty="0">
                <a:solidFill>
                  <a:srgbClr val="002060"/>
                </a:solidFill>
              </a:rPr>
              <a:t>со стороны взрослого, а потом и самого ребенка</a:t>
            </a:r>
            <a:r>
              <a:rPr lang="ru-RU" dirty="0">
                <a:solidFill>
                  <a:srgbClr val="002060"/>
                </a:solidFill>
              </a:rPr>
              <a:t>; - 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640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Особенности развития памяти в дошкольном возрасте: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формируются </a:t>
            </a:r>
            <a:r>
              <a:rPr lang="ru-RU" b="1" dirty="0">
                <a:solidFill>
                  <a:srgbClr val="002060"/>
                </a:solidFill>
              </a:rPr>
              <a:t>предпосылки для превращения процесса запоминания в особую умственную деятельность</a:t>
            </a:r>
            <a:r>
              <a:rPr lang="ru-RU" dirty="0">
                <a:solidFill>
                  <a:srgbClr val="002060"/>
                </a:solidFill>
              </a:rPr>
              <a:t>, для овладения логическими приемами запоминания;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</a:rPr>
              <a:t>по мере накопления и обобщения опыта поведения, опыта общения ребенка со взрослыми и сверстниками </a:t>
            </a:r>
            <a:r>
              <a:rPr lang="ru-RU" b="1" dirty="0">
                <a:solidFill>
                  <a:srgbClr val="002060"/>
                </a:solidFill>
              </a:rPr>
              <a:t>развитие памяти включается в развитие личности. </a:t>
            </a:r>
          </a:p>
        </p:txBody>
      </p:sp>
    </p:spTree>
    <p:extLst>
      <p:ext uri="{BB962C8B-B14F-4D97-AF65-F5344CB8AC3E}">
        <p14:creationId xmlns:p14="http://schemas.microsoft.com/office/powerpoint/2010/main" val="302340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Руководство развитием памяти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Включение </a:t>
            </a:r>
            <a:r>
              <a:rPr lang="ru-RU" b="1" dirty="0">
                <a:solidFill>
                  <a:srgbClr val="002060"/>
                </a:solidFill>
              </a:rPr>
              <a:t>литературных произведений </a:t>
            </a:r>
            <a:r>
              <a:rPr lang="ru-RU" dirty="0">
                <a:solidFill>
                  <a:srgbClr val="002060"/>
                </a:solidFill>
              </a:rPr>
              <a:t>во все ситуации общения с малышом </a:t>
            </a:r>
            <a:r>
              <a:rPr lang="ru-RU" b="1" dirty="0">
                <a:solidFill>
                  <a:srgbClr val="002060"/>
                </a:solidFill>
              </a:rPr>
              <a:t>способствует развитию не только словесной, но и образной, двигательной и эмоциональной памяти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Художественное слово не только обозначает признак, объект или ситуацию, но и создает </a:t>
            </a:r>
            <a:r>
              <a:rPr lang="ru-RU" b="1" dirty="0">
                <a:solidFill>
                  <a:srgbClr val="002060"/>
                </a:solidFill>
              </a:rPr>
              <a:t>положительную эмоциональную обстановку, основываясь на чувствительности ребенка к мелодике и ритму.</a:t>
            </a:r>
          </a:p>
        </p:txBody>
      </p:sp>
    </p:spTree>
    <p:extLst>
      <p:ext uri="{BB962C8B-B14F-4D97-AF65-F5344CB8AC3E}">
        <p14:creationId xmlns:p14="http://schemas.microsoft.com/office/powerpoint/2010/main" val="2029573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Руководство развитием памяти::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Беседы по сказкам</a:t>
            </a:r>
            <a:r>
              <a:rPr lang="ru-RU" dirty="0">
                <a:solidFill>
                  <a:srgbClr val="002060"/>
                </a:solidFill>
              </a:rPr>
              <a:t>, заучивание стихотворений, пересказ художественных произведений расширяют опыт ребенка. </a:t>
            </a:r>
            <a:r>
              <a:rPr lang="ru-RU" b="1" dirty="0">
                <a:solidFill>
                  <a:srgbClr val="002060"/>
                </a:solidFill>
              </a:rPr>
              <a:t>Особенно важно</a:t>
            </a:r>
            <a:r>
              <a:rPr lang="ru-RU" dirty="0">
                <a:solidFill>
                  <a:srgbClr val="002060"/>
                </a:solidFill>
              </a:rPr>
              <a:t>, чтобы их содержание было понятно малышу. </a:t>
            </a:r>
            <a:r>
              <a:rPr lang="ru-RU" b="1" dirty="0">
                <a:solidFill>
                  <a:srgbClr val="002060"/>
                </a:solidFill>
              </a:rPr>
              <a:t>В раннем детстве понимание литературного текста достигается в том случае, если он соответствует деятельности, которую ребенок выполняет в данный момент</a:t>
            </a:r>
            <a:r>
              <a:rPr lang="ru-RU" dirty="0">
                <a:solidFill>
                  <a:srgbClr val="002060"/>
                </a:solidFill>
              </a:rPr>
              <a:t>. Например, игру с машиной сопровождает чтение стихотворения А. Барто «Грузовик» или, наоборот, чтение стихотворения сопровождается разыгрыванием соответствующей сценки. В среднем и старшем дошкольном возрасте запоминанию литературных произведений помогает </a:t>
            </a:r>
            <a:r>
              <a:rPr lang="ru-RU" b="1" dirty="0">
                <a:solidFill>
                  <a:srgbClr val="002060"/>
                </a:solidFill>
              </a:rPr>
              <a:t>опора на представление-картинку, отражающую основное содержание текста</a:t>
            </a:r>
            <a:r>
              <a:rPr lang="ru-RU" dirty="0">
                <a:solidFill>
                  <a:srgbClr val="002060"/>
                </a:solidFill>
              </a:rPr>
              <a:t>. Таким образом, словесная память развивается в единстве с образной и двигательной. </a:t>
            </a:r>
          </a:p>
        </p:txBody>
      </p:sp>
    </p:spTree>
    <p:extLst>
      <p:ext uri="{BB962C8B-B14F-4D97-AF65-F5344CB8AC3E}">
        <p14:creationId xmlns:p14="http://schemas.microsoft.com/office/powerpoint/2010/main" val="269277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71FAA-9C61-5950-215A-EE27FD806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690688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Особенности развития памяти в дошкольном возрасте: </a:t>
            </a:r>
            <a:r>
              <a:rPr lang="ru-RU" dirty="0">
                <a:solidFill>
                  <a:srgbClr val="FF0000"/>
                </a:solidFill>
              </a:rPr>
              <a:t>К.Д .Ушинский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B449CB-FD10-AFDC-3938-B2EF111F5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«Если... хотите, чтобы дитя усвоило что-нибудь прочно, то заставьте участвовать в этом освоении как можно большее число нервов, заставьте участвовать </a:t>
            </a:r>
            <a:r>
              <a:rPr lang="ru-RU" b="1" dirty="0">
                <a:solidFill>
                  <a:srgbClr val="002060"/>
                </a:solidFill>
              </a:rPr>
              <a:t>зрение</a:t>
            </a:r>
            <a:r>
              <a:rPr lang="ru-RU" dirty="0">
                <a:solidFill>
                  <a:srgbClr val="002060"/>
                </a:solidFill>
              </a:rPr>
              <a:t>, показывая карту или картину, но и в акте зрения заставьте участвовать не только мускулы глаза бесцветными очертаниями изображений, но и глазную сетку действием </a:t>
            </a:r>
            <a:r>
              <a:rPr lang="ru-RU" b="1" dirty="0">
                <a:solidFill>
                  <a:srgbClr val="002060"/>
                </a:solidFill>
              </a:rPr>
              <a:t>красок раскрашенной картины</a:t>
            </a:r>
            <a:r>
              <a:rPr lang="ru-RU" dirty="0">
                <a:solidFill>
                  <a:srgbClr val="002060"/>
                </a:solidFill>
              </a:rPr>
              <a:t>. Призовите к участию </a:t>
            </a:r>
            <a:r>
              <a:rPr lang="ru-RU" b="1" dirty="0">
                <a:solidFill>
                  <a:srgbClr val="002060"/>
                </a:solidFill>
              </a:rPr>
              <a:t>осязание, обоняние и вкус</a:t>
            </a:r>
            <a:r>
              <a:rPr lang="ru-RU" dirty="0">
                <a:solidFill>
                  <a:srgbClr val="002060"/>
                </a:solidFill>
              </a:rPr>
              <a:t>... При таком дружном содействии всех органов в акте усвоения ... вы победите самую ленивую память. Конечно, такое сложное усвоение будет проходить медленно; но не должно забывать, что первая победа памяти облегчает вторую, вторая - третью и т.д.»</a:t>
            </a:r>
          </a:p>
        </p:txBody>
      </p:sp>
    </p:spTree>
    <p:extLst>
      <p:ext uri="{BB962C8B-B14F-4D97-AF65-F5344CB8AC3E}">
        <p14:creationId xmlns:p14="http://schemas.microsoft.com/office/powerpoint/2010/main" val="409421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2EFE3-257F-4B60-907F-E889E972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50"/>
          </a:solidFill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Интерес ребёнка и память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421DCD-27AC-2CA9-D79D-9D0F3D6C1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Память ребенка - это его </a:t>
            </a:r>
            <a:r>
              <a:rPr lang="ru-RU" b="1" dirty="0">
                <a:solidFill>
                  <a:srgbClr val="002060"/>
                </a:solidFill>
              </a:rPr>
              <a:t>интерес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Такие интеллектуальные чувства, как </a:t>
            </a:r>
            <a:r>
              <a:rPr lang="ru-RU" b="1" dirty="0">
                <a:solidFill>
                  <a:srgbClr val="002060"/>
                </a:solidFill>
              </a:rPr>
              <a:t>удивление, удовлетворение от сделанного открытия, восхищение, сомнение</a:t>
            </a:r>
            <a:r>
              <a:rPr lang="ru-RU" dirty="0">
                <a:solidFill>
                  <a:srgbClr val="002060"/>
                </a:solidFill>
              </a:rPr>
              <a:t>, способствуют возникновению и поддержанию </a:t>
            </a:r>
            <a:r>
              <a:rPr lang="ru-RU" b="1" u="sng" dirty="0">
                <a:solidFill>
                  <a:srgbClr val="002060"/>
                </a:solidFill>
              </a:rPr>
              <a:t>интереса к объекту познания и самой деятельности, обеспечивая запоминание. </a:t>
            </a:r>
          </a:p>
        </p:txBody>
      </p:sp>
    </p:spTree>
    <p:extLst>
      <p:ext uri="{BB962C8B-B14F-4D97-AF65-F5344CB8AC3E}">
        <p14:creationId xmlns:p14="http://schemas.microsoft.com/office/powerpoint/2010/main" val="872285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4E9CD-4D65-176D-9D79-9DFB1972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Память 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эмоциональная насыщенность материала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294B56-A89F-B099-876A-8B3B7B0DB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19199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Следует помнить, что </a:t>
            </a:r>
            <a:r>
              <a:rPr lang="ru-RU" b="1" dirty="0">
                <a:solidFill>
                  <a:srgbClr val="002060"/>
                </a:solidFill>
              </a:rPr>
              <a:t>излишне эмоциональный материал </a:t>
            </a:r>
            <a:r>
              <a:rPr lang="ru-RU" dirty="0">
                <a:solidFill>
                  <a:srgbClr val="002060"/>
                </a:solidFill>
              </a:rPr>
              <a:t>оставляет в памяти смутные, расплывчатые воспоминания. Так, если после просмотра спектакля ребенок вспоминает только одну-две реплики, это говорит не о его плохой памяти, а об эмоциональной перегрузке.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Чтобы малыш не забыл материал, необходимо создавать ситуации для его использования во время игры, беседы, рассматривания картинок и т. п., побуждать ребенка активизировать свой опыт.</a:t>
            </a:r>
          </a:p>
        </p:txBody>
      </p:sp>
    </p:spTree>
    <p:extLst>
      <p:ext uri="{BB962C8B-B14F-4D97-AF65-F5344CB8AC3E}">
        <p14:creationId xmlns:p14="http://schemas.microsoft.com/office/powerpoint/2010/main" val="2920346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24176-CCB8-62A6-C495-3092B38F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50"/>
          </a:solidFill>
        </p:spPr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Развитие памяти и дидактическая игра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8EACD7-DBC9-1B86-2F5C-F69F97A1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25625"/>
            <a:ext cx="1219199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Развитию произвольной памяти способствует </a:t>
            </a:r>
            <a:r>
              <a:rPr lang="ru-RU" b="1" dirty="0">
                <a:solidFill>
                  <a:srgbClr val="002060"/>
                </a:solidFill>
              </a:rPr>
              <a:t>дидактическая игра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Она создает действенную </a:t>
            </a:r>
            <a:r>
              <a:rPr lang="ru-RU" b="1" dirty="0">
                <a:solidFill>
                  <a:srgbClr val="002060"/>
                </a:solidFill>
              </a:rPr>
              <a:t>игровую мотивацию</a:t>
            </a:r>
            <a:r>
              <a:rPr lang="ru-RU" dirty="0">
                <a:solidFill>
                  <a:srgbClr val="002060"/>
                </a:solidFill>
              </a:rPr>
              <a:t>,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подчиняет запоминание близкой и понятной ребенку цели</a:t>
            </a:r>
            <a:r>
              <a:rPr lang="ru-RU" dirty="0">
                <a:solidFill>
                  <a:srgbClr val="002060"/>
                </a:solidFill>
              </a:rPr>
              <a:t>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позволяет ему </a:t>
            </a:r>
            <a:r>
              <a:rPr lang="ru-RU" b="1" dirty="0">
                <a:solidFill>
                  <a:srgbClr val="002060"/>
                </a:solidFill>
              </a:rPr>
              <a:t>осознавать способы выполнения деятельности</a:t>
            </a:r>
            <a:r>
              <a:rPr lang="ru-RU" dirty="0">
                <a:solidFill>
                  <a:srgbClr val="002060"/>
                </a:solidFill>
              </a:rPr>
              <a:t>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а также дает взрослому возможность </a:t>
            </a:r>
            <a:r>
              <a:rPr lang="ru-RU" b="1" dirty="0">
                <a:solidFill>
                  <a:srgbClr val="002060"/>
                </a:solidFill>
              </a:rPr>
              <a:t>руководить</a:t>
            </a:r>
            <a:r>
              <a:rPr lang="ru-RU" dirty="0">
                <a:solidFill>
                  <a:srgbClr val="002060"/>
                </a:solidFill>
              </a:rPr>
              <a:t> мнемической деятельностью, не вставая в открыто дидактическую позицию.</a:t>
            </a:r>
          </a:p>
        </p:txBody>
      </p:sp>
    </p:spTree>
    <p:extLst>
      <p:ext uri="{BB962C8B-B14F-4D97-AF65-F5344CB8AC3E}">
        <p14:creationId xmlns:p14="http://schemas.microsoft.com/office/powerpoint/2010/main" val="4186819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44A25-442F-44C3-CAB6-DE089D7C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Исправление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(коррекция)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ЗВУКА Ш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4C50DC0-61FF-962B-D085-52BDA7FFE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14" y="0"/>
            <a:ext cx="8616286" cy="6858000"/>
          </a:xfrm>
        </p:spPr>
      </p:pic>
    </p:spTree>
    <p:extLst>
      <p:ext uri="{BB962C8B-B14F-4D97-AF65-F5344CB8AC3E}">
        <p14:creationId xmlns:p14="http://schemas.microsoft.com/office/powerpoint/2010/main" val="3777156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76A58-CAE3-EE76-BF6B-CDF240915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Исправление </a:t>
            </a:r>
            <a:r>
              <a:rPr lang="ru-RU" sz="4000" b="1" dirty="0">
                <a:solidFill>
                  <a:srgbClr val="FFFF00"/>
                </a:solidFill>
              </a:rPr>
              <a:t>звука Ш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603C87-1507-6DC3-77F4-3EC875C99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5032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Алгоритм работы над </a:t>
            </a:r>
            <a:r>
              <a:rPr lang="ru-RU" b="1" dirty="0">
                <a:solidFill>
                  <a:srgbClr val="00B050"/>
                </a:solidFill>
              </a:rPr>
              <a:t>звуком Ш</a:t>
            </a:r>
            <a:r>
              <a:rPr lang="ru-RU" dirty="0">
                <a:solidFill>
                  <a:srgbClr val="FF0000"/>
                </a:solidFill>
              </a:rPr>
              <a:t> по артикуляционным сказкам- раскраскам:</a:t>
            </a:r>
          </a:p>
          <a:p>
            <a:pPr marL="0" indent="0">
              <a:buNone/>
            </a:pPr>
            <a:r>
              <a:rPr lang="ru-RU" dirty="0"/>
              <a:t> КОМПЛЕКСНОЕ ЛОГОПЕДИЧЕСКОЕ ЗАНЯТИЕ:</a:t>
            </a:r>
          </a:p>
          <a:p>
            <a:pPr marL="514350" indent="-514350">
              <a:buAutoNum type="arabicPeriod"/>
            </a:pPr>
            <a:r>
              <a:rPr lang="ru-RU" dirty="0"/>
              <a:t>Введение в сюжетное занятие</a:t>
            </a:r>
          </a:p>
          <a:p>
            <a:pPr marL="514350" indent="-514350">
              <a:buAutoNum type="arabicPeriod"/>
            </a:pPr>
            <a:r>
              <a:rPr lang="ru-RU" dirty="0"/>
              <a:t>Артикуляционная гимнастика:</a:t>
            </a:r>
          </a:p>
          <a:p>
            <a:pPr marL="0" indent="0">
              <a:buNone/>
            </a:pPr>
            <a:r>
              <a:rPr lang="ru-RU" dirty="0"/>
              <a:t>        подготовительная + работа над артикуляционным укладом</a:t>
            </a:r>
          </a:p>
          <a:p>
            <a:pPr marL="0" indent="0">
              <a:buNone/>
            </a:pPr>
            <a:r>
              <a:rPr lang="ru-RU" dirty="0"/>
              <a:t>3. Постановка </a:t>
            </a:r>
            <a:r>
              <a:rPr lang="ru-RU" b="1" dirty="0">
                <a:solidFill>
                  <a:srgbClr val="00B050"/>
                </a:solidFill>
              </a:rPr>
              <a:t>звука Ш</a:t>
            </a:r>
            <a:r>
              <a:rPr lang="ru-RU" dirty="0"/>
              <a:t> (способы)</a:t>
            </a:r>
          </a:p>
          <a:p>
            <a:pPr marL="0" indent="0">
              <a:buNone/>
            </a:pPr>
            <a:r>
              <a:rPr lang="ru-RU" dirty="0"/>
              <a:t>4. Автоматизация изолированного </a:t>
            </a:r>
            <a:r>
              <a:rPr lang="ru-RU" b="1" dirty="0">
                <a:solidFill>
                  <a:srgbClr val="00B050"/>
                </a:solidFill>
              </a:rPr>
              <a:t>звука Ш.</a:t>
            </a:r>
          </a:p>
          <a:p>
            <a:pPr marL="0" indent="0">
              <a:buNone/>
            </a:pPr>
            <a:r>
              <a:rPr lang="ru-RU" dirty="0"/>
              <a:t>5. Работа над </a:t>
            </a:r>
            <a:r>
              <a:rPr lang="ru-RU" b="1" dirty="0">
                <a:solidFill>
                  <a:srgbClr val="00B050"/>
                </a:solidFill>
              </a:rPr>
              <a:t>звуком Ш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/>
              <a:t>в слогах+ одновременное обучение чтению</a:t>
            </a:r>
          </a:p>
          <a:p>
            <a:pPr marL="0" indent="0">
              <a:buNone/>
            </a:pPr>
            <a:r>
              <a:rPr lang="ru-RU" dirty="0"/>
              <a:t>6. Автоматизация </a:t>
            </a:r>
            <a:r>
              <a:rPr lang="ru-RU" b="1" dirty="0">
                <a:solidFill>
                  <a:srgbClr val="00B050"/>
                </a:solidFill>
              </a:rPr>
              <a:t>звука Ш</a:t>
            </a:r>
            <a:r>
              <a:rPr lang="ru-RU" dirty="0"/>
              <a:t> в словах (введение в свободную речь)</a:t>
            </a:r>
          </a:p>
        </p:txBody>
      </p:sp>
    </p:spTree>
    <p:extLst>
      <p:ext uri="{BB962C8B-B14F-4D97-AF65-F5344CB8AC3E}">
        <p14:creationId xmlns:p14="http://schemas.microsoft.com/office/powerpoint/2010/main" val="1078248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ACC7F-07C7-CA15-7511-37E5CA68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                   1.Утка и утёнок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СКАЗКИ:    2.Львица и львёнок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                    3.Овечка и ягнёнок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5A20D43-97A1-D2AE-5C17-5EE16419A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89" y="0"/>
            <a:ext cx="6937612" cy="6204259"/>
          </a:xfrm>
          <a:solidFill>
            <a:schemeClr val="accent4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00264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AC624-6A92-793F-DC52-EDD40141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Начало занятия-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очень важный момент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0F21457-8569-E050-A1F5-6F98CFDBE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4" y="0"/>
            <a:ext cx="5518245" cy="6858000"/>
          </a:xfrm>
        </p:spPr>
      </p:pic>
    </p:spTree>
    <p:extLst>
      <p:ext uri="{BB962C8B-B14F-4D97-AF65-F5344CB8AC3E}">
        <p14:creationId xmlns:p14="http://schemas.microsoft.com/office/powerpoint/2010/main" val="2855500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ACB72-52CC-DE2D-3CB5-53CD1ED4E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Начало занятия:</a:t>
            </a:r>
            <a:br>
              <a:rPr lang="ru-RU" sz="3600" b="1" dirty="0">
                <a:solidFill>
                  <a:srgbClr val="002060"/>
                </a:solidFill>
              </a:rPr>
            </a:b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ВСТУПИТЕЛЬНАЯ БЕСЕДА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0017035-2A9F-A6FC-CC4F-2A6697B1A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6857999"/>
          </a:xfrm>
        </p:spPr>
      </p:pic>
    </p:spTree>
    <p:extLst>
      <p:ext uri="{BB962C8B-B14F-4D97-AF65-F5344CB8AC3E}">
        <p14:creationId xmlns:p14="http://schemas.microsoft.com/office/powerpoint/2010/main" val="3973487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DF994-37E3-5EF8-1467-0B4A96E5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Вступительная беседа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CA7ECB-ADF5-1F2A-579C-861E54E4F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Проведение вступительной мини- беседы в самом начале занятия способствует более продуктивной работе познавательных психических процессов ребёнка:</a:t>
            </a:r>
          </a:p>
          <a:p>
            <a:r>
              <a:rPr lang="ru-RU" dirty="0"/>
              <a:t>Пробуждению интереса к персонажам сказки ( восприятия  содержания занятия),</a:t>
            </a:r>
          </a:p>
          <a:p>
            <a:r>
              <a:rPr lang="ru-RU" dirty="0"/>
              <a:t>Сосредоточению внимания, а также:</a:t>
            </a:r>
          </a:p>
          <a:p>
            <a:r>
              <a:rPr lang="ru-RU" dirty="0"/>
              <a:t>активной мыслительной деятельности,</a:t>
            </a:r>
          </a:p>
          <a:p>
            <a:r>
              <a:rPr lang="ru-RU" dirty="0"/>
              <a:t>Качественному и более лёгкому запоминанию персонажей,</a:t>
            </a:r>
          </a:p>
          <a:p>
            <a:r>
              <a:rPr lang="ru-RU" dirty="0"/>
              <a:t>Включению в работу процесса воображения.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28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7BAE87-2110-E114-4FD5-6ACEFE77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Подготовительная артикуляционная гимнастика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E92B10-5A99-50DE-6BCC-843F9B986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Сначала необходимо </a:t>
            </a:r>
            <a:r>
              <a:rPr lang="ru-RU" dirty="0">
                <a:solidFill>
                  <a:srgbClr val="FF0000"/>
                </a:solidFill>
              </a:rPr>
              <a:t>подготовить артикуляционный аппарат ребёнка к постановке звука Ш.</a:t>
            </a:r>
          </a:p>
          <a:p>
            <a:pPr marL="0" indent="0">
              <a:buNone/>
            </a:pPr>
            <a:r>
              <a:rPr lang="ru-RU" dirty="0"/>
              <a:t>В каждой сказке для этого предусмотрены: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единичные артикуляционные упражнения или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 упражнения-серии.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Каждое из упражнений необходимо для того, чтобы губы, язык ребёнка смогли в дальнейшем принять необходимое для произнесения звука Ш положение.</a:t>
            </a:r>
          </a:p>
          <a:p>
            <a:pPr marL="0" indent="0">
              <a:buNone/>
            </a:pPr>
            <a:r>
              <a:rPr lang="ru-RU" dirty="0"/>
              <a:t>Ребёнок выполняет эти упражнения </a:t>
            </a:r>
            <a:r>
              <a:rPr lang="ru-RU" dirty="0">
                <a:solidFill>
                  <a:srgbClr val="FF0000"/>
                </a:solidFill>
              </a:rPr>
              <a:t>интерактивным способом- вместе со сказочными персонажами.</a:t>
            </a:r>
          </a:p>
        </p:txBody>
      </p:sp>
    </p:spTree>
    <p:extLst>
      <p:ext uri="{BB962C8B-B14F-4D97-AF65-F5344CB8AC3E}">
        <p14:creationId xmlns:p14="http://schemas.microsoft.com/office/powerpoint/2010/main" val="37349977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гимнастика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F05AAF4-D7F3-1E6F-E8CC-5AB5053A7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43" y="0"/>
            <a:ext cx="5495957" cy="6857999"/>
          </a:xfrm>
        </p:spPr>
      </p:pic>
    </p:spTree>
    <p:extLst>
      <p:ext uri="{BB962C8B-B14F-4D97-AF65-F5344CB8AC3E}">
        <p14:creationId xmlns:p14="http://schemas.microsoft.com/office/powerpoint/2010/main" val="404070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гимнастика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82727-A3F7-B069-3DFC-2A8A1C919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Подготовительное упражнение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расширяет спектр артикуляционных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движений (губ, языка) и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постепенно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подготавливает 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артикуляционный аппарат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ребёнка к постановке звука Ш.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B0A0DE-8ADB-50D1-8C69-A767C688B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0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1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00BB2-44D3-99DD-9F4F-16A9772F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 гимнастика</a:t>
            </a:r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CD0F1E6-A38E-56C4-2CA5-E00269254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3297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Педагог (логопед, родитель)</a:t>
            </a:r>
          </a:p>
          <a:p>
            <a:pPr marL="0" indent="0">
              <a:buNone/>
            </a:pPr>
            <a:r>
              <a:rPr lang="ru-RU" dirty="0"/>
              <a:t>выразительно читает</a:t>
            </a:r>
          </a:p>
          <a:p>
            <a:pPr marL="0" indent="0">
              <a:buNone/>
            </a:pPr>
            <a:r>
              <a:rPr lang="ru-RU" dirty="0"/>
              <a:t> стихотворение</a:t>
            </a:r>
          </a:p>
          <a:p>
            <a:pPr marL="0" indent="0">
              <a:buNone/>
            </a:pPr>
            <a:r>
              <a:rPr lang="ru-RU" dirty="0"/>
              <a:t>и предлагает выполнить</a:t>
            </a:r>
          </a:p>
          <a:p>
            <a:pPr marL="0" indent="0">
              <a:buNone/>
            </a:pPr>
            <a:r>
              <a:rPr lang="ru-RU" dirty="0"/>
              <a:t> соответствующее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ПОДГОТОВИТЕЛЬНОЕ</a:t>
            </a:r>
          </a:p>
          <a:p>
            <a:pPr marL="0" indent="0">
              <a:buNone/>
            </a:pPr>
            <a:r>
              <a:rPr lang="ru-RU" dirty="0"/>
              <a:t>артикуляционное упражнение.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8B6720-4BC1-794E-5B98-7901989E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6" y="-1"/>
            <a:ext cx="54454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374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00BB2-44D3-99DD-9F4F-16A9772F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/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 гимнастика</a:t>
            </a:r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4CD0F1E6-A38E-56C4-2CA5-E00269254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03297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ПОДГОТОВИТЕЛЬНЫЕ</a:t>
            </a:r>
          </a:p>
          <a:p>
            <a:pPr marL="0" indent="0">
              <a:buNone/>
            </a:pPr>
            <a:r>
              <a:rPr lang="ru-RU" dirty="0"/>
              <a:t>артикуляционные упражнения-серии.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54CF05-ECD9-CE1D-C81B-8EFC5DF98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0"/>
            <a:ext cx="5368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01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0332-D429-69C8-12C3-D1EB63EE3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артикуляционная 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гимнастика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F556AEC-BA68-3160-B03B-341C46259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книге книге – </a:t>
            </a:r>
            <a:r>
              <a:rPr lang="ru-RU" dirty="0">
                <a:solidFill>
                  <a:srgbClr val="C00000"/>
                </a:solidFill>
              </a:rPr>
              <a:t>3 сказки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Соответственно в трёх сказках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содержится достаточное 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количество упражнений для</a:t>
            </a:r>
          </a:p>
          <a:p>
            <a:pPr marL="0" indent="0">
              <a:buNone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того, чтобы </a:t>
            </a:r>
            <a:r>
              <a:rPr lang="ru-RU" dirty="0">
                <a:solidFill>
                  <a:srgbClr val="C00000"/>
                </a:solidFill>
              </a:rPr>
              <a:t>подготовить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артикуляционный аппарат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к произнесению звука Ш.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227ECE-77FE-F35D-7A57-3522E2239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5" y="-1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28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F5A3A-A626-91BD-6D7F-D0FB7203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Подготовительная артикуляционная гимнастика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sz="4400" b="1" dirty="0">
                <a:solidFill>
                  <a:srgbClr val="002060"/>
                </a:solidFill>
              </a:rPr>
              <a:t>Как долго выполнять упражнения?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92B99A-49F2-5993-BAB3-DEC2695BB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Можно переходить от сказки к сказке </a:t>
            </a:r>
            <a:r>
              <a:rPr lang="ru-RU" dirty="0"/>
              <a:t>до того момента, пока у ребёнка</a:t>
            </a:r>
          </a:p>
          <a:p>
            <a:pPr marL="0" indent="0">
              <a:buNone/>
            </a:pPr>
            <a:r>
              <a:rPr lang="ru-RU" dirty="0"/>
              <a:t> не начнут </a:t>
            </a:r>
            <a:r>
              <a:rPr lang="ru-RU" b="1" dirty="0">
                <a:solidFill>
                  <a:srgbClr val="FF0000"/>
                </a:solidFill>
              </a:rPr>
              <a:t>хорошо получаться </a:t>
            </a:r>
            <a:r>
              <a:rPr lang="ru-RU" dirty="0"/>
              <a:t>артикуляционные упражнения,</a:t>
            </a:r>
          </a:p>
          <a:p>
            <a:pPr marL="0" indent="0">
              <a:buNone/>
            </a:pPr>
            <a:r>
              <a:rPr lang="ru-RU" dirty="0"/>
              <a:t>подготавливающие к постановке звука Ш.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одном занятии следует выполнять по 3-4 артикуляционных упражнения и внимательно следить за качеством выполнения упражнений!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Логопед внимательно следит за тонусом языка (дизартрии).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Родители строго следуют методическим рекомендациям под каждой страницей.</a:t>
            </a:r>
            <a:endParaRPr lang="ru-RU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1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На каждом занятии необходимо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формировать речевое дыхание</a:t>
            </a:r>
            <a:r>
              <a:rPr lang="ru-RU" dirty="0"/>
              <a:t>,</a:t>
            </a:r>
          </a:p>
          <a:p>
            <a:pPr marL="0" indent="0">
              <a:buNone/>
            </a:pPr>
            <a:r>
              <a:rPr lang="ru-RU" dirty="0"/>
              <a:t>без которого звук поставить</a:t>
            </a:r>
          </a:p>
          <a:p>
            <a:pPr marL="0" indent="0">
              <a:buNone/>
            </a:pPr>
            <a:r>
              <a:rPr lang="ru-RU" dirty="0"/>
              <a:t>невозможно.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4080FF-6B7C-E17B-CA60-FB03D2759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267" y="0"/>
            <a:ext cx="58867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1850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Во время выполнения упражнений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на дыхание следует особенно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тщательно следить за правильностью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и КОЛИЧЕСТВОМ выполняемых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вдохов- выдохов: не более 3-4 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D84F88-F650-3F50-22D6-589080CF7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0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290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Дыхательная гимнастика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Стихотворный ритм упражнений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успокаивает ребёнка и способствует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выработке плавного вдоха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и плавного выдоха.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39EB7F-DB5E-C8B1-3A1F-F903F83BA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0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22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РЕЧЬ НА КОНЧИКАХ ПАЛЬЦЕВ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Структура классического логопедического занятия по постановке звука: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Артикуляционная гимнастика.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Дыхательная гимнастика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Пальчиковая гимнастика.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Связь между речью и моторикой пальцев рук доказана специалистами, поэтому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КАЧЕСТВЕННОЕ выполнение пальчиковой гимнастики необходимо на каждом занятии!</a:t>
            </a:r>
          </a:p>
          <a:p>
            <a:pPr marL="0" indent="0">
              <a:buNone/>
            </a:pP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42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РЕЧЬ НА КОНЧИКАХ ПАЛЬЦЕВ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Пальчиковая гимнастика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также представлена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интерактивной стихотворной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форме.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30C124-8F6F-7DFC-4CE1-F5F31C92A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0"/>
            <a:ext cx="550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66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A98AB-62E0-1C8E-109E-B23B238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Пальчиковая гимнастика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РЕЧЬ НА КОНЧИКАХ </a:t>
            </a:r>
            <a:r>
              <a:rPr lang="ru-RU" sz="3600" b="1" dirty="0">
                <a:solidFill>
                  <a:srgbClr val="FF0000"/>
                </a:solidFill>
              </a:rPr>
              <a:t>ПАЛЬЦЕВ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4A9105-C351-D470-C93A-D5BC88DF8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Пальчиковую гимнастику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выполняем вместе со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сказочными персонажами.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93F4D2-5D85-C40F-188B-7F4D28BCF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3" y="-1"/>
            <a:ext cx="5504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82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Индивидуальный подход к каждому ребёнку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Особенности речевого дефекта и  психоэмоциональной сферы требуют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индивидуального подхода к каждому ребёнку.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Необходимо  следить за состоянием артикуляционной моторики, не переутомлять ребёнка нагрузкой на артикуляционный аппарат.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Во время занятия следует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чередовать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выполнение артикуляционной гимнастики с упражнениями на развитие мелкой моторики пальцев рук.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ТЕПЕРЬ РАБОТАЮТ НАШИ ПАЛЬЧИКИ!</a:t>
            </a:r>
          </a:p>
        </p:txBody>
      </p:sp>
    </p:spTree>
    <p:extLst>
      <p:ext uri="{BB962C8B-B14F-4D97-AF65-F5344CB8AC3E}">
        <p14:creationId xmlns:p14="http://schemas.microsoft.com/office/powerpoint/2010/main" val="1728001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Индивидуальный подход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к каждому ребёнку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развитие мелкой моторики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ТЕПЕРЬ РАБОТАЮТ НАШИ ПАЛЬЧИКИ!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E2EF7D-3780-7DD4-02ED-890687EEC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7" y="0"/>
            <a:ext cx="5463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09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B797D-9E62-5D78-F940-2BDCDFFA8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Индивидуальный подход 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к каждому ребёнку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развитие мелкой моторики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1E983-0F16-B42C-22B9-A3394563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ЯЗЫЧОК УСТАЛ- 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ТЕПЕРЬ РАБОТАЮТ НАШИ ПАЛЬЧИКИ!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CBDAEF-5D7E-96E2-D0EC-DB7AD464D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051" y="-1"/>
            <a:ext cx="5490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914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Как только ребёнок: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научился хорошо выполнять подготовительные артикуляционные упражнения,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освоил речевое дыхание,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можно смело приступать к </a:t>
            </a:r>
            <a:r>
              <a:rPr lang="ru-RU" b="1" u="sng" dirty="0">
                <a:solidFill>
                  <a:srgbClr val="FF0000"/>
                </a:solidFill>
              </a:rPr>
              <a:t>формированию артикуляционного уклада для звука Ш и вскоре осуществить его постановку.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818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книге представлены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три  способа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постановки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звука Ш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в каждой из сказок.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Взрослый (педагог, логопед, родитель) внимательно читает методические рекомендации под каждой картинкой и выполняет  с ребёнком упражнение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 постановку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звука Ш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Ребёнок выполняет определённые артикуляционные движения в сочетании с речевым выдохом.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u="sng" dirty="0">
                <a:solidFill>
                  <a:srgbClr val="FF0000"/>
                </a:solidFill>
              </a:rPr>
              <a:t>Как правило, данной работы бывает достаточно, чтобы ребёнок научился произносить звук Ш изолированно- отдельно- плавно шипеть.</a:t>
            </a:r>
          </a:p>
        </p:txBody>
      </p:sp>
    </p:spTree>
    <p:extLst>
      <p:ext uri="{BB962C8B-B14F-4D97-AF65-F5344CB8AC3E}">
        <p14:creationId xmlns:p14="http://schemas.microsoft.com/office/powerpoint/2010/main" val="461199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8DE0F7-949C-089A-B412-672634D0F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0" y="0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50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812D48-3755-A8FD-3221-3254BC923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1" y="0"/>
            <a:ext cx="5545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100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A2912-887C-8F70-6694-D9A2BB74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Специальная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артикуляционная гимнастика</a:t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Постановка звука 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82BF79-CF65-003B-DDE4-01EF8C7CC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87B160-E267-D17F-47CE-64501367D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43" y="0"/>
            <a:ext cx="5691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70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65FAE-473E-BAA8-67F3-6C9AB6B7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УРА!    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ЗВУК Ш</a:t>
            </a:r>
            <a:r>
              <a:rPr lang="ru-RU" b="1" dirty="0">
                <a:solidFill>
                  <a:srgbClr val="C00000"/>
                </a:solidFill>
              </a:rPr>
              <a:t>   РОДИЛСЯ!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D6CCF-DDAA-DC67-0C35-ADB72C3BC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 ребёнка появился изолированный </a:t>
            </a: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звук Ш!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Часто родители полагают, что на этом работа завершается,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но…нет, впереди- большой труд.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u="sng" dirty="0">
                <a:solidFill>
                  <a:schemeClr val="accent2">
                    <a:lumMod val="50000"/>
                  </a:schemeClr>
                </a:solidFill>
              </a:rPr>
              <a:t>Начинаем этап автоматизации звука Ш.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Сначала мы отрабатываем звук Ш </a:t>
            </a:r>
            <a:r>
              <a:rPr lang="ru-RU" b="1" u="sng" dirty="0">
                <a:solidFill>
                  <a:srgbClr val="C00000"/>
                </a:solidFill>
              </a:rPr>
              <a:t>отдельно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(изолированно),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Затем- </a:t>
            </a:r>
            <a:r>
              <a:rPr lang="ru-RU" b="1" u="sng" dirty="0">
                <a:solidFill>
                  <a:srgbClr val="C00000"/>
                </a:solidFill>
              </a:rPr>
              <a:t>в слоге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Далее- </a:t>
            </a:r>
            <a:r>
              <a:rPr lang="ru-RU" b="1" u="sng" dirty="0">
                <a:solidFill>
                  <a:srgbClr val="C00000"/>
                </a:solidFill>
              </a:rPr>
              <a:t>в словах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 определённой схеме.</a:t>
            </a:r>
          </a:p>
        </p:txBody>
      </p:sp>
    </p:spTree>
    <p:extLst>
      <p:ext uri="{BB962C8B-B14F-4D97-AF65-F5344CB8AC3E}">
        <p14:creationId xmlns:p14="http://schemas.microsoft.com/office/powerpoint/2010/main" val="31878167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Ш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Звуковые дорожки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A919AA-590B-341E-0CFB-53F98291B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47" y="0"/>
            <a:ext cx="5463654" cy="699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Ш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Ребёнок продолжает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находиться в сюжете сказки,-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так намного интереснее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отрабатывать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 Ш.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D8F1D7-B401-92CB-BBF6-2F21328C4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0"/>
            <a:ext cx="5600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833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Ш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каждой сказке-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 два варианта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для работы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 изолированным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звуком Ш.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461BDB-6F05-2A75-3E1E-E68636A75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43" y="30706"/>
            <a:ext cx="5208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707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11FAB-E2E2-E72E-0FC9-FB725D1E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69068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Автоматизация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изолированного </a:t>
            </a:r>
            <a:r>
              <a:rPr lang="ru-RU" sz="3600" b="1" dirty="0">
                <a:solidFill>
                  <a:srgbClr val="C00000"/>
                </a:solidFill>
              </a:rPr>
              <a:t>звука Ш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BCA69A-8CD6-8E2F-4B5E-24A52457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Интересной разнообразной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работы достаточно для того,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чтобы звук Ш ребёнок стал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проговаривать чисто.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E1CE88-1B96-025A-0EE9-76157154B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5" y="0"/>
            <a:ext cx="5572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917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Автоматизация звука Ш 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9182" y="1825625"/>
            <a:ext cx="11462982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Работе со слогами необходимо уделять достаточное время,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не торопиться переходить к работе со словами.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Чем </a:t>
            </a:r>
            <a:r>
              <a:rPr lang="ru-RU" dirty="0">
                <a:solidFill>
                  <a:srgbClr val="C00000"/>
                </a:solidFill>
              </a:rPr>
              <a:t>качественнее</a:t>
            </a:r>
            <a:r>
              <a:rPr lang="ru-RU" dirty="0">
                <a:solidFill>
                  <a:srgbClr val="002060"/>
                </a:solidFill>
              </a:rPr>
              <a:t> будет проведена работа с автоматизацией звука Ш в слогах, тем </a:t>
            </a:r>
            <a:r>
              <a:rPr lang="ru-RU" dirty="0">
                <a:solidFill>
                  <a:srgbClr val="C00000"/>
                </a:solidFill>
              </a:rPr>
              <a:t>быстрее и легче </a:t>
            </a:r>
            <a:r>
              <a:rPr lang="ru-RU" dirty="0">
                <a:solidFill>
                  <a:srgbClr val="002060"/>
                </a:solidFill>
              </a:rPr>
              <a:t>пройдёт процесс автоматизации звука в словах с дальнейшим введением в свободную речь.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сказках на эту работу предусмотрено достаточное количество интересных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36177573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Очень интересный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вид работы,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который позволяет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обучить ребёнка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послоговому чтению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одновременно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с автоматизацией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звука Ш в слоге.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7E2C2C-0909-7AAB-DB0B-6BDF37201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5" y="0"/>
            <a:ext cx="5518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874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самостоятельно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проводит линии от буквы Ш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 гласным звукам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(или наоборот),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одновременно проговаривая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слоги.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F853DE-0957-5964-5DCC-E43314ED5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675" y="0"/>
            <a:ext cx="5941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198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Таким образом, ребёнок</a:t>
            </a:r>
          </a:p>
          <a:p>
            <a:pPr marL="0" indent="0">
              <a:buNone/>
            </a:pPr>
            <a:r>
              <a:rPr lang="ru-RU" dirty="0"/>
              <a:t>обучается послоговому чтению</a:t>
            </a:r>
          </a:p>
          <a:p>
            <a:pPr marL="0" indent="0">
              <a:buNone/>
            </a:pPr>
            <a:r>
              <a:rPr lang="ru-RU" dirty="0"/>
              <a:t>ОДНОВРЕМЕННО С АВТОМАТИЗАЦИЕЙ</a:t>
            </a:r>
          </a:p>
          <a:p>
            <a:pPr marL="0" indent="0">
              <a:buNone/>
            </a:pPr>
            <a:r>
              <a:rPr lang="ru-RU" dirty="0"/>
              <a:t>ЗВУКА Ш В СЛОГАХ.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EC567B-9B87-4A9E-B6B5-A6DF4C533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903" y="0"/>
            <a:ext cx="56950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4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Как правило, работу со слогом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логопеды стараются завершить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побыстрее, чтобы начать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проговаривать звук в словах.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Но практика показывает,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что торопиться не стоит.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8C5BE4-6CD7-DE63-8954-A42EF8B16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5" y="0"/>
            <a:ext cx="5518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281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в слогах: </a:t>
            </a:r>
            <a:r>
              <a:rPr lang="ru-RU" sz="48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Следует внимательно следить </a:t>
            </a:r>
            <a:r>
              <a:rPr lang="ru-RU" dirty="0">
                <a:solidFill>
                  <a:srgbClr val="C00000"/>
                </a:solidFill>
              </a:rPr>
              <a:t>за работоспособностью </a:t>
            </a:r>
            <a:r>
              <a:rPr lang="ru-RU" dirty="0">
                <a:solidFill>
                  <a:srgbClr val="002060"/>
                </a:solidFill>
              </a:rPr>
              <a:t>ребёнка: если ребёнок устал от работы с голосом, то мы предлагаем работу в слоговом домике </a:t>
            </a:r>
            <a:r>
              <a:rPr lang="ru-RU" dirty="0">
                <a:solidFill>
                  <a:srgbClr val="C00000"/>
                </a:solidFill>
              </a:rPr>
              <a:t>с минимальной (щадящей) речевой нагрузкой</a:t>
            </a:r>
            <a:r>
              <a:rPr lang="ru-RU" dirty="0">
                <a:solidFill>
                  <a:srgbClr val="002060"/>
                </a:solidFill>
              </a:rPr>
              <a:t>: ребёнок выполняет графические задания(раскрашивает, обводит) и одновременно проговаривает слоги.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продолжает находиться в сюжете сказки, что делает эту работу увлекательной.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Мы работаем ещё только со слогами, а интерес ребёнка на высоком уровне!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379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Слоговой домик: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Слоги+ мелкая моторика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576C8A-2C1F-CFB5-02CE-F13A8E16C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039" y="0"/>
            <a:ext cx="5722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448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Можно использовать наложение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различных предметов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(фишек, крышечек) на окошки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для слияния слога.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B9132D-61A8-5DB6-F991-22F8D0257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97" y="0"/>
            <a:ext cx="57639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940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Столько приятных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дополнительных </a:t>
            </a:r>
            <a:r>
              <a:rPr lang="ru-RU" dirty="0">
                <a:solidFill>
                  <a:srgbClr val="C00000"/>
                </a:solidFill>
              </a:rPr>
              <a:t>преимуществ: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совершенствуется мелкая моторика,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ребёнок обучается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послоговому чтению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2C9AEE-F176-EEE7-B705-BCD29FBA4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0"/>
            <a:ext cx="5641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655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F2717-98CE-29AC-9F2D-6B4E64C5F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689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Автоматизация звука Ш 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в слогах: </a:t>
            </a:r>
            <a:r>
              <a:rPr lang="ru-RU" sz="3600" b="1" dirty="0">
                <a:solidFill>
                  <a:srgbClr val="C00000"/>
                </a:solidFill>
              </a:rPr>
              <a:t>слоговые домики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B2706E-C284-4FF1-B5C0-DFF05E7D5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Преимущества для педагога: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Не надо искать дополнительных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материалов: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каждой сказке есть 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всё необходимое!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83A258-8B91-2016-1E48-3E101C68B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-109182"/>
            <a:ext cx="5791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46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Закрепление успехов ребёнка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284B8-C012-A387-7787-337BF1523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конце каждого занятия с ребёнком необходимо обобщить и повторить, какие упражнения получились, а какие – пока нет.</a:t>
            </a: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В первую очередь необходимо отметить успехи ребёнка, даже если они очень маленькие.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В каждой сказке для этого предусмотрена специальная страничка- </a:t>
            </a:r>
            <a:r>
              <a:rPr lang="ru-RU" b="1" dirty="0">
                <a:solidFill>
                  <a:srgbClr val="002060"/>
                </a:solidFill>
              </a:rPr>
              <a:t>ПОВТОРЕНИЕ И ЗАКРЕПЛЕНИЕ.</a:t>
            </a:r>
          </a:p>
        </p:txBody>
      </p:sp>
    </p:spTree>
    <p:extLst>
      <p:ext uri="{BB962C8B-B14F-4D97-AF65-F5344CB8AC3E}">
        <p14:creationId xmlns:p14="http://schemas.microsoft.com/office/powerpoint/2010/main" val="13521727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Закрепление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успехов ребёнка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92E1931-4B66-76FB-A217-101D302224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4" y="0"/>
            <a:ext cx="5572836" cy="6204259"/>
          </a:xfrm>
        </p:spPr>
      </p:pic>
    </p:spTree>
    <p:extLst>
      <p:ext uri="{BB962C8B-B14F-4D97-AF65-F5344CB8AC3E}">
        <p14:creationId xmlns:p14="http://schemas.microsoft.com/office/powerpoint/2010/main" val="4129732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D0EB6-9124-2C54-488B-5DC1E35E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Закрепление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успехов ребёнка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5284B8-C012-A387-7787-337BF1523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Завершение занятия также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 представлено в стихотворной форме.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Обязательно необходимо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назвать ребёнка по имени,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ведь он находился в сюжете сказки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 и был главным действующим лицом.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5E40EB-8D9E-DDD1-BB3E-B12C8D965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039" y="0"/>
            <a:ext cx="5722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849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Каждая книга из трёх сказок даст возможность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C00000"/>
                </a:solidFill>
              </a:rPr>
              <a:t>полностью пройти путь коррекции звука Ш: </a:t>
            </a:r>
          </a:p>
          <a:p>
            <a:pPr marL="0" indent="0">
              <a:buNone/>
            </a:pPr>
            <a:r>
              <a:rPr lang="ru-RU" sz="4400" b="1" dirty="0">
                <a:solidFill>
                  <a:srgbClr val="C00000"/>
                </a:solidFill>
              </a:rPr>
              <a:t>от постановки до введения  звуков  в речь.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Для этого предусмотрен широкий дополнительный спектр  заданий для автоматизации звука Ш.</a:t>
            </a:r>
          </a:p>
        </p:txBody>
      </p:sp>
    </p:spTree>
    <p:extLst>
      <p:ext uri="{BB962C8B-B14F-4D97-AF65-F5344CB8AC3E}">
        <p14:creationId xmlns:p14="http://schemas.microsoft.com/office/powerpoint/2010/main" val="2325459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Коврик «Весёлые кнопочки»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A28810-962E-EAD6-ED8F-65117435A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642" y="0"/>
            <a:ext cx="54363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717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Сюжетные задания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F753F0-16F3-64B3-B907-0D6842C69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09" y="0"/>
            <a:ext cx="5845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769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Сюжетные задания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Представлены в стихах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62C38F-E7CF-7913-BCD5-5E5EF21F9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391" y="-136478"/>
            <a:ext cx="5736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1923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Творческие задания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248F9E-D7A2-F876-B3C1-0605F6121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8" y="0"/>
            <a:ext cx="5654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708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 страниц для раскрашивания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 только картинок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0C7E6A-A460-CA30-5A6D-9CC18F858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-1"/>
            <a:ext cx="56410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158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02AB0-C6B9-0A84-BD14-B0BFAB40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solidFill>
            <a:srgbClr val="92D050"/>
          </a:solidFill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Звук Ш «под ключ»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E55656-C833-43E9-FB60-D20AE76A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 страниц для раскрашивания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 только картинок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5BADD8A-552A-B9A3-9695-429F316B4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94" y="0"/>
            <a:ext cx="5450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887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B1750-2C50-CCB0-2C86-3BB98506A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353800" cy="182562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            СПАСИБО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      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7B578F-EAF3-B26B-C592-5A278556A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Материалы презентации представлены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по серии авторских пособий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</a:rPr>
              <a:t>«Артикуляционные сказки-раскраски».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Литература: Г.А.Урунтаева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 «Психология дошкольного возраста».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8A8420-1BE9-C238-94D5-0A8D3F0CA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8508" y="348019"/>
            <a:ext cx="7151425" cy="64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061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2411</Words>
  <Application>Microsoft Office PowerPoint</Application>
  <PresentationFormat>Широкоэкранный</PresentationFormat>
  <Paragraphs>320</Paragraphs>
  <Slides>66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Wingdings</vt:lpstr>
      <vt:lpstr>Тема Office</vt:lpstr>
      <vt:lpstr>Познавательные психические процессы  и коррекция звукопроизношения детей дошкольного возраста.</vt:lpstr>
      <vt:lpstr>Презентация PowerPoint</vt:lpstr>
      <vt:lpstr>Особенности памяти  детей дошкольного возраста.         </vt:lpstr>
      <vt:lpstr>   Исправляем произношение звука Ш.</vt:lpstr>
      <vt:lpstr>Особенности памяти детей дошкольного возраста.</vt:lpstr>
      <vt:lpstr>Особенности развития памяти в дошкольном возрасте:</vt:lpstr>
      <vt:lpstr>Особенности развития памяти в дошкольном возрасте:</vt:lpstr>
      <vt:lpstr>Руководство развитием памяти </vt:lpstr>
      <vt:lpstr>Руководство развитием памяти::</vt:lpstr>
      <vt:lpstr>Особенности развития памяти в дошкольном возрасте: К.Д .Ушинский</vt:lpstr>
      <vt:lpstr>Интерес ребёнка и память</vt:lpstr>
      <vt:lpstr>Память и  эмоциональная насыщенность материала</vt:lpstr>
      <vt:lpstr>Развитие памяти и дидактическая игра</vt:lpstr>
      <vt:lpstr>Исправление (коррекция) ЗВУКА Ш</vt:lpstr>
      <vt:lpstr>Исправление звука Ш</vt:lpstr>
      <vt:lpstr>                   1.Утка и утёнок СКАЗКИ:    2.Львица и львёнок                     3.Овечка и ягнёнок</vt:lpstr>
      <vt:lpstr>Начало занятия- очень важный момент</vt:lpstr>
      <vt:lpstr>Начало занятия:  ВСТУПИТЕЛЬНАЯ БЕСЕДА</vt:lpstr>
      <vt:lpstr>Вступительная беседа</vt:lpstr>
      <vt:lpstr>Подготовительная артикуляционная гимнастика</vt:lpstr>
      <vt:lpstr>Подготовительная  артикуляционная  гимнастика</vt:lpstr>
      <vt:lpstr>Подготовительная  артикуляционная  гимнастика</vt:lpstr>
      <vt:lpstr>Подготовительная  артикуляционная  гимнастика</vt:lpstr>
      <vt:lpstr>Подготовительная  артикуляционная  гимнастика</vt:lpstr>
      <vt:lpstr>Подготовительная  артикуляционная  гимнастика</vt:lpstr>
      <vt:lpstr>Подготовительная артикуляционная гимнастика Как долго выполнять упражнения?</vt:lpstr>
      <vt:lpstr>Дыхательная гимнастика</vt:lpstr>
      <vt:lpstr>Дыхательная гимнастика</vt:lpstr>
      <vt:lpstr>Дыхательная гимнастика</vt:lpstr>
      <vt:lpstr>Пальчиковая гимнастика РЕЧЬ НА КОНЧИКАХ ПАЛЬЦЕВ</vt:lpstr>
      <vt:lpstr>Пальчиковая гимнастика РЕЧЬ НА КОНЧИКАХ ПАЛЬЦЕВ</vt:lpstr>
      <vt:lpstr>Пальчиковая гимнастика РЕЧЬ НА КОНЧИКАХ ПАЛЬЦЕВ</vt:lpstr>
      <vt:lpstr>Индивидуальный подход к каждому ребёнку</vt:lpstr>
      <vt:lpstr>Индивидуальный подход  к каждому ребёнку развитие мелкой моторики</vt:lpstr>
      <vt:lpstr>Индивидуальный подход  к каждому ребёнку развитие мелкой моторики</vt:lpstr>
      <vt:lpstr>Специальная артикуляционная гимнастика Постановка звука Ш</vt:lpstr>
      <vt:lpstr>Специальная артикуляционная гимнастика Постановка звука Ш</vt:lpstr>
      <vt:lpstr>Специальная  артикуляционная гимнастика Постановка звука Ш</vt:lpstr>
      <vt:lpstr>Специальная  артикуляционная гимнастика Постановка звука Ш</vt:lpstr>
      <vt:lpstr>Специальная  артикуляционная гимнастика Постановка звука Ш</vt:lpstr>
      <vt:lpstr>УРА!     ЗВУК Ш   РОДИЛСЯ!</vt:lpstr>
      <vt:lpstr>Автоматизация  изолированного звука Ш</vt:lpstr>
      <vt:lpstr>Автоматизация  изолированного звука Ш</vt:lpstr>
      <vt:lpstr>Автоматизация  изолированного звука Ш</vt:lpstr>
      <vt:lpstr>Автоматизация  изолированного звука Ш</vt:lpstr>
      <vt:lpstr>Автоматизация звука Ш в слогах</vt:lpstr>
      <vt:lpstr>Автоматизация звука Ш  в слогах</vt:lpstr>
      <vt:lpstr>Автоматизация звука Ш  в слогах</vt:lpstr>
      <vt:lpstr>Автоматизация звука Ш  в слогах</vt:lpstr>
      <vt:lpstr>Автоматизация звука Ш  в слогах: слоговые домики</vt:lpstr>
      <vt:lpstr>Автоматизация звука Ш в слогах: слоговые домики</vt:lpstr>
      <vt:lpstr>Автоматизация звука Ш  в слогах: слоговые домики</vt:lpstr>
      <vt:lpstr>Автоматизация звука Ш  в слогах: слоговые домики</vt:lpstr>
      <vt:lpstr>Автоматизация звука Ш  в слогах: слоговые домики</vt:lpstr>
      <vt:lpstr>Автоматизация звука Ш  в слогах: слоговые домики</vt:lpstr>
      <vt:lpstr>Закрепление успехов ребёнка</vt:lpstr>
      <vt:lpstr>Закрепление  успехов ребёнка</vt:lpstr>
      <vt:lpstr>Закрепление  успехов ребёнка</vt:lpstr>
      <vt:lpstr>Звук Ш «под ключ»</vt:lpstr>
      <vt:lpstr>Звук Ш «под ключ»</vt:lpstr>
      <vt:lpstr>Звук Ш «под ключ»</vt:lpstr>
      <vt:lpstr>Звук Ш «под ключ»</vt:lpstr>
      <vt:lpstr>Звук Ш «под ключ»</vt:lpstr>
      <vt:lpstr>Звук Ш «под ключ»</vt:lpstr>
      <vt:lpstr>Звук Ш «под ключ»</vt:lpstr>
      <vt:lpstr>            СПАСИБО       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Познавательные психические процессы  и коррекция звукопроизношения детей дошкольного возраста.</dc:title>
  <dc:creator>Мария Алексеева</dc:creator>
  <cp:lastModifiedBy>Мария Алексеева</cp:lastModifiedBy>
  <cp:revision>62</cp:revision>
  <dcterms:created xsi:type="dcterms:W3CDTF">2022-10-28T13:39:16Z</dcterms:created>
  <dcterms:modified xsi:type="dcterms:W3CDTF">2023-02-12T09:57:19Z</dcterms:modified>
</cp:coreProperties>
</file>