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76" r:id="rId6"/>
    <p:sldId id="263" r:id="rId7"/>
    <p:sldId id="264" r:id="rId8"/>
    <p:sldId id="265" r:id="rId9"/>
    <p:sldId id="268" r:id="rId10"/>
    <p:sldId id="260" r:id="rId11"/>
    <p:sldId id="269" r:id="rId12"/>
    <p:sldId id="271" r:id="rId13"/>
    <p:sldId id="273" r:id="rId14"/>
    <p:sldId id="274" r:id="rId15"/>
    <p:sldId id="275" r:id="rId16"/>
    <p:sldId id="277" r:id="rId17"/>
    <p:sldId id="278" r:id="rId18"/>
    <p:sldId id="283" r:id="rId19"/>
    <p:sldId id="279" r:id="rId20"/>
    <p:sldId id="280" r:id="rId21"/>
    <p:sldId id="281" r:id="rId22"/>
    <p:sldId id="282" r:id="rId23"/>
    <p:sldId id="285" r:id="rId24"/>
    <p:sldId id="284" r:id="rId25"/>
    <p:sldId id="286" r:id="rId26"/>
  </p:sldIdLst>
  <p:sldSz cx="10375900" cy="7242175"/>
  <p:notesSz cx="6858000" cy="9144000"/>
  <p:defaultTextStyle>
    <a:defPPr>
      <a:defRPr lang="x-none"/>
    </a:defPPr>
    <a:lvl1pPr marL="0" algn="l" defTabSz="8456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2830" algn="l" defTabSz="8456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5660" algn="l" defTabSz="8456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68490" algn="l" defTabSz="8456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1320" algn="l" defTabSz="8456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14150" algn="l" defTabSz="8456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36980" algn="l" defTabSz="8456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59810" algn="l" defTabSz="8456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82640" algn="l" defTabSz="8456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8E4D"/>
    <a:srgbClr val="006600"/>
    <a:srgbClr val="FF9900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>
        <p:scale>
          <a:sx n="60" d="100"/>
          <a:sy n="60" d="100"/>
        </p:scale>
        <p:origin x="-1422" y="-198"/>
      </p:cViewPr>
      <p:guideLst>
        <p:guide orient="horz" pos="2281"/>
        <p:guide pos="3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C82C2C9-0EFE-4D8C-C3B6-8485C85AF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75900" cy="72421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42C6B4E-B6F5-D128-405A-564F1BDB2E90}"/>
              </a:ext>
            </a:extLst>
          </p:cNvPr>
          <p:cNvSpPr/>
          <p:nvPr userDrawn="1"/>
        </p:nvSpPr>
        <p:spPr>
          <a:xfrm>
            <a:off x="1296988" y="1437539"/>
            <a:ext cx="7781925" cy="4367098"/>
          </a:xfrm>
          <a:prstGeom prst="rect">
            <a:avLst/>
          </a:prstGeom>
          <a:solidFill>
            <a:srgbClr val="FFFFFF"/>
          </a:solidFill>
          <a:ln w="635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66" tIns="42283" rIns="84566" bIns="42283"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DA35AD-B974-E929-7F8F-4FA3F83A8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988" y="1185236"/>
            <a:ext cx="7781925" cy="2618582"/>
          </a:xfrm>
        </p:spPr>
        <p:txBody>
          <a:bodyPr anchor="b">
            <a:normAutofit/>
          </a:bodyPr>
          <a:lstStyle>
            <a:lvl1pPr algn="ctr">
              <a:defRPr sz="6700" b="1">
                <a:solidFill>
                  <a:srgbClr val="0033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E599A38-383A-B457-4FCF-A59D6B35D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988" y="3803818"/>
            <a:ext cx="7781925" cy="1748516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rgbClr val="003300"/>
                </a:solidFill>
              </a:defRPr>
            </a:lvl1pPr>
            <a:lvl2pPr marL="422830" indent="0" algn="ctr">
              <a:buNone/>
              <a:defRPr sz="1800"/>
            </a:lvl2pPr>
            <a:lvl3pPr marL="845660" indent="0" algn="ctr">
              <a:buNone/>
              <a:defRPr sz="1700"/>
            </a:lvl3pPr>
            <a:lvl4pPr marL="1268490" indent="0" algn="ctr">
              <a:buNone/>
              <a:defRPr sz="1500"/>
            </a:lvl4pPr>
            <a:lvl5pPr marL="1691320" indent="0" algn="ctr">
              <a:buNone/>
              <a:defRPr sz="1500"/>
            </a:lvl5pPr>
            <a:lvl6pPr marL="2114150" indent="0" algn="ctr">
              <a:buNone/>
              <a:defRPr sz="1500"/>
            </a:lvl6pPr>
            <a:lvl7pPr marL="2536980" indent="0" algn="ctr">
              <a:buNone/>
              <a:defRPr sz="1500"/>
            </a:lvl7pPr>
            <a:lvl8pPr marL="2959810" indent="0" algn="ctr">
              <a:buNone/>
              <a:defRPr sz="1500"/>
            </a:lvl8pPr>
            <a:lvl9pPr marL="3382640" indent="0" algn="ctr">
              <a:buNone/>
              <a:defRPr sz="15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B22FDB-FBE0-B8D4-3CCB-D15B2EE2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09.04.2024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0AE345-2529-9F6C-1E96-67238D9E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818DE9-8A4B-7617-34A7-3514F566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672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1CF4FA-216F-4874-2B10-28309D62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E95C42E-213D-DB11-EF7F-49981533A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1D7A533-460E-12B0-C245-A8571AAA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09.04.2024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EB01F2-8168-2D56-FBAF-D3DF774A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DA99C6-7283-A8E5-D796-EAF60E06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054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B51A1D1-AFAA-C480-8DD0-5B79520E7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25254" y="385580"/>
            <a:ext cx="2237303" cy="61374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8AA3B84-C98E-742D-DF04-D7E8F5502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3343" y="385580"/>
            <a:ext cx="6582212" cy="61374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DC671E-2A24-6BC9-5436-F398C8B0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09.04.2024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4C3337-076D-8D02-6E0F-253DAF16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4D2C3C-C946-5030-C226-91952A75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307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ADB0B9-CBBA-9A99-29F4-720252B8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B99D1A-5691-C289-4D8A-722AE2359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B266ED-D37F-CE8E-D60A-74D3B737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09.04.2024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BA7942-BB82-23B7-4F9F-FDA20B79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AD37F6-F137-98A6-B871-B5F0BB38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824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25CE69-40CC-6C94-7619-6CCAA905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39" y="1805517"/>
            <a:ext cx="8949214" cy="3012543"/>
          </a:xfrm>
        </p:spPr>
        <p:txBody>
          <a:bodyPr anchor="b"/>
          <a:lstStyle>
            <a:lvl1pPr>
              <a:defRPr sz="55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8D6353-0A40-190F-6F07-9E08CF8A9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939" y="4846559"/>
            <a:ext cx="8949214" cy="1584225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22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456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684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691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141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369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9598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3826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CD4432-790B-A695-898C-12104A64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09.04.2024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8E1D75-E015-381C-E2CF-2D5FEF15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C4AE73-837F-95C8-0F97-2B353743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545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21FE05-CB86-CCFC-88B2-63E2527B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AC83C4-E395-0200-AD06-80AFCC93A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343" y="1927894"/>
            <a:ext cx="4409758" cy="4595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5ECEC1B-BD51-932A-2E71-996F3F2E5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799" y="1927894"/>
            <a:ext cx="4409758" cy="4595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54EB270-CC00-A63F-09EB-1D57C30B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09.04.2024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2348793-F750-E8E1-21D2-2F58561D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83F034-1930-8057-50E0-3FCC2A0A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962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F4307A-F05E-DDD1-79B7-5CD7A0EC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94" y="385579"/>
            <a:ext cx="8949214" cy="13998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2717E8D-6DD7-EE7F-224C-3E1269C7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696" y="1775339"/>
            <a:ext cx="4389491" cy="8700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830" indent="0">
              <a:buNone/>
              <a:defRPr sz="1800" b="1"/>
            </a:lvl2pPr>
            <a:lvl3pPr marL="845660" indent="0">
              <a:buNone/>
              <a:defRPr sz="1700" b="1"/>
            </a:lvl3pPr>
            <a:lvl4pPr marL="1268490" indent="0">
              <a:buNone/>
              <a:defRPr sz="1500" b="1"/>
            </a:lvl4pPr>
            <a:lvl5pPr marL="1691320" indent="0">
              <a:buNone/>
              <a:defRPr sz="1500" b="1"/>
            </a:lvl5pPr>
            <a:lvl6pPr marL="2114150" indent="0">
              <a:buNone/>
              <a:defRPr sz="1500" b="1"/>
            </a:lvl6pPr>
            <a:lvl7pPr marL="2536980" indent="0">
              <a:buNone/>
              <a:defRPr sz="1500" b="1"/>
            </a:lvl7pPr>
            <a:lvl8pPr marL="2959810" indent="0">
              <a:buNone/>
              <a:defRPr sz="1500" b="1"/>
            </a:lvl8pPr>
            <a:lvl9pPr marL="338264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102816-737C-C2B9-2421-8487E1E74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696" y="2645406"/>
            <a:ext cx="4389491" cy="38909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E69A65-64B3-6EB1-9E4B-A9DAFCB28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52800" y="1775339"/>
            <a:ext cx="4411109" cy="8700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830" indent="0">
              <a:buNone/>
              <a:defRPr sz="1800" b="1"/>
            </a:lvl2pPr>
            <a:lvl3pPr marL="845660" indent="0">
              <a:buNone/>
              <a:defRPr sz="1700" b="1"/>
            </a:lvl3pPr>
            <a:lvl4pPr marL="1268490" indent="0">
              <a:buNone/>
              <a:defRPr sz="1500" b="1"/>
            </a:lvl4pPr>
            <a:lvl5pPr marL="1691320" indent="0">
              <a:buNone/>
              <a:defRPr sz="1500" b="1"/>
            </a:lvl5pPr>
            <a:lvl6pPr marL="2114150" indent="0">
              <a:buNone/>
              <a:defRPr sz="1500" b="1"/>
            </a:lvl6pPr>
            <a:lvl7pPr marL="2536980" indent="0">
              <a:buNone/>
              <a:defRPr sz="1500" b="1"/>
            </a:lvl7pPr>
            <a:lvl8pPr marL="2959810" indent="0">
              <a:buNone/>
              <a:defRPr sz="1500" b="1"/>
            </a:lvl8pPr>
            <a:lvl9pPr marL="338264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77B5285-1D86-6027-FB68-3526B1510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52800" y="2645406"/>
            <a:ext cx="4411109" cy="38909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44A3C76-0DF4-72DB-B99B-064E431E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09.04.2024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668500D-3D44-3668-5195-BD81FD6C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D49246D-3322-2074-0560-C4271E34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753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CBA3ED-6A88-C370-EFF5-32FD117C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3B86BCF-8F6C-CBE5-F623-432A6178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09.04.2024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CB22EE7-063B-404D-2D58-B12F6490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E3B0C66-2D8A-1E59-E38D-48F3D733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233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43D1CCA-01F5-7178-A78B-09F38BC1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09.04.2024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DF1210C-D0F5-F508-6338-1B590A2F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49B902C-0FC9-1123-C224-C53BD43A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567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C8DADD-E5CE-50E6-7506-CA194ED8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94" y="482812"/>
            <a:ext cx="3346498" cy="168984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E57B3F-D4F6-DD00-7A1F-587C64AF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109" y="1042740"/>
            <a:ext cx="5252799" cy="514663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4E197A6-E1DD-9227-89C3-E38EF6B6F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694" y="2172653"/>
            <a:ext cx="3346498" cy="4025108"/>
          </a:xfrm>
        </p:spPr>
        <p:txBody>
          <a:bodyPr/>
          <a:lstStyle>
            <a:lvl1pPr marL="0" indent="0">
              <a:buNone/>
              <a:defRPr sz="1500"/>
            </a:lvl1pPr>
            <a:lvl2pPr marL="422830" indent="0">
              <a:buNone/>
              <a:defRPr sz="1400"/>
            </a:lvl2pPr>
            <a:lvl3pPr marL="845660" indent="0">
              <a:buNone/>
              <a:defRPr sz="1100"/>
            </a:lvl3pPr>
            <a:lvl4pPr marL="1268490" indent="0">
              <a:buNone/>
              <a:defRPr sz="1000"/>
            </a:lvl4pPr>
            <a:lvl5pPr marL="1691320" indent="0">
              <a:buNone/>
              <a:defRPr sz="1000"/>
            </a:lvl5pPr>
            <a:lvl6pPr marL="2114150" indent="0">
              <a:buNone/>
              <a:defRPr sz="1000"/>
            </a:lvl6pPr>
            <a:lvl7pPr marL="2536980" indent="0">
              <a:buNone/>
              <a:defRPr sz="1000"/>
            </a:lvl7pPr>
            <a:lvl8pPr marL="2959810" indent="0">
              <a:buNone/>
              <a:defRPr sz="1000"/>
            </a:lvl8pPr>
            <a:lvl9pPr marL="338264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72E348-AAF1-D1A9-2D95-C0556715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09.04.2024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3EA61B1-2454-5603-A5F0-B72FE0BB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312D0-AF99-5E7A-DC59-F36E177B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219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8ADA3F-5891-8E66-2557-25B0A1A8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94" y="482812"/>
            <a:ext cx="3346498" cy="168984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CA1CD11-C332-4908-0D7D-8A452ECFF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1109" y="1042740"/>
            <a:ext cx="5252799" cy="5146639"/>
          </a:xfrm>
        </p:spPr>
        <p:txBody>
          <a:bodyPr/>
          <a:lstStyle>
            <a:lvl1pPr marL="0" indent="0">
              <a:buNone/>
              <a:defRPr sz="3000"/>
            </a:lvl1pPr>
            <a:lvl2pPr marL="422830" indent="0">
              <a:buNone/>
              <a:defRPr sz="2600"/>
            </a:lvl2pPr>
            <a:lvl3pPr marL="845660" indent="0">
              <a:buNone/>
              <a:defRPr sz="2200"/>
            </a:lvl3pPr>
            <a:lvl4pPr marL="1268490" indent="0">
              <a:buNone/>
              <a:defRPr sz="1800"/>
            </a:lvl4pPr>
            <a:lvl5pPr marL="1691320" indent="0">
              <a:buNone/>
              <a:defRPr sz="1800"/>
            </a:lvl5pPr>
            <a:lvl6pPr marL="2114150" indent="0">
              <a:buNone/>
              <a:defRPr sz="1800"/>
            </a:lvl6pPr>
            <a:lvl7pPr marL="2536980" indent="0">
              <a:buNone/>
              <a:defRPr sz="1800"/>
            </a:lvl7pPr>
            <a:lvl8pPr marL="2959810" indent="0">
              <a:buNone/>
              <a:defRPr sz="1800"/>
            </a:lvl8pPr>
            <a:lvl9pPr marL="3382640" indent="0">
              <a:buNone/>
              <a:defRPr sz="18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D5D5350-4943-9E80-D8B6-92D6AD9C7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694" y="2172653"/>
            <a:ext cx="3346498" cy="4025108"/>
          </a:xfrm>
        </p:spPr>
        <p:txBody>
          <a:bodyPr/>
          <a:lstStyle>
            <a:lvl1pPr marL="0" indent="0">
              <a:buNone/>
              <a:defRPr sz="1500"/>
            </a:lvl1pPr>
            <a:lvl2pPr marL="422830" indent="0">
              <a:buNone/>
              <a:defRPr sz="1400"/>
            </a:lvl2pPr>
            <a:lvl3pPr marL="845660" indent="0">
              <a:buNone/>
              <a:defRPr sz="1100"/>
            </a:lvl3pPr>
            <a:lvl4pPr marL="1268490" indent="0">
              <a:buNone/>
              <a:defRPr sz="1000"/>
            </a:lvl4pPr>
            <a:lvl5pPr marL="1691320" indent="0">
              <a:buNone/>
              <a:defRPr sz="1000"/>
            </a:lvl5pPr>
            <a:lvl6pPr marL="2114150" indent="0">
              <a:buNone/>
              <a:defRPr sz="1000"/>
            </a:lvl6pPr>
            <a:lvl7pPr marL="2536980" indent="0">
              <a:buNone/>
              <a:defRPr sz="1000"/>
            </a:lvl7pPr>
            <a:lvl8pPr marL="2959810" indent="0">
              <a:buNone/>
              <a:defRPr sz="1000"/>
            </a:lvl8pPr>
            <a:lvl9pPr marL="338264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BC9F8BD-71B1-0E52-FDE3-53B42AD7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09.04.2024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3DB2A1-E9C0-06F1-AFB1-FE15457B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A64D48C-FA98-9EF9-A867-8ECA2BA7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282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C7AE11D-709B-E346-6DEF-A3C0741AF4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75900" cy="724217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BC7AE72-97F0-6F06-A724-CEE945D3C195}"/>
              </a:ext>
            </a:extLst>
          </p:cNvPr>
          <p:cNvSpPr/>
          <p:nvPr userDrawn="1"/>
        </p:nvSpPr>
        <p:spPr>
          <a:xfrm>
            <a:off x="286233" y="341185"/>
            <a:ext cx="9803437" cy="6551371"/>
          </a:xfrm>
          <a:prstGeom prst="rect">
            <a:avLst/>
          </a:prstGeom>
          <a:solidFill>
            <a:schemeClr val="bg1"/>
          </a:solidFill>
          <a:ln w="444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66" tIns="42283" rIns="84566" bIns="42283"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10BDA6-D8F0-6F0E-C414-B981CE03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8" y="552065"/>
            <a:ext cx="8949214" cy="635540"/>
          </a:xfrm>
          <a:prstGeom prst="rect">
            <a:avLst/>
          </a:prstGeom>
        </p:spPr>
        <p:txBody>
          <a:bodyPr vert="horz" lIns="84566" tIns="42283" rIns="84566" bIns="42283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2DF6C8-E715-6F74-599C-DA5D3C2C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343" y="1927894"/>
            <a:ext cx="8949214" cy="4595094"/>
          </a:xfrm>
          <a:prstGeom prst="rect">
            <a:avLst/>
          </a:prstGeom>
        </p:spPr>
        <p:txBody>
          <a:bodyPr vert="horz" lIns="84566" tIns="42283" rIns="84566" bIns="4228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FF1AA8-A179-D8EF-B1A9-9A11E7FA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343" y="6712424"/>
            <a:ext cx="2334578" cy="385579"/>
          </a:xfrm>
          <a:prstGeom prst="rect">
            <a:avLst/>
          </a:prstGeom>
        </p:spPr>
        <p:txBody>
          <a:bodyPr vert="horz" lIns="84566" tIns="42283" rIns="84566" bIns="4228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F1E3-68F0-4773-8CE6-71DCC22F73E6}" type="datetimeFigureOut">
              <a:rPr lang="x-none" smtClean="0"/>
              <a:t>09.04.2024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D104D8-3C99-8179-F60F-179B86FEF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7017" y="6712424"/>
            <a:ext cx="3501866" cy="385579"/>
          </a:xfrm>
          <a:prstGeom prst="rect">
            <a:avLst/>
          </a:prstGeom>
        </p:spPr>
        <p:txBody>
          <a:bodyPr vert="horz" lIns="84566" tIns="42283" rIns="84566" bIns="4228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B7239B-3C77-9DF9-8557-81A4F8F3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27979" y="6712424"/>
            <a:ext cx="2334578" cy="385579"/>
          </a:xfrm>
          <a:prstGeom prst="rect">
            <a:avLst/>
          </a:prstGeom>
        </p:spPr>
        <p:txBody>
          <a:bodyPr vert="horz" lIns="84566" tIns="42283" rIns="84566" bIns="4228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499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45660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rgbClr val="003300"/>
          </a:solidFill>
          <a:latin typeface="+mj-lt"/>
          <a:ea typeface="+mj-ea"/>
          <a:cs typeface="+mj-cs"/>
        </a:defRPr>
      </a:lvl1pPr>
    </p:titleStyle>
    <p:bodyStyle>
      <a:lvl1pPr marL="211415" indent="-211415" algn="l" defTabSz="845660" rtl="0" eaLnBrk="1" latinLnBrk="0" hangingPunct="1">
        <a:lnSpc>
          <a:spcPct val="90000"/>
        </a:lnSpc>
        <a:spcBef>
          <a:spcPts val="92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4245" indent="-211415" algn="l" defTabSz="845660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7075" indent="-211415" algn="l" defTabSz="845660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79905" indent="-211415" algn="l" defTabSz="845660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735" indent="-211415" algn="l" defTabSz="845660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25565" indent="-211415" algn="l" defTabSz="845660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8395" indent="-211415" algn="l" defTabSz="845660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71225" indent="-211415" algn="l" defTabSz="845660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94055" indent="-211415" algn="l" defTabSz="845660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8456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2830" algn="l" defTabSz="8456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5660" algn="l" defTabSz="8456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8490" algn="l" defTabSz="8456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320" algn="l" defTabSz="8456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4150" algn="l" defTabSz="8456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6980" algn="l" defTabSz="8456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9810" algn="l" defTabSz="8456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2640" algn="l" defTabSz="8456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E81B10-429A-5C5A-DC51-FF879CFE7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359" y="2002940"/>
            <a:ext cx="7781925" cy="2219826"/>
          </a:xfrm>
        </p:spPr>
        <p:txBody>
          <a:bodyPr>
            <a:noAutofit/>
          </a:bodyPr>
          <a:lstStyle/>
          <a:p>
            <a:r>
              <a:rPr lang="ru-RU" sz="4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Система заданий на лето для младших школьников на примере пособий издательства «Планета»</a:t>
            </a:r>
            <a:endParaRPr lang="x-none" sz="41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180C5C8-EA2A-F395-4F09-042E9956B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201" y="4642930"/>
            <a:ext cx="7771265" cy="11640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И.В. </a:t>
            </a:r>
            <a:r>
              <a:rPr lang="ru-RU" dirty="0" err="1" smtClean="0"/>
              <a:t>Агибалова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b="0" dirty="0"/>
              <a:t>у</a:t>
            </a:r>
            <a:r>
              <a:rPr lang="ru-RU" b="0" dirty="0" smtClean="0"/>
              <a:t>читель начальных классов, </a:t>
            </a:r>
          </a:p>
          <a:p>
            <a:pPr>
              <a:spcBef>
                <a:spcPts val="0"/>
              </a:spcBef>
            </a:pPr>
            <a:r>
              <a:rPr lang="ru-RU" b="0" dirty="0" smtClean="0"/>
              <a:t>заместитель директора по УВР МБОУ СОШ 29 г. Химки, </a:t>
            </a:r>
          </a:p>
          <a:p>
            <a:pPr>
              <a:spcBef>
                <a:spcPts val="0"/>
              </a:spcBef>
            </a:pPr>
            <a:r>
              <a:rPr lang="ru-RU" b="0" dirty="0"/>
              <a:t>а</a:t>
            </a:r>
            <a:r>
              <a:rPr lang="ru-RU" b="0" dirty="0" smtClean="0"/>
              <a:t>втор проекта «Живой учитель»  </a:t>
            </a:r>
            <a:endParaRPr lang="x-none" b="0" dirty="0"/>
          </a:p>
        </p:txBody>
      </p:sp>
    </p:spTree>
    <p:extLst>
      <p:ext uri="{BB962C8B-B14F-4D97-AF65-F5344CB8AC3E}">
        <p14:creationId xmlns:p14="http://schemas.microsoft.com/office/powerpoint/2010/main" val="28511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71" y="1727236"/>
            <a:ext cx="2338349" cy="311064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6" y="1727236"/>
            <a:ext cx="2231457" cy="311064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 descr="C:\Users\User\Desktop\raf 2023 png\раф7.2 цвет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6" r="11030" b="4517"/>
          <a:stretch/>
        </p:blipFill>
        <p:spPr bwMode="auto">
          <a:xfrm>
            <a:off x="6148552" y="283851"/>
            <a:ext cx="4020207" cy="64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9211" y="3110648"/>
            <a:ext cx="3098888" cy="6355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Учите интересно!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7110" y="893313"/>
            <a:ext cx="5826323" cy="1108907"/>
          </a:xfrm>
          <a:prstGeom prst="rect">
            <a:avLst/>
          </a:prstGeom>
        </p:spPr>
        <p:txBody>
          <a:bodyPr vert="horz" lIns="84566" tIns="42283" rIns="84566" bIns="42283" rtlCol="0" anchor="ctr">
            <a:normAutofit fontScale="97500" lnSpcReduction="10000"/>
          </a:bodyPr>
          <a:lstStyle>
            <a:lvl1pPr algn="l" defTabSz="845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Летнее путешествие с жирафом </a:t>
            </a:r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Рафом</a:t>
            </a:r>
            <a:endParaRPr lang="ru-RU" b="1" dirty="0" smtClean="0">
              <a:solidFill>
                <a:srgbClr val="C00000"/>
              </a:solidFill>
              <a:latin typeface="+mn-lt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7108" y="5927834"/>
            <a:ext cx="5826323" cy="851339"/>
          </a:xfrm>
          <a:prstGeom prst="rect">
            <a:avLst/>
          </a:prstGeom>
        </p:spPr>
        <p:txBody>
          <a:bodyPr vert="horz" lIns="84566" tIns="42283" rIns="84566" bIns="42283" rtlCol="0" anchor="ctr">
            <a:normAutofit fontScale="82500" lnSpcReduction="20000"/>
          </a:bodyPr>
          <a:lstStyle>
            <a:lvl1pPr algn="l" defTabSz="845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Серия пособий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для младших школьников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7110" y="5087999"/>
            <a:ext cx="5826323" cy="522393"/>
          </a:xfrm>
          <a:prstGeom prst="rect">
            <a:avLst/>
          </a:prstGeom>
        </p:spPr>
        <p:txBody>
          <a:bodyPr vert="horz" lIns="84566" tIns="42283" rIns="84566" bIns="42283" rtlCol="0" anchor="ctr">
            <a:normAutofit fontScale="90000" lnSpcReduction="20000"/>
          </a:bodyPr>
          <a:lstStyle>
            <a:lvl1pPr algn="l" defTabSz="845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6600"/>
                </a:solidFill>
                <a:latin typeface="+mn-lt"/>
              </a:rPr>
              <a:t>Идём во 2, 3, 4, 5 класс</a:t>
            </a:r>
          </a:p>
          <a:p>
            <a:pPr algn="ctr"/>
            <a:endParaRPr lang="ru-RU" b="1" dirty="0">
              <a:solidFill>
                <a:srgbClr val="00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00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386709" y="1718439"/>
            <a:ext cx="5545567" cy="496523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30 занятий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ч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истописание, русский язык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атематика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rgbClr val="FF0066"/>
                </a:solidFill>
              </a:rPr>
              <a:t>ч</a:t>
            </a:r>
            <a:r>
              <a:rPr lang="ru-RU" sz="3200" dirty="0" smtClean="0">
                <a:solidFill>
                  <a:srgbClr val="FF0066"/>
                </a:solidFill>
              </a:rPr>
              <a:t>итательская грамотность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rgbClr val="00B0F0"/>
                </a:solidFill>
              </a:rPr>
              <a:t>информационная грамотность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7030A0"/>
                </a:solidFill>
              </a:rPr>
              <a:t>финансовая грамотность </a:t>
            </a:r>
          </a:p>
          <a:p>
            <a:pPr>
              <a:buFontTx/>
              <a:buChar char="-"/>
            </a:pPr>
            <a:r>
              <a:rPr lang="ru-RU" sz="3200" i="1" dirty="0">
                <a:solidFill>
                  <a:srgbClr val="C00000"/>
                </a:solidFill>
              </a:rPr>
              <a:t>о</a:t>
            </a:r>
            <a:r>
              <a:rPr lang="ru-RU" sz="3200" i="1" dirty="0" smtClean="0">
                <a:solidFill>
                  <a:srgbClr val="C00000"/>
                </a:solidFill>
              </a:rPr>
              <a:t>тветы к заданиям</a:t>
            </a:r>
            <a:endParaRPr lang="ru-RU" sz="3200" i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070" y="678189"/>
            <a:ext cx="8949214" cy="6355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Обзор </a:t>
            </a:r>
            <a:r>
              <a:rPr lang="ru-RU" b="1" dirty="0" smtClean="0">
                <a:latin typeface="+mn-lt"/>
              </a:rPr>
              <a:t>пособий  на примере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«Летняя тетрадь. Идём во второй класс»</a:t>
            </a:r>
            <a:r>
              <a:rPr lang="ru-RU" b="1" dirty="0" smtClean="0">
                <a:latin typeface="+mn-lt"/>
              </a:rPr>
              <a:t> </a:t>
            </a:r>
            <a:endParaRPr lang="ru-RU" b="1" dirty="0"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" y="1718438"/>
            <a:ext cx="3712490" cy="496523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9" y="362220"/>
            <a:ext cx="9470602" cy="650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3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" y="409578"/>
            <a:ext cx="9096703" cy="640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3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8" y="376511"/>
            <a:ext cx="9670064" cy="650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3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4" y="452874"/>
            <a:ext cx="9136171" cy="632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3" y="456160"/>
            <a:ext cx="9148323" cy="640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7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1" y="404099"/>
            <a:ext cx="9292022" cy="645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04078" y="1749972"/>
            <a:ext cx="6156511" cy="496523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30 занятий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ч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истописание, русский язык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атематика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ч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итательская грамотность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FF8E4D"/>
                </a:solidFill>
              </a:rPr>
              <a:t>и</a:t>
            </a:r>
            <a:r>
              <a:rPr lang="ru-RU" sz="3200" dirty="0" smtClean="0">
                <a:solidFill>
                  <a:srgbClr val="FF8E4D"/>
                </a:solidFill>
              </a:rPr>
              <a:t>нформационная  грамотность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rgbClr val="00B050"/>
                </a:solidFill>
              </a:rPr>
              <a:t>е</a:t>
            </a:r>
            <a:r>
              <a:rPr lang="ru-RU" sz="3200" dirty="0" smtClean="0">
                <a:solidFill>
                  <a:srgbClr val="00B050"/>
                </a:solidFill>
              </a:rPr>
              <a:t>стественно-научная грамотность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3200" i="1" dirty="0">
                <a:solidFill>
                  <a:srgbClr val="C00000"/>
                </a:solidFill>
              </a:rPr>
              <a:t>о</a:t>
            </a:r>
            <a:r>
              <a:rPr lang="ru-RU" sz="3200" i="1" dirty="0" smtClean="0">
                <a:solidFill>
                  <a:srgbClr val="C00000"/>
                </a:solidFill>
              </a:rPr>
              <a:t>тветы к заданиям</a:t>
            </a:r>
            <a:endParaRPr lang="ru-RU" sz="3200" i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303" y="615127"/>
            <a:ext cx="9483923" cy="6355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Обзор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пособий  на примере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«Летняя тетрадь. Идём в четвертый класс»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5" y="1749972"/>
            <a:ext cx="3228329" cy="429456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5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4" y="534985"/>
            <a:ext cx="4589955" cy="63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64" y="534985"/>
            <a:ext cx="4428773" cy="620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6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kaleidoscope.ru/x/uploads/posts/2022-09/1663481803_1-mykaleidoscope-ru-p-otkritki-ura-kanikuli-pinteres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2" y="494421"/>
            <a:ext cx="8781058" cy="62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34" y="478165"/>
            <a:ext cx="4598331" cy="632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User\Desktop\raf 2023 png\раф6 ц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885" y="1545021"/>
            <a:ext cx="3348803" cy="50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2" y="456488"/>
            <a:ext cx="4519343" cy="63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75" y="456488"/>
            <a:ext cx="4361787" cy="614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61" y="437768"/>
            <a:ext cx="4479487" cy="61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User\Desktop\raf 2023 png\раф3 ц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2" y="940953"/>
            <a:ext cx="4271360" cy="56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5" y="435960"/>
            <a:ext cx="4589157" cy="639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34" y="435960"/>
            <a:ext cx="4554483" cy="639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41" y="431198"/>
            <a:ext cx="4624661" cy="643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Users\User\Desktop\raf 2023 png\раф4 ц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03" y="1816486"/>
            <a:ext cx="3693923" cy="49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Picture 2" descr="https://mykaleidoscope.ru/x/uploads/posts/2022-09/1663481803_1-mykaleidoscope-ru-p-otkritki-ura-kanikuli-pinteres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3" y="599089"/>
            <a:ext cx="8686800" cy="61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2.userapi.com/impg/GwRpTnf44WU4Awo3NgZoXdYJoeEjooo2HYl0bg/SzwPtMupR50.jpg?size=719x980&amp;quality=95&amp;sign=7d34156c0e0c4f7f6b11e3317f6f55af&amp;c_uniq_tag=Ne5O8ltFRk0LQb9cRrYlEz0PZ4PHCo9MTATCtgc_0oY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57" y="3367302"/>
            <a:ext cx="2544529" cy="346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967" y="2053205"/>
            <a:ext cx="4083268" cy="1328023"/>
          </a:xfrm>
          <a:prstGeom prst="wedgeRoundRectCallout">
            <a:avLst>
              <a:gd name="adj1" fmla="val 36696"/>
              <a:gd name="adj2" fmla="val 61313"/>
              <a:gd name="adj3" fmla="val 16667"/>
            </a:avLst>
          </a:prstGeom>
          <a:solidFill>
            <a:schemeClr val="bg2">
              <a:alpha val="37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ПОЛНОЦЕННЫЙ ОТДЫХ БЕЗ ДОПОЛНИТЕЛЬНЫХ ЗАНЯТИЙ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4925" y="2039278"/>
            <a:ext cx="4083268" cy="1328023"/>
          </a:xfrm>
          <a:prstGeom prst="wedgeRoundRectCallout">
            <a:avLst>
              <a:gd name="adj1" fmla="val -43227"/>
              <a:gd name="adj2" fmla="val 63687"/>
              <a:gd name="adj3" fmla="val 16667"/>
            </a:avLst>
          </a:prstGeom>
          <a:solidFill>
            <a:schemeClr val="bg2">
              <a:alpha val="37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ВРЕМЯ ДЛЯ ВОСПОЛНЕНИЯ </a:t>
            </a:r>
            <a:r>
              <a:rPr lang="ru-RU" sz="2400" b="1" dirty="0">
                <a:solidFill>
                  <a:srgbClr val="C00000"/>
                </a:solidFill>
              </a:rPr>
              <a:t>ПРОБЕЛОВ </a:t>
            </a:r>
            <a:r>
              <a:rPr lang="ru-RU" sz="2400" b="1" dirty="0" smtClean="0">
                <a:solidFill>
                  <a:srgbClr val="C00000"/>
                </a:solidFill>
              </a:rPr>
              <a:t> И ЗАКРЕПЛЕНИЯ ПОЛУЧЕННЫХ ЗНАНИЙ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3361" y="668154"/>
            <a:ext cx="7796046" cy="1021556"/>
          </a:xfrm>
          <a:prstGeom prst="round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ЛЕТНИЕ КАНИКУЛЫ 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0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966" y="599088"/>
            <a:ext cx="556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ГОВОРИТ СТАТИСТИКА?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179" y="1507949"/>
            <a:ext cx="76147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ЗА ВРЕМЯ ЛЕТНИХ КАНИКУЛ УХУДШАЮТСЯ НАВЫКИ </a:t>
            </a:r>
          </a:p>
          <a:p>
            <a:pPr algn="ctr"/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 50%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ТЕХНИКА ЧТЕНИЯ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 67%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ПИСЬМЕННАЯ ГРАМОТНОСТЬ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 75%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ВЫЧИСЛИТЕЛЬНЫЕ НАВЫКИ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71522" y="4739603"/>
            <a:ext cx="6068060" cy="446483"/>
          </a:xfrm>
          <a:prstGeom prst="rect">
            <a:avLst/>
          </a:prstGeom>
        </p:spPr>
        <p:txBody>
          <a:bodyPr vert="horz" lIns="84566" tIns="42283" rIns="84566" bIns="42283" rtlCol="0" anchor="ctr">
            <a:noAutofit/>
          </a:bodyPr>
          <a:lstStyle>
            <a:lvl1pPr algn="l" defTabSz="845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006600"/>
                </a:solidFill>
              </a:rPr>
              <a:t>ПО ДАННЫМ ОПРОСА 152 ПРАКТИКУЮЩИХ УЧИТЕЛЕЙ НАЧАЛЬНЫХ КЛАССОВ</a:t>
            </a:r>
            <a:endParaRPr lang="ru-RU" sz="1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то такое кривая забывания? Достоверна ли эта концепция и как она может  помочь учащимся?» — Яндекс К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0" y="713552"/>
            <a:ext cx="8405101" cy="60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Эббингауз Герман. Книги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667" y="994143"/>
            <a:ext cx="1491330" cy="21572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86674" y="3299068"/>
            <a:ext cx="2263316" cy="63554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845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+mn-lt"/>
              </a:rPr>
              <a:t>Герман </a:t>
            </a:r>
            <a:r>
              <a:rPr lang="ru-RU" sz="2000" b="1" dirty="0" err="1" smtClean="0">
                <a:latin typeface="+mn-lt"/>
              </a:rPr>
              <a:t>Эббонгауз</a:t>
            </a:r>
            <a:endParaRPr lang="ru-RU" sz="2000" b="1" dirty="0" smtClean="0">
              <a:latin typeface="+mn-lt"/>
            </a:endParaRPr>
          </a:p>
          <a:p>
            <a:pPr algn="ctr"/>
            <a:r>
              <a:rPr lang="ru-RU" sz="2000" dirty="0">
                <a:latin typeface="+mn-lt"/>
              </a:rPr>
              <a:t>немецкий психолог</a:t>
            </a:r>
          </a:p>
        </p:txBody>
      </p:sp>
    </p:spTree>
    <p:extLst>
      <p:ext uri="{BB962C8B-B14F-4D97-AF65-F5344CB8AC3E}">
        <p14:creationId xmlns:p14="http://schemas.microsoft.com/office/powerpoint/2010/main" val="36219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966" y="71805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ПРАВИЛО – НЕ НАВРЕДИ!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img.freepik.com/premium-vector/kids-studying-studying-world-map-in-school-classroom_679557-845.jpg?size=626&amp;ext=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9"/>
          <a:stretch/>
        </p:blipFill>
        <p:spPr bwMode="auto">
          <a:xfrm>
            <a:off x="-2224785" y="4445876"/>
            <a:ext cx="1776698" cy="12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dzeninfra.ru/get-zen_doc/9663006/pub_642d2f5e3175080918508b00_642d32a6e28ac33a817a98ea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3"/>
          <a:stretch/>
        </p:blipFill>
        <p:spPr bwMode="auto">
          <a:xfrm>
            <a:off x="362607" y="1800966"/>
            <a:ext cx="9616965" cy="46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proprikol.ru/wp-content/uploads/2021/01/kartinki-solnyshko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1441" y="620524"/>
            <a:ext cx="2142250" cy="147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619" y="1302827"/>
            <a:ext cx="7814796" cy="54448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 smtClean="0"/>
              <a:t>- Дайте ребенку перерыв, полностью исключите занятия</a:t>
            </a:r>
          </a:p>
          <a:p>
            <a:pPr algn="just">
              <a:buFontTx/>
              <a:buChar char="-"/>
            </a:pPr>
            <a:r>
              <a:rPr lang="ru-RU" sz="3200" dirty="0" smtClean="0"/>
              <a:t>Сколько? </a:t>
            </a:r>
            <a:r>
              <a:rPr lang="ru-RU" sz="3200" dirty="0" smtClean="0"/>
              <a:t>От 2—х недель до 1,5 месяцев</a:t>
            </a:r>
          </a:p>
          <a:p>
            <a:pPr algn="just">
              <a:buFontTx/>
              <a:buChar char="-"/>
            </a:pPr>
            <a:r>
              <a:rPr lang="ru-RU" sz="3200" dirty="0" smtClean="0"/>
              <a:t>Как отдохнуть?  Сон, прогулки, общение, активные игры, новые места и  увлечения </a:t>
            </a:r>
          </a:p>
          <a:p>
            <a:pPr algn="just">
              <a:buFontTx/>
              <a:buChar char="-"/>
            </a:pPr>
            <a:r>
              <a:rPr lang="ru-RU" sz="3200" dirty="0" smtClean="0"/>
              <a:t>Забыть про жесткое расписание </a:t>
            </a:r>
            <a:endParaRPr lang="ru-RU" sz="3200" dirty="0"/>
          </a:p>
        </p:txBody>
      </p:sp>
      <p:pic>
        <p:nvPicPr>
          <p:cNvPr id="3074" name="Picture 2" descr="https://sh14.goroo-orsha.by/files/01410/obj/140/19143/ico/%D1%81%D0%BE%D0%B2%D0%B5%D1%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r="4602" b="9864"/>
          <a:stretch/>
        </p:blipFill>
        <p:spPr bwMode="auto">
          <a:xfrm>
            <a:off x="3605404" y="4839332"/>
            <a:ext cx="2700803" cy="201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966" y="77540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1.ДАЙТЕ ОТДОХНУТЬ!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7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3.userapi.com/impf/-Rea1CljAppLtyTBMAMR4jaSm5etswA1yyKjLw/O8nH5aHl4VI.jpg?size=1280x1280&amp;quality=96&amp;sign=e5d9ad51f5492ad27a2b1d1040bb2c87&amp;c_uniq_tag=r0fMkV7S2e8lf1NvcmDxldx2kK-23zKLLO9OfWTc8CQ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9958" y="520262"/>
            <a:ext cx="1535601" cy="153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08" y="646658"/>
            <a:ext cx="8949214" cy="6355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Объясните «Зачем это все!»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457" y="1426780"/>
            <a:ext cx="8949214" cy="1225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Осознанный подход и устойчивая </a:t>
            </a:r>
          </a:p>
          <a:p>
            <a:pPr marL="0" indent="0">
              <a:buNone/>
            </a:pPr>
            <a:r>
              <a:rPr lang="ru-RU" sz="3200" dirty="0" smtClean="0"/>
              <a:t>мотивация -  залог  результативных занятий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3457" y="3311639"/>
            <a:ext cx="8949214" cy="635540"/>
          </a:xfrm>
          <a:prstGeom prst="rect">
            <a:avLst/>
          </a:prstGeom>
        </p:spPr>
        <p:txBody>
          <a:bodyPr vert="horz" lIns="84566" tIns="42283" rIns="84566" bIns="42283" rtlCol="0" anchor="ctr">
            <a:normAutofit fontScale="92500"/>
          </a:bodyPr>
          <a:lstStyle>
            <a:lvl1pPr algn="l" defTabSz="845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Помним о балансе нагрузки и отдыха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53457" y="3947179"/>
            <a:ext cx="8949214" cy="2532449"/>
          </a:xfrm>
          <a:prstGeom prst="rect">
            <a:avLst/>
          </a:prstGeom>
        </p:spPr>
        <p:txBody>
          <a:bodyPr vert="horz" lIns="84566" tIns="42283" rIns="84566" bIns="42283" rtlCol="0">
            <a:normAutofit fontScale="92500"/>
          </a:bodyPr>
          <a:lstStyle>
            <a:lvl1pPr marL="211415" indent="-211415" algn="l" defTabSz="845660" rtl="0" eaLnBrk="1" latinLnBrk="0" hangingPunct="1">
              <a:lnSpc>
                <a:spcPct val="90000"/>
              </a:lnSpc>
              <a:spcBef>
                <a:spcPts val="92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24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707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990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273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556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839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122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05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/>
              <a:t> - договорённость что, когда и в каком объеме выполнять</a:t>
            </a:r>
          </a:p>
          <a:p>
            <a:pPr>
              <a:buFontTx/>
              <a:buChar char="-"/>
            </a:pPr>
            <a:r>
              <a:rPr lang="ru-RU" sz="3200" dirty="0" smtClean="0"/>
              <a:t>реально выполнимая цель </a:t>
            </a:r>
          </a:p>
          <a:p>
            <a:pPr>
              <a:buFontTx/>
              <a:buChar char="-"/>
            </a:pPr>
            <a:r>
              <a:rPr lang="ru-RU" sz="3200" dirty="0"/>
              <a:t>в</a:t>
            </a:r>
            <a:r>
              <a:rPr lang="ru-RU" sz="3200" dirty="0" smtClean="0"/>
              <a:t>месте выбрать продолжительность/объем занятий</a:t>
            </a:r>
          </a:p>
          <a:p>
            <a:pPr>
              <a:buFontTx/>
              <a:buChar char="-"/>
            </a:pPr>
            <a:r>
              <a:rPr lang="ru-RU" sz="3200" dirty="0"/>
              <a:t>м</a:t>
            </a:r>
            <a:r>
              <a:rPr lang="ru-RU" sz="3200" dirty="0" smtClean="0"/>
              <a:t>ягкий график</a:t>
            </a:r>
            <a:endParaRPr lang="ru-RU" sz="3200" dirty="0"/>
          </a:p>
        </p:txBody>
      </p:sp>
      <p:pic>
        <p:nvPicPr>
          <p:cNvPr id="7" name="Picture 4" descr="https://www.pngmart.com/files/17/Red-Alarm-Transparent-PN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2454" r="10106" b="10807"/>
          <a:stretch/>
        </p:blipFill>
        <p:spPr bwMode="auto">
          <a:xfrm>
            <a:off x="8339959" y="3919493"/>
            <a:ext cx="1359032" cy="12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avatars.dzeninfra.ru/get-zen_doc/9429953/pub_64451843141dc0787f9759e8_64451e8bc299e0617e50b6c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27" y="2939518"/>
            <a:ext cx="2998414" cy="311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Создайте 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условия!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43" y="1313039"/>
            <a:ext cx="8949214" cy="3051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дайте соскучиться по учебному процессу</a:t>
            </a:r>
          </a:p>
          <a:p>
            <a:pPr>
              <a:buFontTx/>
              <a:buChar char="-"/>
            </a:pPr>
            <a:r>
              <a:rPr lang="ru-RU" dirty="0" smtClean="0"/>
              <a:t>атмосфера, в которой легко «наткнуться» на новые знания</a:t>
            </a:r>
          </a:p>
          <a:p>
            <a:pPr>
              <a:buFontTx/>
              <a:buChar char="-"/>
            </a:pPr>
            <a:r>
              <a:rPr lang="ru-RU" dirty="0"/>
              <a:t>х</a:t>
            </a:r>
            <a:r>
              <a:rPr lang="ru-RU" dirty="0" smtClean="0"/>
              <a:t>орошо, когда есть выбор : книги,  настольные игры, мобильные приложения, конструктор, задачник с примерами, яркое пособие </a:t>
            </a:r>
          </a:p>
          <a:p>
            <a:pPr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е только за рабочим столом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88677" y="4020562"/>
            <a:ext cx="2128584" cy="480472"/>
          </a:xfrm>
          <a:prstGeom prst="rect">
            <a:avLst/>
          </a:prstGeom>
        </p:spPr>
        <p:txBody>
          <a:bodyPr vert="horz" lIns="84566" tIns="42283" rIns="84566" bIns="42283" rtlCol="0">
            <a:noAutofit/>
          </a:bodyPr>
          <a:lstStyle>
            <a:lvl1pPr marL="211415" indent="-211415" algn="l" defTabSz="845660" rtl="0" eaLnBrk="1" latinLnBrk="0" hangingPunct="1">
              <a:lnSpc>
                <a:spcPct val="90000"/>
              </a:lnSpc>
              <a:spcBef>
                <a:spcPts val="92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24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707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990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273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556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839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122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05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FF9900"/>
                </a:solidFill>
              </a:rPr>
              <a:t>НА ПРОГУЛКЕ</a:t>
            </a:r>
            <a:endParaRPr lang="ru-RU" sz="1800" b="1" dirty="0">
              <a:solidFill>
                <a:srgbClr val="FF99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17261" y="5571550"/>
            <a:ext cx="1703816" cy="480472"/>
          </a:xfrm>
          <a:prstGeom prst="rect">
            <a:avLst/>
          </a:prstGeom>
        </p:spPr>
        <p:txBody>
          <a:bodyPr vert="horz" lIns="84566" tIns="42283" rIns="84566" bIns="42283" rtlCol="0">
            <a:normAutofit/>
          </a:bodyPr>
          <a:lstStyle>
            <a:lvl1pPr marL="211415" indent="-211415" algn="l" defTabSz="845660" rtl="0" eaLnBrk="1" latinLnBrk="0" hangingPunct="1">
              <a:lnSpc>
                <a:spcPct val="90000"/>
              </a:lnSpc>
              <a:spcBef>
                <a:spcPts val="92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24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707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990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273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556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839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122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05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ДОРОГЕ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60756" y="3257456"/>
            <a:ext cx="1954443" cy="480472"/>
          </a:xfrm>
          <a:prstGeom prst="rect">
            <a:avLst/>
          </a:prstGeom>
        </p:spPr>
        <p:txBody>
          <a:bodyPr vert="horz" lIns="84566" tIns="42283" rIns="84566" bIns="42283" rtlCol="0">
            <a:normAutofit/>
          </a:bodyPr>
          <a:lstStyle>
            <a:lvl1pPr marL="211415" indent="-211415" algn="l" defTabSz="845660" rtl="0" eaLnBrk="1" latinLnBrk="0" hangingPunct="1">
              <a:lnSpc>
                <a:spcPct val="90000"/>
              </a:lnSpc>
              <a:spcBef>
                <a:spcPts val="92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24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707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990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273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556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839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122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055" indent="-211415" algn="l" defTabSz="845660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ПОД ДЕРЕВОМ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150" name="Picture 6" descr="https://img.freepik.com/free-vector/young-girl-using-tablet-with-a-cute-dog_1308-79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6" y="3780326"/>
            <a:ext cx="3767958" cy="30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303</Words>
  <Application>Microsoft Office PowerPoint</Application>
  <PresentationFormat>Произвольный</PresentationFormat>
  <Paragraphs>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Система заданий на лето для младших школьников на примере пособий издательства «Планета»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Объясните «Зачем это все!»</vt:lpstr>
      <vt:lpstr>5. Создайте условия!</vt:lpstr>
      <vt:lpstr>Учите интересно!</vt:lpstr>
      <vt:lpstr>Обзор пособий  на примере «Летняя тетрадь. Идём во второй класс»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 пособий  на примере «Летняя тетрадь. Идём в четвертый класс»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User</cp:lastModifiedBy>
  <cp:revision>21</cp:revision>
  <dcterms:created xsi:type="dcterms:W3CDTF">2023-02-03T11:12:37Z</dcterms:created>
  <dcterms:modified xsi:type="dcterms:W3CDTF">2024-04-09T08:10:26Z</dcterms:modified>
</cp:coreProperties>
</file>