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sldIdLst>
    <p:sldId id="257" r:id="rId2"/>
    <p:sldId id="326" r:id="rId3"/>
    <p:sldId id="329" r:id="rId4"/>
    <p:sldId id="328" r:id="rId5"/>
    <p:sldId id="327" r:id="rId6"/>
    <p:sldId id="332" r:id="rId7"/>
    <p:sldId id="330" r:id="rId8"/>
    <p:sldId id="341" r:id="rId9"/>
    <p:sldId id="340" r:id="rId10"/>
    <p:sldId id="331" r:id="rId11"/>
    <p:sldId id="342" r:id="rId12"/>
    <p:sldId id="336" r:id="rId13"/>
    <p:sldId id="339" r:id="rId14"/>
    <p:sldId id="325" r:id="rId15"/>
    <p:sldId id="283" r:id="rId16"/>
    <p:sldId id="305" r:id="rId17"/>
    <p:sldId id="256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15" r:id="rId28"/>
    <p:sldId id="316" r:id="rId29"/>
    <p:sldId id="317" r:id="rId30"/>
    <p:sldId id="318" r:id="rId31"/>
    <p:sldId id="319" r:id="rId32"/>
    <p:sldId id="320" r:id="rId33"/>
    <p:sldId id="321" r:id="rId34"/>
    <p:sldId id="322" r:id="rId35"/>
    <p:sldId id="323" r:id="rId36"/>
    <p:sldId id="324" r:id="rId37"/>
    <p:sldId id="304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DE3188-2857-4EBC-931E-9BED9081F4A7}" v="1093" dt="2021-01-10T14:29:27.7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-84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pPr/>
              <a:t>1/13/2023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3.png"/><Relationship Id="rId7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3.png"/><Relationship Id="rId7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.png"/><Relationship Id="rId7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11" Type="http://schemas.openxmlformats.org/officeDocument/2006/relationships/image" Target="../media/image3.png"/><Relationship Id="rId5" Type="http://schemas.openxmlformats.org/officeDocument/2006/relationships/image" Target="../media/image49.jpeg"/><Relationship Id="rId10" Type="http://schemas.openxmlformats.org/officeDocument/2006/relationships/image" Target="../media/image2.pn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3.png"/><Relationship Id="rId7" Type="http://schemas.openxmlformats.org/officeDocument/2006/relationships/image" Target="../media/image7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jpeg"/><Relationship Id="rId5" Type="http://schemas.openxmlformats.org/officeDocument/2006/relationships/image" Target="../media/image97.png"/><Relationship Id="rId4" Type="http://schemas.openxmlformats.org/officeDocument/2006/relationships/image" Target="../media/image9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BFD9C44-8E85-4BE0-B68E-3C415BDE3979}"/>
              </a:ext>
            </a:extLst>
          </p:cNvPr>
          <p:cNvSpPr/>
          <p:nvPr/>
        </p:nvSpPr>
        <p:spPr>
          <a:xfrm>
            <a:off x="746271" y="236483"/>
            <a:ext cx="11445729" cy="28850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8524" y="441434"/>
            <a:ext cx="11453475" cy="2506718"/>
          </a:xfrm>
        </p:spPr>
        <p:txBody>
          <a:bodyPr>
            <a:noAutofit/>
          </a:bodyPr>
          <a:lstStyle/>
          <a:p>
            <a:pPr algn="l"/>
            <a:r>
              <a:rPr lang="ru-RU" sz="4000" b="1" dirty="0" smtClean="0">
                <a:solidFill>
                  <a:schemeClr val="bg1"/>
                </a:solidFill>
                <a:cs typeface="Calibri Light"/>
              </a:rPr>
              <a:t>ПРОГРАММА ВНЕУРОЧНОЙ ДЕЯТЕЛЬНОСТИ </a:t>
            </a:r>
            <a:br>
              <a:rPr lang="ru-RU" sz="4000" b="1" dirty="0" smtClean="0">
                <a:solidFill>
                  <a:schemeClr val="bg1"/>
                </a:solidFill>
                <a:cs typeface="Calibri Light"/>
              </a:rPr>
            </a:br>
            <a:r>
              <a:rPr lang="ru-RU" sz="4000" b="1" dirty="0" smtClean="0">
                <a:solidFill>
                  <a:schemeClr val="bg1"/>
                </a:solidFill>
                <a:cs typeface="Calibri Light"/>
              </a:rPr>
              <a:t>«АЗБУКА ЮНОГО ВЛАДИМИРСКОГО ШКОЛЬНИКА ИЛИ С </a:t>
            </a:r>
            <a:r>
              <a:rPr lang="ru-RU" sz="4000" b="1" dirty="0" smtClean="0">
                <a:solidFill>
                  <a:schemeClr val="bg1"/>
                </a:solidFill>
                <a:cs typeface="Calibri Light"/>
              </a:rPr>
              <a:t>АЛФАВИТОМ </a:t>
            </a:r>
            <a:r>
              <a:rPr lang="ru-RU" sz="4000" b="1" dirty="0" smtClean="0">
                <a:solidFill>
                  <a:schemeClr val="bg1"/>
                </a:solidFill>
                <a:cs typeface="Calibri Light"/>
              </a:rPr>
              <a:t>ПО РОДНОМУ КРАЮ»</a:t>
            </a:r>
            <a:endParaRPr lang="ru-RU" sz="4000" b="1" dirty="0">
              <a:solidFill>
                <a:schemeClr val="bg1"/>
              </a:solidFill>
              <a:cs typeface="Calibri Ligh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3683" y="2986975"/>
            <a:ext cx="11498317" cy="1614087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ru-RU" sz="4000" b="1" dirty="0" smtClean="0">
                <a:solidFill>
                  <a:schemeClr val="bg1"/>
                </a:solidFill>
              </a:rPr>
              <a:t>как средство воспитания любви и гордости за свою малую родину, частицу великой России  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625085" y="4593771"/>
            <a:ext cx="11086130" cy="18614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000" dirty="0">
                <a:solidFill>
                  <a:srgbClr val="FFFF00"/>
                </a:solidFill>
              </a:rPr>
              <a:t>С.И. Варламова, учитель начальных </a:t>
            </a:r>
            <a:r>
              <a:rPr lang="ru-RU" sz="2000" dirty="0" smtClean="0">
                <a:solidFill>
                  <a:srgbClr val="FFFF00"/>
                </a:solidFill>
              </a:rPr>
              <a:t>классов МБОУ «СОШ № 40» г. Владимира, Отличник народного образования</a:t>
            </a:r>
            <a:endParaRPr lang="ru-RU" sz="2000" dirty="0" smtClean="0">
              <a:solidFill>
                <a:srgbClr val="FFFF00"/>
              </a:solidFill>
              <a:cs typeface="Calibri"/>
            </a:endParaRPr>
          </a:p>
          <a:p>
            <a:pPr algn="just"/>
            <a:r>
              <a:rPr lang="ru-RU" sz="2000" dirty="0" smtClean="0">
                <a:solidFill>
                  <a:srgbClr val="FFFF00"/>
                </a:solidFill>
              </a:rPr>
              <a:t>Н.А</a:t>
            </a:r>
            <a:r>
              <a:rPr lang="ru-RU" sz="2000" dirty="0">
                <a:solidFill>
                  <a:srgbClr val="FFFF00"/>
                </a:solidFill>
              </a:rPr>
              <a:t>. Прохорова, заместитель директора по учебно-воспитательной работе, учитель начальных </a:t>
            </a:r>
            <a:r>
              <a:rPr lang="ru-RU" sz="2000" dirty="0" smtClean="0">
                <a:solidFill>
                  <a:srgbClr val="FFFF00"/>
                </a:solidFill>
              </a:rPr>
              <a:t>классов МБОУ «СОШ № 40» г. Владимира</a:t>
            </a:r>
          </a:p>
          <a:p>
            <a:pPr algn="just"/>
            <a:r>
              <a:rPr lang="ru-RU" sz="2000" dirty="0" smtClean="0">
                <a:solidFill>
                  <a:srgbClr val="FFFF00"/>
                </a:solidFill>
                <a:cs typeface="Calibri"/>
              </a:rPr>
              <a:t>О.Ю. Грузинцева, методист МБОУДПО «ГИМЦ» г. Владимира</a:t>
            </a:r>
          </a:p>
        </p:txBody>
      </p:sp>
      <p:pic>
        <p:nvPicPr>
          <p:cNvPr id="7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8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7068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BFD9C44-8E85-4BE0-B68E-3C415BDE3979}"/>
              </a:ext>
            </a:extLst>
          </p:cNvPr>
          <p:cNvSpPr/>
          <p:nvPr/>
        </p:nvSpPr>
        <p:spPr>
          <a:xfrm>
            <a:off x="760165" y="323667"/>
            <a:ext cx="10675343" cy="61983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xmlns="" id="{DBABED4D-5A9F-4174-80F3-697875A00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922" y="539826"/>
            <a:ext cx="10594553" cy="430429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buNone/>
            </a:pPr>
            <a:r>
              <a:rPr lang="ru-RU" sz="3200" b="1" i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«Воспитание гражданственности</a:t>
            </a:r>
          </a:p>
          <a:p>
            <a:pPr algn="ctr">
              <a:buNone/>
            </a:pPr>
            <a:r>
              <a:rPr lang="ru-RU" sz="3200" b="1" i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        невозможно без привития</a:t>
            </a:r>
          </a:p>
          <a:p>
            <a:pPr algn="ctr">
              <a:buNone/>
            </a:pPr>
            <a:r>
              <a:rPr lang="ru-RU" sz="3200" b="1" i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            любви к малой Родине…</a:t>
            </a:r>
          </a:p>
          <a:p>
            <a:pPr algn="ctr">
              <a:buNone/>
            </a:pPr>
            <a:r>
              <a:rPr lang="ru-RU" sz="3200" b="1" i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Особенно важно, чтобы эта любовь </a:t>
            </a:r>
          </a:p>
          <a:p>
            <a:pPr algn="ctr">
              <a:buNone/>
            </a:pPr>
            <a:r>
              <a:rPr lang="ru-RU" sz="3200" b="1" i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прививалась  с детского возраста,</a:t>
            </a:r>
          </a:p>
          <a:p>
            <a:pPr algn="ctr">
              <a:buNone/>
            </a:pPr>
            <a:r>
              <a:rPr lang="ru-RU" sz="3200" b="1" i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чтобы дети знали, кто они, </a:t>
            </a:r>
          </a:p>
          <a:p>
            <a:pPr algn="ctr">
              <a:buNone/>
            </a:pPr>
            <a:r>
              <a:rPr lang="ru-RU" sz="3200" b="1" i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 откуда их истоки, какова история земли,</a:t>
            </a:r>
          </a:p>
          <a:p>
            <a:pPr algn="ctr">
              <a:buNone/>
            </a:pPr>
            <a:r>
              <a:rPr lang="ru-RU" sz="3200" b="1" i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   на которой они растут и которую они  </a:t>
            </a:r>
          </a:p>
          <a:p>
            <a:pPr algn="ctr">
              <a:buNone/>
            </a:pPr>
            <a:r>
              <a:rPr lang="ru-RU" sz="3200" b="1" i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       будут защищать и преумножать»</a:t>
            </a:r>
          </a:p>
          <a:p>
            <a:pPr algn="ctr">
              <a:buNone/>
            </a:pPr>
            <a:r>
              <a:rPr lang="ru-RU" sz="3200" b="1" i="1" dirty="0" smtClean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                                                                       Д. С. Лихачёв </a:t>
            </a:r>
          </a:p>
          <a:p>
            <a:pPr algn="just">
              <a:buNone/>
            </a:pPr>
            <a:endParaRPr lang="ru-RU" sz="3200" dirty="0"/>
          </a:p>
        </p:txBody>
      </p:sp>
      <p:pic>
        <p:nvPicPr>
          <p:cNvPr id="6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8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9976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8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47798" y="626463"/>
            <a:ext cx="4272945" cy="57606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1789721" y="1581504"/>
            <a:ext cx="44644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1F497D">
                    <a:lumMod val="50000"/>
                  </a:srgbClr>
                </a:solidFill>
                <a:latin typeface="Bookman Old Style" panose="02050604050505020204" pitchFamily="18" charset="0"/>
              </a:rPr>
              <a:t>Научно-  популярная книга для детей и родителей</a:t>
            </a:r>
            <a:r>
              <a:rPr lang="ru-RU" sz="3200" b="1" dirty="0">
                <a:solidFill>
                  <a:srgbClr val="1F497D">
                    <a:lumMod val="50000"/>
                  </a:srgbClr>
                </a:solidFill>
              </a:rPr>
              <a:t/>
            </a:r>
            <a:br>
              <a:rPr lang="ru-RU" sz="3200" b="1" dirty="0">
                <a:solidFill>
                  <a:srgbClr val="1F497D">
                    <a:lumMod val="50000"/>
                  </a:srgbClr>
                </a:solidFill>
              </a:rPr>
            </a:br>
            <a:endParaRPr lang="ru-RU" sz="3200" b="1" dirty="0" smtClean="0">
              <a:solidFill>
                <a:srgbClr val="1F497D">
                  <a:lumMod val="50000"/>
                </a:srgbClr>
              </a:solidFill>
            </a:endParaRPr>
          </a:p>
          <a:p>
            <a:r>
              <a:rPr lang="ru-RU" sz="3200" b="1" dirty="0">
                <a:solidFill>
                  <a:srgbClr val="1F497D">
                    <a:lumMod val="50000"/>
                  </a:srgbClr>
                </a:solidFill>
              </a:rPr>
              <a:t/>
            </a:r>
            <a:br>
              <a:rPr lang="ru-RU" sz="3200" b="1" dirty="0">
                <a:solidFill>
                  <a:srgbClr val="1F497D">
                    <a:lumMod val="50000"/>
                  </a:srgbClr>
                </a:solidFill>
              </a:rPr>
            </a:br>
            <a:r>
              <a:rPr lang="ru-RU" sz="3200" b="1" dirty="0">
                <a:solidFill>
                  <a:srgbClr val="1F497D">
                    <a:lumMod val="50000"/>
                  </a:srgbClr>
                </a:solidFill>
                <a:latin typeface="Bookman Old Style" panose="02050604050505020204" pitchFamily="18" charset="0"/>
              </a:rPr>
              <a:t>Издательство «Планета» </a:t>
            </a:r>
            <a:endParaRPr lang="ru-RU" sz="3200" b="1" dirty="0" smtClean="0">
              <a:solidFill>
                <a:srgbClr val="1F497D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r>
              <a:rPr lang="ru-RU" sz="3200" b="1" dirty="0">
                <a:solidFill>
                  <a:srgbClr val="1F497D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3200" b="1" dirty="0" smtClean="0">
                <a:solidFill>
                  <a:srgbClr val="1F497D">
                    <a:lumMod val="50000"/>
                  </a:srgbClr>
                </a:solidFill>
                <a:latin typeface="Bookman Old Style" panose="02050604050505020204" pitchFamily="18" charset="0"/>
              </a:rPr>
              <a:t>          2015г.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49976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BFD9C44-8E85-4BE0-B68E-3C415BDE3979}"/>
              </a:ext>
            </a:extLst>
          </p:cNvPr>
          <p:cNvSpPr/>
          <p:nvPr/>
        </p:nvSpPr>
        <p:spPr>
          <a:xfrm>
            <a:off x="1308538" y="323667"/>
            <a:ext cx="10248156" cy="117405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8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9" descr="Александров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429" y="1883597"/>
            <a:ext cx="3527425" cy="45354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8" descr="Владимир город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93763" y="1852066"/>
            <a:ext cx="3486150" cy="457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387710" y="197145"/>
            <a:ext cx="8569325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ru-RU" sz="2800" b="1" dirty="0"/>
              <a:t>Историческое и географическое краеведение</a:t>
            </a:r>
          </a:p>
        </p:txBody>
      </p:sp>
      <p:pic>
        <p:nvPicPr>
          <p:cNvPr id="10" name="Picture 7" descr="Города 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04759" y="1867830"/>
            <a:ext cx="3486150" cy="45802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49976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BBFD9C44-8E85-4BE0-B68E-3C415BDE3979}"/>
              </a:ext>
            </a:extLst>
          </p:cNvPr>
          <p:cNvSpPr/>
          <p:nvPr/>
        </p:nvSpPr>
        <p:spPr>
          <a:xfrm>
            <a:off x="1308538" y="253389"/>
            <a:ext cx="10248156" cy="87033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8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24" r="1948" b="2021"/>
          <a:stretch/>
        </p:blipFill>
        <p:spPr>
          <a:xfrm>
            <a:off x="10963741" y="0"/>
            <a:ext cx="4272724" cy="47589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Picture 7" descr="Андрей Боголюбский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52623" y="1412537"/>
            <a:ext cx="4054432" cy="5226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6159"/>
          <a:stretch/>
        </p:blipFill>
        <p:spPr>
          <a:xfrm>
            <a:off x="-2012015" y="1959761"/>
            <a:ext cx="2316406" cy="27815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875" r="30591" b="13773"/>
          <a:stretch/>
        </p:blipFill>
        <p:spPr>
          <a:xfrm>
            <a:off x="201187" y="1317964"/>
            <a:ext cx="1830813" cy="2499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89319" y="2368354"/>
            <a:ext cx="2777157" cy="22790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2315341" y="165254"/>
            <a:ext cx="8569325" cy="936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ru-RU" sz="2800" b="1" dirty="0"/>
              <a:t>Исторические персоналии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629037" y="4757824"/>
            <a:ext cx="1851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Д.И. Виноградов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04800" y="6488668"/>
            <a:ext cx="15565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А.В. Суворов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434505" y="5157801"/>
            <a:ext cx="18085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Всеволод</a:t>
            </a:r>
          </a:p>
          <a:p>
            <a:pPr algn="ctr"/>
            <a:r>
              <a:rPr lang="ru-RU" dirty="0" smtClean="0"/>
              <a:t> Большое гнездо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0" y="3883378"/>
            <a:ext cx="2136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Александр Невский</a:t>
            </a:r>
            <a:endParaRPr lang="ru-RU" dirty="0"/>
          </a:p>
        </p:txBody>
      </p:sp>
      <p:pic>
        <p:nvPicPr>
          <p:cNvPr id="12289" name="Picture 1" descr="\\Info-1\Секретарь\Для (от) Грузинцевой О.Ю\000 ПОЧТА 2023\0 ЯНВАРЬ 2023\Всеволод Большое Гнездо.jpg"/>
          <p:cNvPicPr>
            <a:picLocks noChangeAspect="1" noChangeArrowheads="1"/>
          </p:cNvPicPr>
          <p:nvPr/>
        </p:nvPicPr>
        <p:blipFill>
          <a:blip r:embed="rId9" cstate="print"/>
          <a:srcRect l="26670" t="18687" r="25947" b="905"/>
          <a:stretch>
            <a:fillRect/>
          </a:stretch>
        </p:blipFill>
        <p:spPr bwMode="auto">
          <a:xfrm>
            <a:off x="2314222" y="2453351"/>
            <a:ext cx="2111022" cy="26830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2632" y="4245874"/>
            <a:ext cx="1889271" cy="22740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49976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BBFD9C44-8E85-4BE0-B68E-3C415BDE3979}"/>
              </a:ext>
            </a:extLst>
          </p:cNvPr>
          <p:cNvSpPr/>
          <p:nvPr/>
        </p:nvSpPr>
        <p:spPr>
          <a:xfrm>
            <a:off x="1341589" y="187289"/>
            <a:ext cx="10248156" cy="87033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8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Знаменитые люди края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77090" y="1169620"/>
            <a:ext cx="4230890" cy="55469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02774" y="4219459"/>
            <a:ext cx="1908166" cy="23025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908" t="9152" r="4910" b="9879"/>
          <a:stretch/>
        </p:blipFill>
        <p:spPr>
          <a:xfrm>
            <a:off x="9760945" y="1233889"/>
            <a:ext cx="2086994" cy="25118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137273" y="165254"/>
            <a:ext cx="8747394" cy="936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ru-RU" sz="2800" b="1" dirty="0" smtClean="0"/>
              <a:t>Знаменитые люди</a:t>
            </a:r>
            <a:endParaRPr lang="ru-RU" altLang="ru-RU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33636" y="3668806"/>
            <a:ext cx="1533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А.Г. Столетов</a:t>
            </a:r>
            <a:endParaRPr lang="ru-RU" dirty="0"/>
          </a:p>
        </p:txBody>
      </p:sp>
      <p:pic>
        <p:nvPicPr>
          <p:cNvPr id="7170" name="Picture 2" descr="Столетов, Александр Григорьевич — Википедия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06951" y="1219965"/>
            <a:ext cx="1905000" cy="24479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172" name="AutoShape 4" descr="Портрет генерала от инфантерии Н.Г. Столетова» , Семенов М.И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4" name="AutoShape 6" descr="Портрет генерала от инфантерии Н.Г. Столетова» , Семенов М.И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6" name="AutoShape 8" descr="Портрет генерала от инфантерии Н.Г. Столетова» , Семенов М.И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10179586" y="3800819"/>
            <a:ext cx="1411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С.И. Танеев 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8670275" y="6488668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В.К. Зворыкин</a:t>
            </a:r>
            <a:endParaRPr lang="ru-RU" dirty="0"/>
          </a:p>
        </p:txBody>
      </p:sp>
      <p:sp>
        <p:nvSpPr>
          <p:cNvPr id="7180" name="AutoShape 12" descr="Портрет генерала от инфантерии Н.Г. Столетова» , Семенов М.И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" name="Рисунок 19" descr="http://vm1.culture.ru/upload/uploaded/0000100030/0000100030.jpg"/>
          <p:cNvPicPr/>
          <p:nvPr/>
        </p:nvPicPr>
        <p:blipFill>
          <a:blip r:embed="rId8" cstate="print"/>
          <a:srcRect l="10867" t="12877" r="14229" b="13188"/>
          <a:stretch>
            <a:fillRect/>
          </a:stretch>
        </p:blipFill>
        <p:spPr bwMode="auto">
          <a:xfrm>
            <a:off x="165253" y="4091549"/>
            <a:ext cx="1961002" cy="2386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TextBox 20"/>
          <p:cNvSpPr txBox="1"/>
          <p:nvPr/>
        </p:nvSpPr>
        <p:spPr>
          <a:xfrm>
            <a:off x="396607" y="6488668"/>
            <a:ext cx="1533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Н.Г. Столетов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9976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BBFD9C44-8E85-4BE0-B68E-3C415BDE3979}"/>
              </a:ext>
            </a:extLst>
          </p:cNvPr>
          <p:cNvSpPr/>
          <p:nvPr/>
        </p:nvSpPr>
        <p:spPr>
          <a:xfrm>
            <a:off x="1319827" y="199490"/>
            <a:ext cx="10126970" cy="98584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8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9316" y="1388125"/>
            <a:ext cx="5089792" cy="53125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4340" y="1339835"/>
            <a:ext cx="4369978" cy="24581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71" t="4706" r="6212" b="5872"/>
          <a:stretch/>
        </p:blipFill>
        <p:spPr>
          <a:xfrm>
            <a:off x="6533002" y="4153360"/>
            <a:ext cx="3955055" cy="24379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52" t="5997" r="7052"/>
          <a:stretch/>
        </p:blipFill>
        <p:spPr>
          <a:xfrm>
            <a:off x="5854445" y="2258459"/>
            <a:ext cx="1874722" cy="18722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3957145" y="5341147"/>
            <a:ext cx="20447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Церковь 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Покрова на Нерли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925975" y="3799926"/>
            <a:ext cx="1714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Золотые ворота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0257496" y="6488668"/>
            <a:ext cx="1934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Успенский собор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819906" y="5356913"/>
            <a:ext cx="13512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Дмитриевский 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собор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2102410" y="187287"/>
            <a:ext cx="8569325" cy="1013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ru-RU" sz="2800" b="1" dirty="0" smtClean="0"/>
              <a:t>Архитектура (белокаменное зодчество)</a:t>
            </a:r>
            <a:endParaRPr lang="ru-RU" alt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249976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8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BFD9C44-8E85-4BE0-B68E-3C415BDE3979}"/>
              </a:ext>
            </a:extLst>
          </p:cNvPr>
          <p:cNvSpPr/>
          <p:nvPr/>
        </p:nvSpPr>
        <p:spPr>
          <a:xfrm>
            <a:off x="1341589" y="187289"/>
            <a:ext cx="10248156" cy="87033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45059" y="220030"/>
            <a:ext cx="8569325" cy="87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ru-RU" sz="2800" b="1" dirty="0"/>
              <a:t>Биологическое </a:t>
            </a:r>
            <a:r>
              <a:rPr lang="ru-RU" altLang="ru-RU" sz="2800" b="1" dirty="0" smtClean="0"/>
              <a:t>краеведение </a:t>
            </a:r>
            <a:endParaRPr lang="ru-RU" altLang="ru-RU" sz="2800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2499" y="1656034"/>
            <a:ext cx="3331607" cy="18740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00780" y="1310218"/>
            <a:ext cx="2886419" cy="24244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805" t="20248" r="12442" b="19082"/>
          <a:stretch/>
        </p:blipFill>
        <p:spPr>
          <a:xfrm>
            <a:off x="9055864" y="4071380"/>
            <a:ext cx="2853369" cy="2473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400" t="17236" r="3145" b="20468"/>
          <a:stretch/>
        </p:blipFill>
        <p:spPr>
          <a:xfrm>
            <a:off x="206485" y="4351663"/>
            <a:ext cx="3451116" cy="16751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C:\Users\Слава\Pictures\2020-11-21 лух\лух 001.jpg"/>
          <p:cNvPicPr/>
          <p:nvPr/>
        </p:nvPicPr>
        <p:blipFill>
          <a:blip r:embed="rId8" cstate="print"/>
          <a:srcRect l="-450" t="28922"/>
          <a:stretch>
            <a:fillRect/>
          </a:stretch>
        </p:blipFill>
        <p:spPr bwMode="auto">
          <a:xfrm>
            <a:off x="4109291" y="1198933"/>
            <a:ext cx="4490800" cy="54313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Прямоугольник 14"/>
          <p:cNvSpPr/>
          <p:nvPr/>
        </p:nvSpPr>
        <p:spPr>
          <a:xfrm>
            <a:off x="1093338" y="6034831"/>
            <a:ext cx="1169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выхухоль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555329" y="3559644"/>
            <a:ext cx="628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зубр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9840858" y="3291630"/>
            <a:ext cx="1202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ятрышник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9474460" y="6097893"/>
            <a:ext cx="2019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венерин башмачок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9976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BFD9C44-8E85-4BE0-B68E-3C415BDE3979}"/>
              </a:ext>
            </a:extLst>
          </p:cNvPr>
          <p:cNvSpPr/>
          <p:nvPr/>
        </p:nvSpPr>
        <p:spPr>
          <a:xfrm>
            <a:off x="1319827" y="199490"/>
            <a:ext cx="10126970" cy="98584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8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8" descr="Литературная стр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44019" y="1520327"/>
            <a:ext cx="3729268" cy="4792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7" descr="Литер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6456" y="1519850"/>
            <a:ext cx="3679825" cy="4824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80770" y="0"/>
            <a:ext cx="8569325" cy="122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ru-RU" sz="2800" b="1" dirty="0"/>
              <a:t>Литературное краеведение. Работа с </a:t>
            </a:r>
            <a:r>
              <a:rPr lang="ru-RU" altLang="ru-RU" sz="2800" b="1" dirty="0" smtClean="0"/>
              <a:t>текстом</a:t>
            </a:r>
            <a:endParaRPr lang="ru-RU" alt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249976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BBFD9C44-8E85-4BE0-B68E-3C415BDE3979}"/>
              </a:ext>
            </a:extLst>
          </p:cNvPr>
          <p:cNvSpPr/>
          <p:nvPr/>
        </p:nvSpPr>
        <p:spPr>
          <a:xfrm>
            <a:off x="1319827" y="199490"/>
            <a:ext cx="10126970" cy="98584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8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8" descr="Заним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88235" y="1456267"/>
            <a:ext cx="3679825" cy="50009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7" descr="Задания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293" y="1524000"/>
            <a:ext cx="3654425" cy="50009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636890" y="0"/>
            <a:ext cx="9477800" cy="125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ru-RU" sz="2800" b="1" dirty="0"/>
              <a:t>Самопроверка</a:t>
            </a:r>
          </a:p>
        </p:txBody>
      </p:sp>
      <p:pic>
        <p:nvPicPr>
          <p:cNvPr id="13" name="Рисунок 12" descr="C:\Users\Слава\Pictures\2020-11-21 твор.стран\твор.стран 001.jpg"/>
          <p:cNvPicPr/>
          <p:nvPr/>
        </p:nvPicPr>
        <p:blipFill>
          <a:blip r:embed="rId6" cstate="print"/>
          <a:srcRect l="3352"/>
          <a:stretch>
            <a:fillRect/>
          </a:stretch>
        </p:blipFill>
        <p:spPr bwMode="auto">
          <a:xfrm>
            <a:off x="4233334" y="1490133"/>
            <a:ext cx="3714044" cy="50122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49976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BBFD9C44-8E85-4BE0-B68E-3C415BDE3979}"/>
              </a:ext>
            </a:extLst>
          </p:cNvPr>
          <p:cNvSpPr/>
          <p:nvPr/>
        </p:nvSpPr>
        <p:spPr>
          <a:xfrm>
            <a:off x="1319827" y="278318"/>
            <a:ext cx="10126970" cy="98584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8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2869" y="1466193"/>
            <a:ext cx="3736427" cy="51340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49" t="2776" b="3030"/>
          <a:stretch/>
        </p:blipFill>
        <p:spPr>
          <a:xfrm rot="21251676">
            <a:off x="6449387" y="1208517"/>
            <a:ext cx="2376464" cy="2483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856" b="1414"/>
          <a:stretch/>
        </p:blipFill>
        <p:spPr>
          <a:xfrm rot="772190">
            <a:off x="8740125" y="1502304"/>
            <a:ext cx="2307516" cy="248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822489">
            <a:off x="6130076" y="3844815"/>
            <a:ext cx="2341771" cy="248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48" t="2776" b="4420"/>
          <a:stretch/>
        </p:blipFill>
        <p:spPr>
          <a:xfrm rot="363886">
            <a:off x="8376075" y="4098950"/>
            <a:ext cx="2545135" cy="248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636890" y="0"/>
            <a:ext cx="9477800" cy="125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ru-RU" sz="2800" b="1" dirty="0" smtClean="0"/>
              <a:t>Программа внеурочной деятельности</a:t>
            </a:r>
            <a:endParaRPr lang="ru-RU" alt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249976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BBFD9C44-8E85-4BE0-B68E-3C415BDE3979}"/>
              </a:ext>
            </a:extLst>
          </p:cNvPr>
          <p:cNvSpPr/>
          <p:nvPr/>
        </p:nvSpPr>
        <p:spPr>
          <a:xfrm>
            <a:off x="1403131" y="0"/>
            <a:ext cx="10105697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8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72511" y="441435"/>
          <a:ext cx="11209283" cy="6387926"/>
        </p:xfrm>
        <a:graphic>
          <a:graphicData uri="http://schemas.openxmlformats.org/drawingml/2006/table">
            <a:tbl>
              <a:tblPr/>
              <a:tblGrid>
                <a:gridCol w="3231688"/>
                <a:gridCol w="2075519"/>
                <a:gridCol w="2116912"/>
                <a:gridCol w="3785164"/>
              </a:tblGrid>
              <a:tr h="322273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«Путешествие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 городам области» (6</a:t>
                      </a:r>
                      <a:r>
                        <a:rPr lang="ru-RU" sz="1600" b="1" baseline="0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часов)</a:t>
                      </a:r>
                      <a:endParaRPr lang="ru-RU" sz="1600" b="1" dirty="0" smtClean="0">
                        <a:solidFill>
                          <a:srgbClr val="00206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Владимир.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Суздаль.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Муром.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Ковров.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Александров.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Заочное путешествие 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 городам Владимирской области.</a:t>
                      </a:r>
                      <a:endParaRPr kumimoji="0"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Природа Владимирской области»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(16 часов)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dirty="0" smtClean="0">
                        <a:solidFill>
                          <a:srgbClr val="00206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Река 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Клязьма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Реки Нерль, 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Лух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Давыдовская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пойма.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Сосна. Осина.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Лесные цветы: ландыш, фиалка.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Черника.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Грибы: маслята, опята.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Шмель.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Бабочки: адмирал, медведица.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Птицы: кукушка, поползень, трясогузка, цапля.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Жаба. Уж.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Щука. Ёж.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Красная книга Владимирской области.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464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«Знаменитые земляки»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(8 часов)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Илья Муромец.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Дмитрий Иванович Виноградов. Александр Васильевич Суворов.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Юрий Борисович Левитан.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Валерий Николаевич 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Кубасов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Николай Ефимович Андрианов.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Алексей Иванович Фатьянов.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Владимир Алексеевич Солоухин. Николай Данилович Сидоров.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   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Культурное</a:t>
                      </a:r>
                      <a:r>
                        <a:rPr lang="ru-RU" sz="1600" b="1" baseline="0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наследие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 промышленность 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земли 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Владимирской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 (4 часа)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solidFill>
                          <a:srgbClr val="00206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Белокаменное зодчество.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Золотые ворота.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Церковь Покрова на Нерли.</a:t>
                      </a:r>
                    </a:p>
                    <a:p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Экскурсии в музеи пряника, шоколада и другие экспозиции Владимира.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074" name="Рисунок 3" descr="васил 001"/>
          <p:cNvPicPr>
            <a:picLocks noChangeAspect="1" noChangeArrowheads="1"/>
          </p:cNvPicPr>
          <p:nvPr/>
        </p:nvPicPr>
        <p:blipFill>
          <a:blip r:embed="rId4" cstate="print"/>
          <a:srcRect l="6024" t="4607"/>
          <a:stretch>
            <a:fillRect/>
          </a:stretch>
        </p:blipFill>
        <p:spPr bwMode="auto">
          <a:xfrm>
            <a:off x="3972911" y="3799490"/>
            <a:ext cx="1981200" cy="2762250"/>
          </a:xfrm>
          <a:prstGeom prst="rect">
            <a:avLst/>
          </a:prstGeom>
          <a:noFill/>
        </p:spPr>
      </p:pic>
      <p:pic>
        <p:nvPicPr>
          <p:cNvPr id="3073" name="Рисунок 4" descr="школа 001"/>
          <p:cNvPicPr>
            <a:picLocks noChangeAspect="1" noChangeArrowheads="1"/>
          </p:cNvPicPr>
          <p:nvPr/>
        </p:nvPicPr>
        <p:blipFill>
          <a:blip r:embed="rId5" cstate="print"/>
          <a:srcRect t="4607" r="5957"/>
          <a:stretch>
            <a:fillRect/>
          </a:stretch>
        </p:blipFill>
        <p:spPr bwMode="auto">
          <a:xfrm flipH="1">
            <a:off x="6053957" y="3783724"/>
            <a:ext cx="2002222" cy="2762250"/>
          </a:xfrm>
          <a:prstGeom prst="rect">
            <a:avLst/>
          </a:prstGeom>
          <a:noFill/>
        </p:spPr>
      </p:pic>
      <p:pic>
        <p:nvPicPr>
          <p:cNvPr id="9" name="Рисунок 8" descr="C:\Users\Слава\Pictures\2020-11-21 алекс\алекс 001.jpg"/>
          <p:cNvPicPr/>
          <p:nvPr/>
        </p:nvPicPr>
        <p:blipFill rotWithShape="1">
          <a:blip r:embed="rId6" cstate="print"/>
          <a:srcRect l="4678" t="4668"/>
          <a:stretch/>
        </p:blipFill>
        <p:spPr bwMode="auto">
          <a:xfrm>
            <a:off x="3994095" y="478069"/>
            <a:ext cx="1933575" cy="2654166"/>
          </a:xfrm>
          <a:prstGeom prst="rect">
            <a:avLst/>
          </a:prstGeom>
          <a:ln>
            <a:noFill/>
          </a:ln>
          <a:effectLst/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  <p:pic>
        <p:nvPicPr>
          <p:cNvPr id="10" name="Рисунок 9" descr="C:\Users\Слава\Pictures\2020-11-21 природа\природа 001.jpg"/>
          <p:cNvPicPr/>
          <p:nvPr/>
        </p:nvPicPr>
        <p:blipFill rotWithShape="1">
          <a:blip r:embed="rId7" cstate="print"/>
          <a:srcRect t="3139" r="3723" b="2356"/>
          <a:stretch/>
        </p:blipFill>
        <p:spPr bwMode="auto">
          <a:xfrm>
            <a:off x="5990897" y="467216"/>
            <a:ext cx="2036216" cy="2685887"/>
          </a:xfrm>
          <a:prstGeom prst="rect">
            <a:avLst/>
          </a:prstGeom>
          <a:ln>
            <a:noFill/>
          </a:ln>
          <a:effectLst/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403132" y="0"/>
            <a:ext cx="9916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Содержательные линии программы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249976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16436" y="216131"/>
            <a:ext cx="4987637" cy="25603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8" name="Picture 6" descr="ГОТОВ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72991" y="1446415"/>
            <a:ext cx="3458094" cy="37407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9259" y="3873732"/>
            <a:ext cx="4493171" cy="26916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49976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BFD9C44-8E85-4BE0-B68E-3C415BDE3979}"/>
              </a:ext>
            </a:extLst>
          </p:cNvPr>
          <p:cNvSpPr/>
          <p:nvPr/>
        </p:nvSpPr>
        <p:spPr>
          <a:xfrm>
            <a:off x="749147" y="398256"/>
            <a:ext cx="11445729" cy="283480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81744" y="-152400"/>
            <a:ext cx="9626958" cy="3298371"/>
          </a:xfrm>
        </p:spPr>
        <p:txBody>
          <a:bodyPr>
            <a:noAutofit/>
          </a:bodyPr>
          <a:lstStyle/>
          <a:p>
            <a:pPr algn="l"/>
            <a:r>
              <a:rPr lang="ru-RU" sz="4400" b="1" dirty="0">
                <a:solidFill>
                  <a:schemeClr val="bg1"/>
                </a:solidFill>
              </a:rPr>
              <a:t>КОМПЛЕКСНЫЕ ПРОВЕРОЧНЫЕ </a:t>
            </a:r>
            <a:r>
              <a:rPr lang="ru-RU" sz="4400" b="1" dirty="0" smtClean="0">
                <a:solidFill>
                  <a:schemeClr val="bg1"/>
                </a:solidFill>
              </a:rPr>
              <a:t>РАБОТЫ на краеведческом материале </a:t>
            </a:r>
            <a:br>
              <a:rPr lang="ru-RU" sz="4400" b="1" dirty="0" smtClean="0">
                <a:solidFill>
                  <a:schemeClr val="bg1"/>
                </a:solidFill>
              </a:rPr>
            </a:br>
            <a:r>
              <a:rPr lang="ru-RU" sz="4400" b="1" dirty="0" smtClean="0">
                <a:solidFill>
                  <a:schemeClr val="bg1"/>
                </a:solidFill>
              </a:rPr>
              <a:t>Владимирской области</a:t>
            </a:r>
            <a:endParaRPr lang="ru-RU" sz="7200" b="1" dirty="0">
              <a:solidFill>
                <a:schemeClr val="bg1"/>
              </a:solidFill>
              <a:cs typeface="Calibri Ligh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7961" y="3178630"/>
            <a:ext cx="11564039" cy="2030186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ru-RU" sz="4000" b="1" dirty="0" smtClean="0">
                <a:solidFill>
                  <a:schemeClr val="bg1"/>
                </a:solidFill>
              </a:rPr>
              <a:t>как одно из средств в работе  педагога по воспитанию младших школьников  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625085" y="4593771"/>
            <a:ext cx="11086130" cy="18614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000" dirty="0">
                <a:solidFill>
                  <a:srgbClr val="FFFF00"/>
                </a:solidFill>
              </a:rPr>
              <a:t>С.И. Варламова, учитель начальных </a:t>
            </a:r>
            <a:r>
              <a:rPr lang="ru-RU" sz="2000" dirty="0" smtClean="0">
                <a:solidFill>
                  <a:srgbClr val="FFFF00"/>
                </a:solidFill>
              </a:rPr>
              <a:t>классов МБОУ «СОШ № 40» г. Владимира, Отличник народного образования</a:t>
            </a:r>
            <a:endParaRPr lang="ru-RU" sz="2000" dirty="0" smtClean="0">
              <a:solidFill>
                <a:srgbClr val="FFFF00"/>
              </a:solidFill>
              <a:cs typeface="Calibri"/>
            </a:endParaRPr>
          </a:p>
          <a:p>
            <a:pPr algn="just"/>
            <a:r>
              <a:rPr lang="ru-RU" sz="2000" dirty="0" smtClean="0">
                <a:solidFill>
                  <a:srgbClr val="FFFF00"/>
                </a:solidFill>
              </a:rPr>
              <a:t>Н.А</a:t>
            </a:r>
            <a:r>
              <a:rPr lang="ru-RU" sz="2000" dirty="0">
                <a:solidFill>
                  <a:srgbClr val="FFFF00"/>
                </a:solidFill>
              </a:rPr>
              <a:t>. Прохорова, заместитель директора по учебно-воспитательной работе, учитель начальных </a:t>
            </a:r>
            <a:r>
              <a:rPr lang="ru-RU" sz="2000" dirty="0" smtClean="0">
                <a:solidFill>
                  <a:srgbClr val="FFFF00"/>
                </a:solidFill>
              </a:rPr>
              <a:t>классов МБОУ «СОШ № 40» г. Владимира</a:t>
            </a:r>
          </a:p>
          <a:p>
            <a:pPr algn="just"/>
            <a:r>
              <a:rPr lang="ru-RU" sz="2000" dirty="0" smtClean="0">
                <a:solidFill>
                  <a:srgbClr val="FFFF00"/>
                </a:solidFill>
                <a:cs typeface="Calibri"/>
              </a:rPr>
              <a:t>О.Ю. Грузинцева, методист МБОУДПО «ГИМЦ» г. Владимира</a:t>
            </a:r>
          </a:p>
        </p:txBody>
      </p:sp>
      <p:pic>
        <p:nvPicPr>
          <p:cNvPr id="7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8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7068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763482"/>
          </a:xfrm>
        </p:spPr>
        <p:txBody>
          <a:bodyPr>
            <a:normAutofit/>
          </a:bodyPr>
          <a:lstStyle/>
          <a:p>
            <a:r>
              <a:rPr lang="ru-RU" sz="4400" i="1" dirty="0" smtClean="0">
                <a:solidFill>
                  <a:schemeClr val="accent6">
                    <a:lumMod val="75000"/>
                  </a:schemeClr>
                </a:solidFill>
              </a:rPr>
              <a:t>Российский национальный воспитательный идеал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xmlns="" id="{DBABED4D-5A9F-4174-80F3-697875A00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05070"/>
            <a:ext cx="10972800" cy="430429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buNone/>
            </a:pPr>
            <a:r>
              <a:rPr lang="ru-RU" sz="3200" dirty="0" smtClean="0"/>
              <a:t>- высоконравственный, творческий, компетентный гражданин России, принимающий судьбу Отечества как свою личную, осознающий ответственность за настоящее и будущее страны, укорененный в духовных и культурных традициях многонационального народа Российской Федерации</a:t>
            </a:r>
            <a:endParaRPr lang="ru-RU" sz="3200" dirty="0"/>
          </a:p>
        </p:txBody>
      </p:sp>
      <p:pic>
        <p:nvPicPr>
          <p:cNvPr id="6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8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9976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 smtClean="0"/>
              <a:t>Цель воспитания обучающихся:</a:t>
            </a:r>
            <a:br>
              <a:rPr lang="ru-RU" sz="4400" dirty="0" smtClean="0"/>
            </a:br>
            <a:endParaRPr lang="ru-RU" dirty="0"/>
          </a:p>
        </p:txBody>
      </p:sp>
      <p:sp>
        <p:nvSpPr>
          <p:cNvPr id="14" name="Содержимое 13"/>
          <p:cNvSpPr>
            <a:spLocks noGrp="1"/>
          </p:cNvSpPr>
          <p:nvPr>
            <p:ph sz="half" idx="2"/>
          </p:nvPr>
        </p:nvSpPr>
        <p:spPr>
          <a:xfrm>
            <a:off x="6197599" y="1600201"/>
            <a:ext cx="5722651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/>
              <a:t>формирование бережного отношения к культурному наследию и традициям многонационального  народа России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сознательного отношения к природе и окружающей среде</a:t>
            </a:r>
          </a:p>
          <a:p>
            <a:pPr>
              <a:buFont typeface="Wingdings" pitchFamily="2" charset="2"/>
              <a:buChar char="Ø"/>
            </a:pPr>
            <a:endParaRPr lang="ru-RU" sz="2400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xmlns="" id="{698F4985-58B9-4E18-A27C-200B6E12D3D6}"/>
              </a:ext>
            </a:extLst>
          </p:cNvPr>
          <p:cNvSpPr txBox="1">
            <a:spLocks/>
          </p:cNvSpPr>
          <p:nvPr/>
        </p:nvSpPr>
        <p:spPr>
          <a:xfrm>
            <a:off x="429658" y="1619478"/>
            <a:ext cx="11512960" cy="43352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Wingdings" pitchFamily="2" charset="2"/>
              <a:buChar char="Ø"/>
            </a:pPr>
            <a:r>
              <a:rPr lang="ru-RU" dirty="0" smtClean="0">
                <a:solidFill>
                  <a:prstClr val="white"/>
                </a:solidFill>
              </a:rPr>
              <a:t>развитие личности</a:t>
            </a:r>
          </a:p>
          <a:p>
            <a:pPr algn="l">
              <a:lnSpc>
                <a:spcPts val="3360"/>
              </a:lnSpc>
              <a:buFont typeface="Wingdings" pitchFamily="2" charset="2"/>
              <a:buChar char="Ø"/>
            </a:pPr>
            <a:r>
              <a:rPr lang="ru-RU" dirty="0" smtClean="0">
                <a:solidFill>
                  <a:prstClr val="white"/>
                </a:solidFill>
              </a:rPr>
              <a:t>создание условий для </a:t>
            </a:r>
          </a:p>
          <a:p>
            <a:pPr algn="l">
              <a:lnSpc>
                <a:spcPts val="3360"/>
              </a:lnSpc>
            </a:pPr>
            <a:r>
              <a:rPr lang="ru-RU" dirty="0" smtClean="0">
                <a:solidFill>
                  <a:prstClr val="white"/>
                </a:solidFill>
              </a:rPr>
              <a:t>самоопределения и социализации</a:t>
            </a:r>
          </a:p>
          <a:p>
            <a:pPr algn="l">
              <a:buFont typeface="Wingdings" pitchFamily="2" charset="2"/>
              <a:buChar char="Ø"/>
            </a:pPr>
            <a:r>
              <a:rPr lang="ru-RU" dirty="0" smtClean="0">
                <a:solidFill>
                  <a:prstClr val="white"/>
                </a:solidFill>
              </a:rPr>
              <a:t> формирование чувства патриотизма,</a:t>
            </a:r>
          </a:p>
          <a:p>
            <a:pPr algn="l"/>
            <a:r>
              <a:rPr lang="ru-RU" dirty="0" smtClean="0">
                <a:solidFill>
                  <a:prstClr val="white"/>
                </a:solidFill>
              </a:rPr>
              <a:t>гражданственности</a:t>
            </a:r>
          </a:p>
          <a:p>
            <a:pPr algn="l">
              <a:buFont typeface="Wingdings" pitchFamily="2" charset="2"/>
              <a:buChar char="Ø"/>
            </a:pPr>
            <a:r>
              <a:rPr lang="ru-RU" dirty="0" smtClean="0">
                <a:solidFill>
                  <a:prstClr val="white"/>
                </a:solidFill>
              </a:rPr>
              <a:t> чувства уважения к памяти защитников</a:t>
            </a:r>
          </a:p>
          <a:p>
            <a:pPr algn="l"/>
            <a:r>
              <a:rPr lang="ru-RU" dirty="0" smtClean="0">
                <a:solidFill>
                  <a:prstClr val="white"/>
                </a:solidFill>
              </a:rPr>
              <a:t>Отечества, закону, порядку, старшему</a:t>
            </a:r>
          </a:p>
          <a:p>
            <a:pPr algn="l"/>
            <a:r>
              <a:rPr lang="ru-RU" dirty="0" smtClean="0">
                <a:solidFill>
                  <a:prstClr val="white"/>
                </a:solidFill>
              </a:rPr>
              <a:t>поколению</a:t>
            </a:r>
          </a:p>
          <a:p>
            <a:pPr algn="l"/>
            <a:endParaRPr lang="ru-RU" sz="2800" dirty="0">
              <a:solidFill>
                <a:prstClr val="white"/>
              </a:solidFill>
            </a:endParaRPr>
          </a:p>
        </p:txBody>
      </p:sp>
      <p:pic>
        <p:nvPicPr>
          <p:cNvPr id="6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8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2336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fs3.fotoload.ru/f/0518/1525426057/f7b010daf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19956" y="4821801"/>
            <a:ext cx="1367013" cy="1862416"/>
          </a:xfrm>
          <a:prstGeom prst="rect">
            <a:avLst/>
          </a:prstGeom>
          <a:noFill/>
        </p:spPr>
      </p:pic>
      <p:pic>
        <p:nvPicPr>
          <p:cNvPr id="23558" name="Picture 6" descr="http://catalog.planeta-kniga.ru/image/cache/import_files/24/242261d800d111ea85bc503eaa523af0_1483e4a4136611ea85e7503eaa523af0-500x500.jpg"/>
          <p:cNvPicPr>
            <a:picLocks noChangeAspect="1" noChangeArrowheads="1"/>
          </p:cNvPicPr>
          <p:nvPr/>
        </p:nvPicPr>
        <p:blipFill>
          <a:blip r:embed="rId3" cstate="print"/>
          <a:srcRect l="14083" r="15132"/>
          <a:stretch>
            <a:fillRect/>
          </a:stretch>
        </p:blipFill>
        <p:spPr bwMode="auto">
          <a:xfrm>
            <a:off x="6918593" y="4812214"/>
            <a:ext cx="1331894" cy="1881590"/>
          </a:xfrm>
          <a:prstGeom prst="rect">
            <a:avLst/>
          </a:prstGeom>
          <a:noFill/>
        </p:spPr>
      </p:pic>
      <p:pic>
        <p:nvPicPr>
          <p:cNvPr id="2052" name="Picture 4" descr="C:\Users\Слава\Pictures\2021-01-10 кпр4\кпр4 001.jpg"/>
          <p:cNvPicPr>
            <a:picLocks noChangeAspect="1" noChangeArrowheads="1"/>
          </p:cNvPicPr>
          <p:nvPr/>
        </p:nvPicPr>
        <p:blipFill>
          <a:blip r:embed="rId4" cstate="print">
            <a:lum bright="-20000"/>
          </a:blip>
          <a:srcRect l="2389" t="2557" r="2048" b="2768"/>
          <a:stretch>
            <a:fillRect/>
          </a:stretch>
        </p:blipFill>
        <p:spPr bwMode="auto">
          <a:xfrm>
            <a:off x="8973574" y="423937"/>
            <a:ext cx="3113315" cy="4245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3" name="Picture 5" descr="C:\Users\Слава\Pictures\2021-01-10 кпр3\кпр3 001.jpg"/>
          <p:cNvPicPr>
            <a:picLocks noChangeAspect="1" noChangeArrowheads="1"/>
          </p:cNvPicPr>
          <p:nvPr/>
        </p:nvPicPr>
        <p:blipFill>
          <a:blip r:embed="rId5" cstate="print">
            <a:lum bright="-20000"/>
          </a:blip>
          <a:srcRect l="2985" t="1982" r="746" b="2865"/>
          <a:stretch>
            <a:fillRect/>
          </a:stretch>
        </p:blipFill>
        <p:spPr bwMode="auto">
          <a:xfrm>
            <a:off x="6037273" y="296381"/>
            <a:ext cx="3112570" cy="4234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C:\Users\Слава\Pictures\2021-01-10 кпр2\кпр2 001.jpg"/>
          <p:cNvPicPr>
            <a:picLocks noChangeAspect="1" noChangeArrowheads="1"/>
          </p:cNvPicPr>
          <p:nvPr/>
        </p:nvPicPr>
        <p:blipFill>
          <a:blip r:embed="rId6" cstate="print">
            <a:lum bright="-20000"/>
          </a:blip>
          <a:srcRect l="1698" t="2780" r="1517" b="3207"/>
          <a:stretch>
            <a:fillRect/>
          </a:stretch>
        </p:blipFill>
        <p:spPr bwMode="auto">
          <a:xfrm>
            <a:off x="3243091" y="157940"/>
            <a:ext cx="3126478" cy="4180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:\Users\Слава\Pictures\2021-01-10 кпр1\кпр1 001.jpg"/>
          <p:cNvPicPr>
            <a:picLocks noChangeAspect="1" noChangeArrowheads="1"/>
          </p:cNvPicPr>
          <p:nvPr/>
        </p:nvPicPr>
        <p:blipFill>
          <a:blip r:embed="rId7" cstate="print">
            <a:lum bright="-20000"/>
          </a:blip>
          <a:srcRect l="1987" t="1443" r="993" b="4494"/>
          <a:stretch>
            <a:fillRect/>
          </a:stretch>
        </p:blipFill>
        <p:spPr bwMode="auto">
          <a:xfrm>
            <a:off x="462817" y="0"/>
            <a:ext cx="3189513" cy="4256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http://catalog.planeta-kniga.ru/image/cache/import_files/d2/d209aae0927411e984d8503eaa523af0_d209aae1927411e984d8503eaa523af0-500x500.jpg"/>
          <p:cNvPicPr/>
          <p:nvPr/>
        </p:nvPicPr>
        <p:blipFill>
          <a:blip r:embed="rId8" cstate="print"/>
          <a:srcRect l="14673" r="14253"/>
          <a:stretch>
            <a:fillRect/>
          </a:stretch>
        </p:blipFill>
        <p:spPr bwMode="auto">
          <a:xfrm>
            <a:off x="3902500" y="4723794"/>
            <a:ext cx="1370421" cy="1861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 descr="http://catalog.planeta-kniga.ru/image/cache/import_files/d2/d209aade927411e984d8503eaa523af0_d209aadf927411e984d8503eaa523af0-500x500.jpg"/>
          <p:cNvPicPr>
            <a:picLocks noChangeAspect="1" noChangeArrowheads="1"/>
          </p:cNvPicPr>
          <p:nvPr/>
        </p:nvPicPr>
        <p:blipFill>
          <a:blip r:embed="rId9" cstate="print"/>
          <a:srcRect l="14342" r="14410"/>
          <a:stretch>
            <a:fillRect/>
          </a:stretch>
        </p:blipFill>
        <p:spPr bwMode="auto">
          <a:xfrm>
            <a:off x="1268204" y="4723794"/>
            <a:ext cx="1333041" cy="1870982"/>
          </a:xfrm>
          <a:prstGeom prst="rect">
            <a:avLst/>
          </a:prstGeom>
          <a:noFill/>
        </p:spPr>
      </p:pic>
      <p:pic>
        <p:nvPicPr>
          <p:cNvPr id="13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14" name="Picture 6" descr="ГОТОВО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315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воспитания (ФГОС)</a:t>
            </a:r>
            <a:endParaRPr lang="ru-RU" dirty="0"/>
          </a:p>
        </p:txBody>
      </p:sp>
      <p:pic>
        <p:nvPicPr>
          <p:cNvPr id="1027" name="Picture 3" descr="C:\Users\Слава\Pictures\2023-01-09 1-а кл\1-а кл 001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61010" b="3426"/>
          <a:stretch>
            <a:fillRect/>
          </a:stretch>
        </p:blipFill>
        <p:spPr bwMode="auto">
          <a:xfrm>
            <a:off x="5465291" y="3437263"/>
            <a:ext cx="5918754" cy="2897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6" name="Picture 6" descr="ГОТОВ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Слава\Pictures\2023-01-09 1 кд.Влад\1 кд.Влад 001.bmp"/>
          <p:cNvPicPr>
            <a:picLocks noChangeAspect="1" noChangeArrowheads="1"/>
          </p:cNvPicPr>
          <p:nvPr/>
        </p:nvPicPr>
        <p:blipFill>
          <a:blip r:embed="rId5" cstate="print"/>
          <a:srcRect l="3131" t="3197" r="1327" b="8628"/>
          <a:stretch>
            <a:fillRect/>
          </a:stretch>
        </p:blipFill>
        <p:spPr bwMode="auto">
          <a:xfrm>
            <a:off x="164970" y="1432193"/>
            <a:ext cx="3980146" cy="50567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Box 10"/>
          <p:cNvSpPr txBox="1"/>
          <p:nvPr/>
        </p:nvSpPr>
        <p:spPr>
          <a:xfrm>
            <a:off x="4638100" y="1255923"/>
            <a:ext cx="7271133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Гражданско-патриотическое воспитание</a:t>
            </a:r>
          </a:p>
          <a:p>
            <a:endParaRPr lang="ru-RU" dirty="0" smtClean="0"/>
          </a:p>
          <a:p>
            <a:pPr algn="ctr"/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 класс</a:t>
            </a:r>
            <a:endParaRPr lang="ru-RU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воспитания (ФГОС)</a:t>
            </a:r>
            <a:endParaRPr lang="ru-RU" dirty="0"/>
          </a:p>
        </p:txBody>
      </p:sp>
      <p:pic>
        <p:nvPicPr>
          <p:cNvPr id="5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6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38100" y="1244906"/>
            <a:ext cx="7271133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Гражданско-патриотическое воспитание</a:t>
            </a:r>
          </a:p>
          <a:p>
            <a:endParaRPr lang="ru-RU" dirty="0" smtClean="0"/>
          </a:p>
          <a:p>
            <a:pPr algn="ctr"/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 класс</a:t>
            </a:r>
            <a:endParaRPr lang="ru-RU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50" name="Picture 2" descr="C:\Users\Слава\Pictures\2023-01-09 2 кл\2 кл 001.bmp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2549" t="3217" b="3660"/>
          <a:stretch>
            <a:fillRect/>
          </a:stretch>
        </p:blipFill>
        <p:spPr bwMode="auto">
          <a:xfrm>
            <a:off x="324772" y="1101687"/>
            <a:ext cx="3350264" cy="44067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C:\Users\Слава\Pictures\2023-01-09 2-а кл\2-а кл 001.bmp"/>
          <p:cNvPicPr>
            <a:picLocks noChangeAspect="1" noChangeArrowheads="1"/>
          </p:cNvPicPr>
          <p:nvPr/>
        </p:nvPicPr>
        <p:blipFill>
          <a:blip r:embed="rId5" cstate="print"/>
          <a:srcRect l="7499" t="4274" b="4199"/>
          <a:stretch>
            <a:fillRect/>
          </a:stretch>
        </p:blipFill>
        <p:spPr bwMode="auto">
          <a:xfrm>
            <a:off x="3888954" y="2583455"/>
            <a:ext cx="3138097" cy="42745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Picture 4" descr="C:\Users\Слава\Pictures\2023-01-09 2-б кл\2-б кл 001.bmp"/>
          <p:cNvPicPr>
            <a:picLocks noChangeAspect="1" noChangeArrowheads="1"/>
          </p:cNvPicPr>
          <p:nvPr/>
        </p:nvPicPr>
        <p:blipFill>
          <a:blip r:embed="rId6" cstate="print"/>
          <a:srcRect l="5714" t="40264" b="4423"/>
          <a:stretch>
            <a:fillRect/>
          </a:stretch>
        </p:blipFill>
        <p:spPr bwMode="auto">
          <a:xfrm>
            <a:off x="7612655" y="3338112"/>
            <a:ext cx="4090480" cy="3303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воспитания (ФГОС)</a:t>
            </a:r>
            <a:endParaRPr lang="ru-RU" dirty="0"/>
          </a:p>
        </p:txBody>
      </p:sp>
      <p:pic>
        <p:nvPicPr>
          <p:cNvPr id="5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6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38100" y="1046602"/>
            <a:ext cx="7271133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Гражданско-патриотическое воспитание</a:t>
            </a:r>
          </a:p>
          <a:p>
            <a:endParaRPr lang="ru-RU" dirty="0" smtClean="0"/>
          </a:p>
          <a:p>
            <a:pPr algn="ctr"/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3 класс</a:t>
            </a:r>
            <a:endParaRPr lang="ru-RU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074" name="Picture 2" descr="C:\Users\Слава\Pictures\2023-01-09 3 кл\3 кл 001.bmp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2227" t="4153" b="1320"/>
          <a:stretch>
            <a:fillRect/>
          </a:stretch>
        </p:blipFill>
        <p:spPr bwMode="auto">
          <a:xfrm>
            <a:off x="198303" y="1388126"/>
            <a:ext cx="3344531" cy="44508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 descr="C:\Users\Слава\Pictures\2023-01-09 3-а кл\3-а кл 001.bmp"/>
          <p:cNvPicPr>
            <a:picLocks noChangeAspect="1" noChangeArrowheads="1"/>
          </p:cNvPicPr>
          <p:nvPr/>
        </p:nvPicPr>
        <p:blipFill>
          <a:blip r:embed="rId5" cstate="print"/>
          <a:srcRect l="2628" t="1972" r="2139" b="4653"/>
          <a:stretch>
            <a:fillRect/>
          </a:stretch>
        </p:blipFill>
        <p:spPr bwMode="auto">
          <a:xfrm>
            <a:off x="3844887" y="2599980"/>
            <a:ext cx="3028102" cy="40872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 descr="C:\Users\Слава\Pictures\2023-01-09 3-б кл\3-б кл 001.bmp"/>
          <p:cNvPicPr>
            <a:picLocks noChangeAspect="1" noChangeArrowheads="1"/>
          </p:cNvPicPr>
          <p:nvPr/>
        </p:nvPicPr>
        <p:blipFill>
          <a:blip r:embed="rId6" cstate="print"/>
          <a:srcRect l="1490" t="2470" r="3027" b="30369"/>
          <a:stretch>
            <a:fillRect/>
          </a:stretch>
        </p:blipFill>
        <p:spPr bwMode="auto">
          <a:xfrm>
            <a:off x="7238082" y="2963537"/>
            <a:ext cx="3822853" cy="37016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воспитания (ФГОС)</a:t>
            </a:r>
            <a:endParaRPr lang="ru-RU" dirty="0"/>
          </a:p>
        </p:txBody>
      </p:sp>
      <p:pic>
        <p:nvPicPr>
          <p:cNvPr id="5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6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38100" y="1277957"/>
            <a:ext cx="7271133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Гражданско-патриотическое воспитание</a:t>
            </a:r>
          </a:p>
          <a:p>
            <a:endParaRPr lang="ru-RU" dirty="0" smtClean="0"/>
          </a:p>
          <a:p>
            <a:pPr algn="ctr"/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4 класс</a:t>
            </a:r>
            <a:endParaRPr lang="ru-RU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098" name="Picture 2" descr="C:\Users\Слава\Pictures\2023-01-09\001.bmp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3838" t="4621" b="2256"/>
          <a:stretch>
            <a:fillRect/>
          </a:stretch>
        </p:blipFill>
        <p:spPr bwMode="auto">
          <a:xfrm>
            <a:off x="187287" y="1277957"/>
            <a:ext cx="3289446" cy="43847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9" name="Picture 3" descr="C:\Users\Слава\Pictures\2023-01-09 4-а кл\4-а кл 001.bmp"/>
          <p:cNvPicPr>
            <a:picLocks noChangeAspect="1" noChangeArrowheads="1"/>
          </p:cNvPicPr>
          <p:nvPr/>
        </p:nvPicPr>
        <p:blipFill>
          <a:blip r:embed="rId5" cstate="print"/>
          <a:srcRect l="3640" t="9451" r="11780" b="20782"/>
          <a:stretch>
            <a:fillRect/>
          </a:stretch>
        </p:blipFill>
        <p:spPr bwMode="auto">
          <a:xfrm>
            <a:off x="8780443" y="3106757"/>
            <a:ext cx="3124030" cy="35474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0" name="Picture 4" descr="C:\Users\Слава\Pictures\2023-01-09 4-б кл\4-б кл 001.bmp"/>
          <p:cNvPicPr>
            <a:picLocks noChangeAspect="1" noChangeArrowheads="1"/>
          </p:cNvPicPr>
          <p:nvPr/>
        </p:nvPicPr>
        <p:blipFill>
          <a:blip r:embed="rId6" cstate="print"/>
          <a:srcRect l="12068" t="4102" r="398" b="8014"/>
          <a:stretch>
            <a:fillRect/>
          </a:stretch>
        </p:blipFill>
        <p:spPr bwMode="auto">
          <a:xfrm>
            <a:off x="3066476" y="2748708"/>
            <a:ext cx="2849580" cy="39385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1" name="Picture 5" descr="C:\Users\Слава\Pictures\2023-01-09 4-д кл\4-д кл 001.bmp"/>
          <p:cNvPicPr>
            <a:picLocks noChangeAspect="1" noChangeArrowheads="1"/>
          </p:cNvPicPr>
          <p:nvPr/>
        </p:nvPicPr>
        <p:blipFill>
          <a:blip r:embed="rId7" cstate="print"/>
          <a:srcRect l="1259" t="4787" r="17169" b="4896"/>
          <a:stretch>
            <a:fillRect/>
          </a:stretch>
        </p:blipFill>
        <p:spPr bwMode="auto">
          <a:xfrm>
            <a:off x="6136398" y="3214119"/>
            <a:ext cx="2390658" cy="36438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воспитания (ФГОС)</a:t>
            </a:r>
            <a:endParaRPr lang="ru-RU" dirty="0"/>
          </a:p>
        </p:txBody>
      </p:sp>
      <p:pic>
        <p:nvPicPr>
          <p:cNvPr id="5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6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439797" y="1255923"/>
            <a:ext cx="7271133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Гражданско-патриотическое воспитание</a:t>
            </a:r>
          </a:p>
          <a:p>
            <a:endParaRPr lang="ru-RU" dirty="0" smtClean="0"/>
          </a:p>
          <a:p>
            <a:pPr algn="ctr"/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4 класс</a:t>
            </a:r>
            <a:endParaRPr lang="ru-RU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2" name="Picture 2" descr="C:\Users\Слава\Pictures\2023-01-09 4-в кл\4-в кл 001.bmp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2549" t="3217" r="510" b="4596"/>
          <a:stretch>
            <a:fillRect/>
          </a:stretch>
        </p:blipFill>
        <p:spPr bwMode="auto">
          <a:xfrm>
            <a:off x="683046" y="1751682"/>
            <a:ext cx="3652734" cy="4781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3" name="Picture 3" descr="C:\Users\Слава\Pictures\2023-01-09 4-г кл\4-г кл 001.bmp"/>
          <p:cNvPicPr>
            <a:picLocks noChangeAspect="1" noChangeArrowheads="1"/>
          </p:cNvPicPr>
          <p:nvPr/>
        </p:nvPicPr>
        <p:blipFill>
          <a:blip r:embed="rId5" cstate="print"/>
          <a:srcRect t="3778" r="1841" b="4396"/>
          <a:stretch>
            <a:fillRect/>
          </a:stretch>
        </p:blipFill>
        <p:spPr bwMode="auto">
          <a:xfrm>
            <a:off x="4494882" y="2732346"/>
            <a:ext cx="2908452" cy="37455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4" name="Picture 4" descr="C:\Users\Слава\Pictures\2023-01-09 4е кл\4е кл 001.bmp"/>
          <p:cNvPicPr>
            <a:picLocks noChangeAspect="1" noChangeArrowheads="1"/>
          </p:cNvPicPr>
          <p:nvPr/>
        </p:nvPicPr>
        <p:blipFill>
          <a:blip r:embed="rId6" cstate="print"/>
          <a:srcRect t="5863" r="8293" b="7546"/>
          <a:stretch>
            <a:fillRect/>
          </a:stretch>
        </p:blipFill>
        <p:spPr bwMode="auto">
          <a:xfrm>
            <a:off x="9018224" y="2688116"/>
            <a:ext cx="2924061" cy="38008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воспитания (ФГОС)</a:t>
            </a:r>
            <a:endParaRPr lang="ru-RU" dirty="0"/>
          </a:p>
        </p:txBody>
      </p:sp>
      <p:pic>
        <p:nvPicPr>
          <p:cNvPr id="5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6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38100" y="1641513"/>
            <a:ext cx="727113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Духовно-нравственное воспитание</a:t>
            </a:r>
          </a:p>
          <a:p>
            <a:endParaRPr lang="ru-RU" dirty="0" smtClean="0"/>
          </a:p>
          <a:p>
            <a:pPr algn="ctr"/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 класс</a:t>
            </a:r>
            <a:endParaRPr lang="ru-RU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72" t="1285" r="2132" b="10202"/>
          <a:stretch/>
        </p:blipFill>
        <p:spPr>
          <a:xfrm>
            <a:off x="408730" y="1729648"/>
            <a:ext cx="3469208" cy="44977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6" name="Picture 2" descr="C:\Users\Слава\Pictures\2023-01-09 илья\илья 001.bmp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 l="2455" t="4578" r="2053" b="2579"/>
          <a:stretch>
            <a:fillRect/>
          </a:stretch>
        </p:blipFill>
        <p:spPr bwMode="auto">
          <a:xfrm>
            <a:off x="4208444" y="2379643"/>
            <a:ext cx="2963537" cy="39660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7" name="Picture 3" descr="C:\Users\Слава\Pictures\2023-01-09 дро\дро 001.bmp"/>
          <p:cNvPicPr>
            <a:picLocks noChangeAspect="1" noChangeArrowheads="1"/>
          </p:cNvPicPr>
          <p:nvPr/>
        </p:nvPicPr>
        <p:blipFill>
          <a:blip r:embed="rId6" cstate="print"/>
          <a:srcRect l="3877" t="3397" b="2991"/>
          <a:stretch>
            <a:fillRect/>
          </a:stretch>
        </p:blipFill>
        <p:spPr bwMode="auto">
          <a:xfrm>
            <a:off x="8637224" y="2908453"/>
            <a:ext cx="2703519" cy="3624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воспитания (ФГОС)</a:t>
            </a:r>
            <a:endParaRPr lang="ru-RU" dirty="0"/>
          </a:p>
        </p:txBody>
      </p:sp>
      <p:pic>
        <p:nvPicPr>
          <p:cNvPr id="5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6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38100" y="1641513"/>
            <a:ext cx="727113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Духовно-нравственное воспитание</a:t>
            </a:r>
          </a:p>
          <a:p>
            <a:endParaRPr lang="ru-RU" dirty="0" smtClean="0"/>
          </a:p>
          <a:p>
            <a:pPr algn="ctr"/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 класс</a:t>
            </a:r>
            <a:endParaRPr lang="ru-RU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170" name="Picture 2" descr="C:\Users\Слава\Pictures\2023-01-09 богол\богол 001.bmp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1583" t="1418" r="2442" b="3660"/>
          <a:stretch>
            <a:fillRect/>
          </a:stretch>
        </p:blipFill>
        <p:spPr bwMode="auto">
          <a:xfrm>
            <a:off x="374574" y="1509311"/>
            <a:ext cx="3536414" cy="48143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1" name="Picture 3" descr="C:\Users\Слава\Pictures\2023-01-09 богол1\богол1 001.bmp"/>
          <p:cNvPicPr>
            <a:picLocks noChangeAspect="1" noChangeArrowheads="1"/>
          </p:cNvPicPr>
          <p:nvPr/>
        </p:nvPicPr>
        <p:blipFill>
          <a:blip r:embed="rId5" cstate="print"/>
          <a:srcRect l="3447" t="3094" r="1063" b="63851"/>
          <a:stretch>
            <a:fillRect/>
          </a:stretch>
        </p:blipFill>
        <p:spPr bwMode="auto">
          <a:xfrm>
            <a:off x="8354293" y="4549966"/>
            <a:ext cx="3837707" cy="182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2" name="Picture 4" descr="C:\Users\Слава\Pictures\2023-01-09 богол1\богол1 001.bmp"/>
          <p:cNvPicPr>
            <a:picLocks noChangeAspect="1" noChangeArrowheads="1"/>
          </p:cNvPicPr>
          <p:nvPr/>
        </p:nvPicPr>
        <p:blipFill>
          <a:blip r:embed="rId6" cstate="print"/>
          <a:srcRect l="2774" t="46453" b="3167"/>
          <a:stretch>
            <a:fillRect/>
          </a:stretch>
        </p:blipFill>
        <p:spPr bwMode="auto">
          <a:xfrm>
            <a:off x="8967731" y="2258458"/>
            <a:ext cx="2996588" cy="21375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3" name="Picture 5" descr="C:\Users\Слава\Pictures\2023-01-09 гор\гор 001.bmp"/>
          <p:cNvPicPr>
            <a:picLocks noChangeAspect="1" noChangeArrowheads="1"/>
          </p:cNvPicPr>
          <p:nvPr/>
        </p:nvPicPr>
        <p:blipFill>
          <a:blip r:embed="rId7" cstate="print"/>
          <a:srcRect l="1306" t="2540" r="1526" b="3529"/>
          <a:stretch>
            <a:fillRect/>
          </a:stretch>
        </p:blipFill>
        <p:spPr bwMode="auto">
          <a:xfrm>
            <a:off x="4172208" y="2247441"/>
            <a:ext cx="3087908" cy="41092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воспитания (ФГОС)</a:t>
            </a:r>
            <a:endParaRPr lang="ru-RU" dirty="0"/>
          </a:p>
        </p:txBody>
      </p:sp>
      <p:pic>
        <p:nvPicPr>
          <p:cNvPr id="5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6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38100" y="1189822"/>
            <a:ext cx="727113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Духовно-нравственное воспитание</a:t>
            </a:r>
          </a:p>
          <a:p>
            <a:endParaRPr lang="ru-RU" dirty="0" smtClean="0"/>
          </a:p>
          <a:p>
            <a:pPr algn="ctr"/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3 класс</a:t>
            </a:r>
            <a:endParaRPr lang="ru-RU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194" name="Picture 2" descr="C:\Users\Слава\Pictures\2023-01-09 петр\петр 001.bmp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2872" t="1345" r="1798" b="7638"/>
          <a:stretch>
            <a:fillRect/>
          </a:stretch>
        </p:blipFill>
        <p:spPr bwMode="auto">
          <a:xfrm>
            <a:off x="0" y="1079652"/>
            <a:ext cx="2919471" cy="38367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5" name="Picture 3" descr="C:\Users\Слава\Pictures\2023-01-09 февр\февр 001.bmp"/>
          <p:cNvPicPr>
            <a:picLocks noChangeAspect="1" noChangeArrowheads="1"/>
          </p:cNvPicPr>
          <p:nvPr/>
        </p:nvPicPr>
        <p:blipFill>
          <a:blip r:embed="rId5" cstate="print"/>
          <a:srcRect l="5534" t="44196" b="2178"/>
          <a:stretch>
            <a:fillRect/>
          </a:stretch>
        </p:blipFill>
        <p:spPr bwMode="auto">
          <a:xfrm>
            <a:off x="3844886" y="2445745"/>
            <a:ext cx="2777167" cy="21703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6" name="Picture 4" descr="C:\Users\Слава\Pictures\2023-01-09 руб\руб 001.bmp"/>
          <p:cNvPicPr>
            <a:picLocks noChangeAspect="1" noChangeArrowheads="1"/>
          </p:cNvPicPr>
          <p:nvPr/>
        </p:nvPicPr>
        <p:blipFill>
          <a:blip r:embed="rId6" cstate="print"/>
          <a:srcRect l="3299" t="3631" b="4407"/>
          <a:stretch>
            <a:fillRect/>
          </a:stretch>
        </p:blipFill>
        <p:spPr bwMode="auto">
          <a:xfrm>
            <a:off x="9177051" y="2148289"/>
            <a:ext cx="2864385" cy="37499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7" name="Picture 5" descr="C:\Users\Слава\Pictures\2023-01-09 нев\нев 001.bmp"/>
          <p:cNvPicPr>
            <a:picLocks noChangeAspect="1" noChangeArrowheads="1"/>
          </p:cNvPicPr>
          <p:nvPr/>
        </p:nvPicPr>
        <p:blipFill>
          <a:blip r:embed="rId7" cstate="print"/>
          <a:srcRect l="3342" t="4447" r="13430" b="10759"/>
          <a:stretch>
            <a:fillRect/>
          </a:stretch>
        </p:blipFill>
        <p:spPr bwMode="auto">
          <a:xfrm>
            <a:off x="6621138" y="2721167"/>
            <a:ext cx="2599980" cy="36465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8" name="Picture 6" descr="C:\Users\Слава\Pictures\2023-01-09 сем\сем 001.bmp"/>
          <p:cNvPicPr>
            <a:picLocks noChangeAspect="1" noChangeArrowheads="1"/>
          </p:cNvPicPr>
          <p:nvPr/>
        </p:nvPicPr>
        <p:blipFill>
          <a:blip r:embed="rId8" cstate="print"/>
          <a:srcRect l="14098" r="2172" b="10517"/>
          <a:stretch>
            <a:fillRect/>
          </a:stretch>
        </p:blipFill>
        <p:spPr bwMode="auto">
          <a:xfrm>
            <a:off x="2005071" y="3681202"/>
            <a:ext cx="2159306" cy="31767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воспитания (ФГОС)</a:t>
            </a:r>
            <a:endParaRPr lang="ru-RU" dirty="0"/>
          </a:p>
        </p:txBody>
      </p:sp>
      <p:pic>
        <p:nvPicPr>
          <p:cNvPr id="5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6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38100" y="1641513"/>
            <a:ext cx="727113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Духовно-нравственное воспитание</a:t>
            </a:r>
          </a:p>
          <a:p>
            <a:endParaRPr lang="ru-RU" dirty="0" smtClean="0"/>
          </a:p>
          <a:p>
            <a:pPr algn="ctr"/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4 класс</a:t>
            </a:r>
            <a:endParaRPr lang="ru-RU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218" name="Picture 2" descr="C:\Users\Слава\Pictures\2023-01-09 мст\мст 001.bmp"/>
          <p:cNvPicPr>
            <a:picLocks noChangeAspect="1" noChangeArrowheads="1"/>
          </p:cNvPicPr>
          <p:nvPr/>
        </p:nvPicPr>
        <p:blipFill>
          <a:blip r:embed="rId4" cstate="print"/>
          <a:srcRect l="5215" t="1634" r="637" b="5551"/>
          <a:stretch>
            <a:fillRect/>
          </a:stretch>
        </p:blipFill>
        <p:spPr bwMode="auto">
          <a:xfrm>
            <a:off x="616945" y="1674565"/>
            <a:ext cx="3393195" cy="4605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19" name="Picture 3" descr="C:\Users\Слава\Pictures\2023-01-09 либ\либ 001.bmp"/>
          <p:cNvPicPr>
            <a:picLocks noChangeAspect="1" noChangeArrowheads="1"/>
          </p:cNvPicPr>
          <p:nvPr/>
        </p:nvPicPr>
        <p:blipFill>
          <a:blip r:embed="rId5" cstate="print"/>
          <a:srcRect l="2458" t="3082" r="4131" b="6445"/>
          <a:stretch>
            <a:fillRect/>
          </a:stretch>
        </p:blipFill>
        <p:spPr bwMode="auto">
          <a:xfrm>
            <a:off x="4684923" y="2996587"/>
            <a:ext cx="2751463" cy="36686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20" name="Picture 4" descr="C:\Users\Слава\Pictures\2023-01-09 дми\дми 001.bmp"/>
          <p:cNvPicPr>
            <a:picLocks noChangeAspect="1" noChangeArrowheads="1"/>
          </p:cNvPicPr>
          <p:nvPr/>
        </p:nvPicPr>
        <p:blipFill>
          <a:blip r:embed="rId6" cstate="print"/>
          <a:srcRect l="2563" t="38420" b="4655"/>
          <a:stretch>
            <a:fillRect/>
          </a:stretch>
        </p:blipFill>
        <p:spPr bwMode="auto">
          <a:xfrm>
            <a:off x="8130448" y="3139807"/>
            <a:ext cx="3849181" cy="30957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воспитания (ФГОС)</a:t>
            </a:r>
            <a:endParaRPr lang="ru-RU" dirty="0"/>
          </a:p>
        </p:txBody>
      </p:sp>
      <p:pic>
        <p:nvPicPr>
          <p:cNvPr id="5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6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38100" y="1641513"/>
            <a:ext cx="727113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C000"/>
                </a:solidFill>
              </a:rPr>
              <a:t>Эстетическое воспитание</a:t>
            </a:r>
          </a:p>
          <a:p>
            <a:endParaRPr lang="ru-RU" dirty="0" smtClean="0"/>
          </a:p>
          <a:p>
            <a:pPr algn="ctr"/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1-2 класс</a:t>
            </a:r>
            <a:endParaRPr lang="ru-RU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42" name="Picture 2" descr="C:\Users\Слава\Pictures\2023-01-09 зол\зол 001.bmp"/>
          <p:cNvPicPr>
            <a:picLocks noChangeAspect="1" noChangeArrowheads="1"/>
          </p:cNvPicPr>
          <p:nvPr/>
        </p:nvPicPr>
        <p:blipFill>
          <a:blip r:embed="rId4" cstate="print"/>
          <a:srcRect l="3133" t="2210" r="1796" b="36464"/>
          <a:stretch>
            <a:fillRect/>
          </a:stretch>
        </p:blipFill>
        <p:spPr bwMode="auto">
          <a:xfrm>
            <a:off x="7017744" y="2952521"/>
            <a:ext cx="4131325" cy="36686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43" name="Picture 3" descr="C:\Users\Слава\Pictures\2023-01-09 цеп\цеп 001.bmp"/>
          <p:cNvPicPr>
            <a:picLocks noChangeAspect="1" noChangeArrowheads="1"/>
          </p:cNvPicPr>
          <p:nvPr/>
        </p:nvPicPr>
        <p:blipFill>
          <a:blip r:embed="rId5" cstate="print"/>
          <a:srcRect l="1954" r="678" b="2929"/>
          <a:stretch>
            <a:fillRect/>
          </a:stretch>
        </p:blipFill>
        <p:spPr bwMode="auto">
          <a:xfrm>
            <a:off x="815247" y="1560456"/>
            <a:ext cx="3690651" cy="50651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воспитания (ФГОС)</a:t>
            </a:r>
            <a:endParaRPr lang="ru-RU" dirty="0"/>
          </a:p>
        </p:txBody>
      </p:sp>
      <p:pic>
        <p:nvPicPr>
          <p:cNvPr id="5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6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38100" y="1410159"/>
            <a:ext cx="72711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C000"/>
                </a:solidFill>
              </a:rPr>
              <a:t>Эстетическое воспитание</a:t>
            </a:r>
          </a:p>
          <a:p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3-4 класс</a:t>
            </a:r>
            <a:endParaRPr lang="ru-RU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266" name="Picture 2" descr="C:\Users\Слава\Pictures\2023-01-09 дми\дми 002.bmp"/>
          <p:cNvPicPr>
            <a:picLocks noChangeAspect="1" noChangeArrowheads="1"/>
          </p:cNvPicPr>
          <p:nvPr/>
        </p:nvPicPr>
        <p:blipFill>
          <a:blip r:embed="rId4" cstate="print"/>
          <a:srcRect l="2003" r="351" b="4949"/>
          <a:stretch>
            <a:fillRect/>
          </a:stretch>
        </p:blipFill>
        <p:spPr bwMode="auto">
          <a:xfrm>
            <a:off x="429659" y="1472321"/>
            <a:ext cx="3690650" cy="4945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267" name="Picture 3" descr="C:\Users\Слава\Pictures\2023-01-09 соб\соб 001.bmp"/>
          <p:cNvPicPr>
            <a:picLocks noChangeAspect="1" noChangeArrowheads="1"/>
          </p:cNvPicPr>
          <p:nvPr/>
        </p:nvPicPr>
        <p:blipFill>
          <a:blip r:embed="rId5" cstate="print"/>
          <a:srcRect l="3169" b="4380"/>
          <a:stretch>
            <a:fillRect/>
          </a:stretch>
        </p:blipFill>
        <p:spPr bwMode="auto">
          <a:xfrm>
            <a:off x="7866043" y="2204942"/>
            <a:ext cx="3272928" cy="44492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воспитания (ФГОС)</a:t>
            </a:r>
            <a:endParaRPr lang="ru-RU" dirty="0"/>
          </a:p>
        </p:txBody>
      </p:sp>
      <p:pic>
        <p:nvPicPr>
          <p:cNvPr id="5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6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38100" y="1641513"/>
            <a:ext cx="7271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Физическое воспитание</a:t>
            </a:r>
          </a:p>
        </p:txBody>
      </p:sp>
      <p:pic>
        <p:nvPicPr>
          <p:cNvPr id="12290" name="Picture 2" descr="C:\Users\Слава\Pictures\2023-01-09 кля\кля 001.bmp"/>
          <p:cNvPicPr>
            <a:picLocks noChangeAspect="1" noChangeArrowheads="1"/>
          </p:cNvPicPr>
          <p:nvPr/>
        </p:nvPicPr>
        <p:blipFill>
          <a:blip r:embed="rId4" cstate="print"/>
          <a:srcRect l="2568" t="56047" b="3351"/>
          <a:stretch>
            <a:fillRect/>
          </a:stretch>
        </p:blipFill>
        <p:spPr bwMode="auto">
          <a:xfrm>
            <a:off x="5651653" y="2908453"/>
            <a:ext cx="5607497" cy="3216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291" name="Picture 3" descr="C:\Users\Слава\Pictures\2023-01-09 байд\байд 001.bmp"/>
          <p:cNvPicPr>
            <a:picLocks noChangeAspect="1" noChangeArrowheads="1"/>
          </p:cNvPicPr>
          <p:nvPr/>
        </p:nvPicPr>
        <p:blipFill>
          <a:blip r:embed="rId5" cstate="print"/>
          <a:srcRect l="5493" t="48753" r="2495" b="6954"/>
          <a:stretch>
            <a:fillRect/>
          </a:stretch>
        </p:blipFill>
        <p:spPr bwMode="auto">
          <a:xfrm>
            <a:off x="367626" y="2853368"/>
            <a:ext cx="4854370" cy="3216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воспитания (ФГОС)</a:t>
            </a:r>
            <a:endParaRPr lang="ru-RU" dirty="0"/>
          </a:p>
        </p:txBody>
      </p:sp>
      <p:pic>
        <p:nvPicPr>
          <p:cNvPr id="5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6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38100" y="1641513"/>
            <a:ext cx="7271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92D050"/>
                </a:solidFill>
              </a:rPr>
              <a:t>Трудовое воспитание</a:t>
            </a:r>
          </a:p>
        </p:txBody>
      </p:sp>
      <p:pic>
        <p:nvPicPr>
          <p:cNvPr id="13314" name="Picture 2" descr="C:\Users\Слава\Pictures\2023-01-09 гус\гус 001.bmp"/>
          <p:cNvPicPr>
            <a:picLocks noChangeAspect="1" noChangeArrowheads="1"/>
          </p:cNvPicPr>
          <p:nvPr/>
        </p:nvPicPr>
        <p:blipFill>
          <a:blip r:embed="rId4" cstate="print"/>
          <a:srcRect l="2247" r="2170" b="6899"/>
          <a:stretch>
            <a:fillRect/>
          </a:stretch>
        </p:blipFill>
        <p:spPr bwMode="auto">
          <a:xfrm>
            <a:off x="242371" y="1924012"/>
            <a:ext cx="3437262" cy="46089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315" name="Picture 3" descr="C:\Users\Слава\Pictures\2023-01-09 лош\лош 001.bmp"/>
          <p:cNvPicPr>
            <a:picLocks noChangeAspect="1" noChangeArrowheads="1"/>
          </p:cNvPicPr>
          <p:nvPr/>
        </p:nvPicPr>
        <p:blipFill>
          <a:blip r:embed="rId5" cstate="print"/>
          <a:srcRect r="4044" b="4759"/>
          <a:stretch>
            <a:fillRect/>
          </a:stretch>
        </p:blipFill>
        <p:spPr bwMode="auto">
          <a:xfrm>
            <a:off x="8680423" y="2177401"/>
            <a:ext cx="3195760" cy="43666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316" name="Picture 4" descr="C:\Users\Слава\Pictures\2023-01-09 он\он 001.bmp"/>
          <p:cNvPicPr>
            <a:picLocks noChangeAspect="1" noChangeArrowheads="1"/>
          </p:cNvPicPr>
          <p:nvPr/>
        </p:nvPicPr>
        <p:blipFill>
          <a:blip r:embed="rId6" cstate="print"/>
          <a:srcRect l="1579" t="2141" b="2049"/>
          <a:stretch>
            <a:fillRect/>
          </a:stretch>
        </p:blipFill>
        <p:spPr bwMode="auto">
          <a:xfrm>
            <a:off x="4616067" y="2423711"/>
            <a:ext cx="3074623" cy="41203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воспитания (ФГОС)</a:t>
            </a:r>
            <a:endParaRPr lang="ru-RU" dirty="0"/>
          </a:p>
        </p:txBody>
      </p:sp>
      <p:pic>
        <p:nvPicPr>
          <p:cNvPr id="5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6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38100" y="1641513"/>
            <a:ext cx="7271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92D050"/>
                </a:solidFill>
              </a:rPr>
              <a:t>Трудовое воспитание</a:t>
            </a:r>
          </a:p>
        </p:txBody>
      </p:sp>
      <p:pic>
        <p:nvPicPr>
          <p:cNvPr id="14338" name="Picture 2" descr="C:\Users\Слава\Pictures\2023-01-09 ков\ков 001.bmp"/>
          <p:cNvPicPr>
            <a:picLocks noChangeAspect="1" noChangeArrowheads="1"/>
          </p:cNvPicPr>
          <p:nvPr/>
        </p:nvPicPr>
        <p:blipFill>
          <a:blip r:embed="rId4" cstate="print"/>
          <a:srcRect l="5630" b="8567"/>
          <a:stretch>
            <a:fillRect/>
          </a:stretch>
        </p:blipFill>
        <p:spPr bwMode="auto">
          <a:xfrm>
            <a:off x="638979" y="1685582"/>
            <a:ext cx="3650827" cy="48694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339" name="Picture 3" descr="C:\Users\Слава\Pictures\2023-01-09 ст\ст 001.bmp"/>
          <p:cNvPicPr>
            <a:picLocks noChangeAspect="1" noChangeArrowheads="1"/>
          </p:cNvPicPr>
          <p:nvPr/>
        </p:nvPicPr>
        <p:blipFill>
          <a:blip r:embed="rId5" cstate="print"/>
          <a:srcRect l="7063" t="6090" b="21136"/>
          <a:stretch>
            <a:fillRect/>
          </a:stretch>
        </p:blipFill>
        <p:spPr bwMode="auto">
          <a:xfrm>
            <a:off x="8696765" y="2126256"/>
            <a:ext cx="3495235" cy="3767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340" name="Picture 4" descr="C:\Users\Слава\Pictures\2023-01-09 вышщ\вышщ 001.bmp"/>
          <p:cNvPicPr>
            <a:picLocks noChangeAspect="1" noChangeArrowheads="1"/>
          </p:cNvPicPr>
          <p:nvPr/>
        </p:nvPicPr>
        <p:blipFill>
          <a:blip r:embed="rId6" cstate="print"/>
          <a:srcRect l="4275" t="52794" b="23317"/>
          <a:stretch>
            <a:fillRect/>
          </a:stretch>
        </p:blipFill>
        <p:spPr bwMode="auto">
          <a:xfrm>
            <a:off x="4274544" y="4858439"/>
            <a:ext cx="5291192" cy="18177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воспитания (ФГОС)</a:t>
            </a:r>
            <a:endParaRPr lang="ru-RU" dirty="0"/>
          </a:p>
        </p:txBody>
      </p:sp>
      <p:pic>
        <p:nvPicPr>
          <p:cNvPr id="5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6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38100" y="1641513"/>
            <a:ext cx="7271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00B050"/>
                </a:solidFill>
              </a:rPr>
              <a:t>Экологическое воспитание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57" t="9973" r="6562" b="9558"/>
          <a:stretch/>
        </p:blipFill>
        <p:spPr>
          <a:xfrm>
            <a:off x="284864" y="1751682"/>
            <a:ext cx="3933021" cy="49360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5" descr="C:\Users\Слава\Pictures\2021-03-10 биология4\биология4 001.bmp"/>
          <p:cNvPicPr>
            <a:picLocks noChangeAspect="1" noChangeArrowheads="1"/>
          </p:cNvPicPr>
          <p:nvPr/>
        </p:nvPicPr>
        <p:blipFill rotWithShape="1">
          <a:blip r:embed="rId5" cstate="print"/>
          <a:srcRect l="5903" t="34526" r="1282" b="5429"/>
          <a:stretch/>
        </p:blipFill>
        <p:spPr bwMode="auto">
          <a:xfrm>
            <a:off x="4344553" y="3192249"/>
            <a:ext cx="3715175" cy="33089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044" t="9919" r="2239" b="11057"/>
          <a:stretch/>
        </p:blipFill>
        <p:spPr>
          <a:xfrm>
            <a:off x="8694494" y="2287844"/>
            <a:ext cx="3119663" cy="42531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воспитания (ФГОС)</a:t>
            </a:r>
            <a:endParaRPr lang="ru-RU" dirty="0"/>
          </a:p>
        </p:txBody>
      </p:sp>
      <p:pic>
        <p:nvPicPr>
          <p:cNvPr id="5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6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38100" y="1641513"/>
            <a:ext cx="7271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00B050"/>
                </a:solidFill>
              </a:rPr>
              <a:t>Экологическое воспитание</a:t>
            </a:r>
          </a:p>
        </p:txBody>
      </p:sp>
      <p:pic>
        <p:nvPicPr>
          <p:cNvPr id="15362" name="Picture 2" descr="C:\Users\Слава\Pictures\2023-01-09 ока\ока 001.bmp"/>
          <p:cNvPicPr>
            <a:picLocks noChangeAspect="1" noChangeArrowheads="1"/>
          </p:cNvPicPr>
          <p:nvPr/>
        </p:nvPicPr>
        <p:blipFill>
          <a:blip r:embed="rId4" cstate="print"/>
          <a:srcRect t="43468" r="1975" b="2773"/>
          <a:stretch>
            <a:fillRect/>
          </a:stretch>
        </p:blipFill>
        <p:spPr bwMode="auto">
          <a:xfrm>
            <a:off x="463095" y="2875403"/>
            <a:ext cx="4494496" cy="33931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363" name="Picture 3" descr="C:\Users\Слава\Pictures\2023-01-09 мещ\мещ 001.bmp"/>
          <p:cNvPicPr>
            <a:picLocks noChangeAspect="1" noChangeArrowheads="1"/>
          </p:cNvPicPr>
          <p:nvPr/>
        </p:nvPicPr>
        <p:blipFill>
          <a:blip r:embed="rId5" cstate="print"/>
          <a:srcRect t="2587" r="2688" b="48803"/>
          <a:stretch>
            <a:fillRect/>
          </a:stretch>
        </p:blipFill>
        <p:spPr bwMode="auto">
          <a:xfrm>
            <a:off x="6169446" y="2864386"/>
            <a:ext cx="4870246" cy="33491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воспитания (ФГОС)</a:t>
            </a:r>
            <a:endParaRPr lang="ru-RU" dirty="0"/>
          </a:p>
        </p:txBody>
      </p:sp>
      <p:pic>
        <p:nvPicPr>
          <p:cNvPr id="5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6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38100" y="1641513"/>
            <a:ext cx="7271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Ценности научного познания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938" t="404" r="689" b="14698"/>
          <a:stretch/>
        </p:blipFill>
        <p:spPr>
          <a:xfrm>
            <a:off x="269985" y="1800604"/>
            <a:ext cx="3765730" cy="4919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09" t="4402" r="2353" b="10522"/>
          <a:stretch/>
        </p:blipFill>
        <p:spPr>
          <a:xfrm>
            <a:off x="4858439" y="2433154"/>
            <a:ext cx="3158168" cy="42551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00" t="2966" r="2845" b="10102"/>
          <a:stretch/>
        </p:blipFill>
        <p:spPr>
          <a:xfrm>
            <a:off x="8629648" y="2274854"/>
            <a:ext cx="3300569" cy="4401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воспитания (ФГОС)</a:t>
            </a:r>
            <a:endParaRPr lang="ru-RU" dirty="0"/>
          </a:p>
        </p:txBody>
      </p:sp>
      <p:pic>
        <p:nvPicPr>
          <p:cNvPr id="5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6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38100" y="1641513"/>
            <a:ext cx="7271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Ценности научного познания</a:t>
            </a:r>
          </a:p>
        </p:txBody>
      </p:sp>
      <p:pic>
        <p:nvPicPr>
          <p:cNvPr id="16386" name="Picture 2" descr="C:\Users\Слава\Pictures\2023-01-09 кли\кли 001.bmp"/>
          <p:cNvPicPr>
            <a:picLocks noChangeAspect="1" noChangeArrowheads="1"/>
          </p:cNvPicPr>
          <p:nvPr/>
        </p:nvPicPr>
        <p:blipFill>
          <a:blip r:embed="rId4" cstate="print"/>
          <a:srcRect t="1520" r="3318" b="4781"/>
          <a:stretch>
            <a:fillRect/>
          </a:stretch>
        </p:blipFill>
        <p:spPr bwMode="auto">
          <a:xfrm>
            <a:off x="563889" y="1839817"/>
            <a:ext cx="3236930" cy="43186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387" name="Picture 3" descr="C:\Users\Слава\Pictures\2023-01-09 зим\зим 001.bmp"/>
          <p:cNvPicPr>
            <a:picLocks noChangeAspect="1" noChangeArrowheads="1"/>
          </p:cNvPicPr>
          <p:nvPr/>
        </p:nvPicPr>
        <p:blipFill>
          <a:blip r:embed="rId5" cstate="print"/>
          <a:srcRect l="4592" b="52949"/>
          <a:stretch>
            <a:fillRect/>
          </a:stretch>
        </p:blipFill>
        <p:spPr bwMode="auto">
          <a:xfrm>
            <a:off x="4329629" y="3767769"/>
            <a:ext cx="3456501" cy="23465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388" name="Picture 4" descr="C:\Users\Слава\Pictures\2023-01-09 зим\зим 001.bmp"/>
          <p:cNvPicPr>
            <a:picLocks noChangeAspect="1" noChangeArrowheads="1"/>
          </p:cNvPicPr>
          <p:nvPr/>
        </p:nvPicPr>
        <p:blipFill>
          <a:blip r:embed="rId6" cstate="print"/>
          <a:srcRect l="2393" t="46138" b="4415"/>
          <a:stretch>
            <a:fillRect/>
          </a:stretch>
        </p:blipFill>
        <p:spPr bwMode="auto">
          <a:xfrm>
            <a:off x="7954179" y="2616506"/>
            <a:ext cx="4044108" cy="28203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воспитания (ФГОС)</a:t>
            </a:r>
            <a:endParaRPr lang="ru-RU" dirty="0"/>
          </a:p>
        </p:txBody>
      </p:sp>
      <p:pic>
        <p:nvPicPr>
          <p:cNvPr id="5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6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38100" y="1641513"/>
            <a:ext cx="7271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Ценности научного познания</a:t>
            </a:r>
          </a:p>
        </p:txBody>
      </p:sp>
      <p:pic>
        <p:nvPicPr>
          <p:cNvPr id="17410" name="Picture 2" descr="C:\Users\Слава\Pictures\2023-01-09 куб\куб 001.bmp"/>
          <p:cNvPicPr>
            <a:picLocks noChangeAspect="1" noChangeArrowheads="1"/>
          </p:cNvPicPr>
          <p:nvPr/>
        </p:nvPicPr>
        <p:blipFill>
          <a:blip r:embed="rId4" cstate="print"/>
          <a:srcRect l="3035" r="682" b="6661"/>
          <a:stretch>
            <a:fillRect/>
          </a:stretch>
        </p:blipFill>
        <p:spPr bwMode="auto">
          <a:xfrm>
            <a:off x="242371" y="1972020"/>
            <a:ext cx="3549701" cy="47372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411" name="Picture 3" descr="C:\Users\Слава\Pictures\2023-01-09 куб1\куб1 001.bmp"/>
          <p:cNvPicPr>
            <a:picLocks noChangeAspect="1" noChangeArrowheads="1"/>
          </p:cNvPicPr>
          <p:nvPr/>
        </p:nvPicPr>
        <p:blipFill>
          <a:blip r:embed="rId5" cstate="print"/>
          <a:srcRect l="2917" b="67568"/>
          <a:stretch>
            <a:fillRect/>
          </a:stretch>
        </p:blipFill>
        <p:spPr bwMode="auto">
          <a:xfrm>
            <a:off x="3283026" y="4693187"/>
            <a:ext cx="4235402" cy="19478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3" descr="C:\Users\Слава\Pictures\2021-03-10 географ3\географ3 001.bmp"/>
          <p:cNvPicPr>
            <a:picLocks noChangeAspect="1" noChangeArrowheads="1"/>
          </p:cNvPicPr>
          <p:nvPr/>
        </p:nvPicPr>
        <p:blipFill rotWithShape="1">
          <a:blip r:embed="rId6" cstate="print"/>
          <a:srcRect l="1667" t="7633" r="7163" b="7149"/>
          <a:stretch/>
        </p:blipFill>
        <p:spPr bwMode="auto">
          <a:xfrm>
            <a:off x="8155729" y="2330621"/>
            <a:ext cx="3518479" cy="45273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0EC2DE4E-2DE1-45F0-9298-888F20F8A420}"/>
              </a:ext>
            </a:extLst>
          </p:cNvPr>
          <p:cNvSpPr/>
          <p:nvPr/>
        </p:nvSpPr>
        <p:spPr>
          <a:xfrm>
            <a:off x="2878" y="-4312"/>
            <a:ext cx="12191997" cy="35512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15F04B54-CE14-4FD3-87C7-19101FC06B4C}"/>
              </a:ext>
            </a:extLst>
          </p:cNvPr>
          <p:cNvSpPr/>
          <p:nvPr/>
        </p:nvSpPr>
        <p:spPr>
          <a:xfrm>
            <a:off x="1023257" y="1970313"/>
            <a:ext cx="9306893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5400" dirty="0" smtClean="0">
                <a:solidFill>
                  <a:schemeClr val="bg1"/>
                </a:solidFill>
                <a:cs typeface="Calibri"/>
              </a:rPr>
              <a:t>СПАСИБО ЗА ВНИМАНИЕ</a:t>
            </a:r>
            <a:endParaRPr lang="ru-RU" sz="5400" b="1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8" name="Picture 2" descr="\\School-7\общий доступ\логотип ГИМЦ обновленный.bmp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426" t="4493" r="39128" b="4493"/>
          <a:stretch>
            <a:fillRect/>
          </a:stretch>
        </p:blipFill>
        <p:spPr bwMode="auto">
          <a:xfrm>
            <a:off x="0" y="0"/>
            <a:ext cx="749147" cy="604157"/>
          </a:xfrm>
          <a:prstGeom prst="rect">
            <a:avLst/>
          </a:prstGeom>
          <a:noFill/>
        </p:spPr>
      </p:pic>
      <p:pic>
        <p:nvPicPr>
          <p:cNvPr id="9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485"/>
            <a:ext cx="734786" cy="604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4325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1828</TotalTime>
  <Words>700</Words>
  <Application>Microsoft Office PowerPoint</Application>
  <PresentationFormat>Произвольный</PresentationFormat>
  <Paragraphs>170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Апекс</vt:lpstr>
      <vt:lpstr>ПРОГРАММА ВНЕУРОЧНОЙ ДЕЯТЕЛЬНОСТИ  «АЗБУКА ЮНОГО ВЛАДИМИРСКОГО ШКОЛЬНИКА ИЛИ С АЛФАВИТОМ ПО РОДНОМУ КРАЮ»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КОМПЛЕКСНЫЕ ПРОВЕРОЧНЫЕ РАБОТЫ на краеведческом материале  Владимирской области</vt:lpstr>
      <vt:lpstr>Российский национальный воспитательный идеал</vt:lpstr>
      <vt:lpstr>Цель воспитания обучающихся: </vt:lpstr>
      <vt:lpstr>Слайд 17</vt:lpstr>
      <vt:lpstr>Направления воспитания (ФГОС)</vt:lpstr>
      <vt:lpstr>Направления воспитания (ФГОС)</vt:lpstr>
      <vt:lpstr>Направления воспитания (ФГОС)</vt:lpstr>
      <vt:lpstr>Направления воспитания (ФГОС)</vt:lpstr>
      <vt:lpstr>Направления воспитания (ФГОС)</vt:lpstr>
      <vt:lpstr>Направления воспитания (ФГОС)</vt:lpstr>
      <vt:lpstr>Направления воспитания (ФГОС)</vt:lpstr>
      <vt:lpstr>Направления воспитания (ФГОС)</vt:lpstr>
      <vt:lpstr>Направления воспитания (ФГОС)</vt:lpstr>
      <vt:lpstr>Направления воспитания (ФГОС)</vt:lpstr>
      <vt:lpstr>Направления воспитания (ФГОС)</vt:lpstr>
      <vt:lpstr>Направления воспитания (ФГОС)</vt:lpstr>
      <vt:lpstr>Направления воспитания (ФГОС)</vt:lpstr>
      <vt:lpstr>Направления воспитания (ФГОС)</vt:lpstr>
      <vt:lpstr>Направления воспитания (ФГОС)</vt:lpstr>
      <vt:lpstr>Направления воспитания (ФГОС)</vt:lpstr>
      <vt:lpstr>Направления воспитания (ФГОС)</vt:lpstr>
      <vt:lpstr>Направления воспитания (ФГОС)</vt:lpstr>
      <vt:lpstr>Направления воспитания (ФГОС)</vt:lpstr>
      <vt:lpstr>Слайд 37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варламова наталья</dc:creator>
  <cp:lastModifiedBy>Грузинцева О. Ю.</cp:lastModifiedBy>
  <cp:revision>521</cp:revision>
  <dcterms:created xsi:type="dcterms:W3CDTF">2021-01-09T17:20:56Z</dcterms:created>
  <dcterms:modified xsi:type="dcterms:W3CDTF">2023-01-13T15:16:35Z</dcterms:modified>
</cp:coreProperties>
</file>