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1" r:id="rId5"/>
    <p:sldId id="272" r:id="rId6"/>
    <p:sldId id="262" r:id="rId7"/>
    <p:sldId id="259" r:id="rId8"/>
    <p:sldId id="261" r:id="rId9"/>
    <p:sldId id="274" r:id="rId10"/>
    <p:sldId id="265" r:id="rId11"/>
    <p:sldId id="273" r:id="rId12"/>
    <p:sldId id="268" r:id="rId13"/>
    <p:sldId id="264" r:id="rId14"/>
    <p:sldId id="269" r:id="rId15"/>
    <p:sldId id="266" r:id="rId16"/>
    <p:sldId id="267" r:id="rId17"/>
    <p:sldId id="263" r:id="rId18"/>
    <p:sldId id="276" r:id="rId19"/>
    <p:sldId id="275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383"/>
    <a:srgbClr val="C7E6A4"/>
    <a:srgbClr val="D3EDE1"/>
    <a:srgbClr val="F5EA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07" autoAdjust="0"/>
  </p:normalViewPr>
  <p:slideViewPr>
    <p:cSldViewPr snapToGrid="0">
      <p:cViewPr>
        <p:scale>
          <a:sx n="73" d="100"/>
          <a:sy n="73" d="100"/>
        </p:scale>
        <p:origin x="-624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6377" y="6199740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846685" y="6194055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908" y="3974010"/>
            <a:ext cx="2510184" cy="2757340"/>
          </a:xfrm>
          <a:prstGeom prst="rect">
            <a:avLst/>
          </a:prstGeom>
        </p:spPr>
      </p:pic>
      <p:pic>
        <p:nvPicPr>
          <p:cNvPr id="10" name="Picture 12" descr="https://vtemu.by/wp-content/uploads/2014/05/3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3301" y="670045"/>
            <a:ext cx="2177797" cy="220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GReverance" pitchFamily="2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GReveranc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Bickham Script Two" panose="03000207080000090004" pitchFamily="66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70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9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662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084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17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https://vtemu.by/wp-content/uploads/2014/05/3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35113" y="5613046"/>
            <a:ext cx="1094574" cy="110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 userDrawn="1"/>
        </p:nvSpPr>
        <p:spPr>
          <a:xfrm>
            <a:off x="603315" y="471340"/>
            <a:ext cx="11067069" cy="5885010"/>
          </a:xfrm>
          <a:prstGeom prst="rect">
            <a:avLst/>
          </a:prstGeom>
          <a:solidFill>
            <a:srgbClr val="95C3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7527" y="643743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98" y="45090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6377" y="6199740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846685" y="6194055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908" y="3974010"/>
            <a:ext cx="2510184" cy="2757340"/>
          </a:xfrm>
          <a:prstGeom prst="rect">
            <a:avLst/>
          </a:prstGeom>
        </p:spPr>
      </p:pic>
      <p:pic>
        <p:nvPicPr>
          <p:cNvPr id="10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06105" y="643743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1247176" y="45090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www.gemchyjinka.ru/wp-content/uploads/2012/05/2df6931c-1024x665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3481" y="5785667"/>
            <a:ext cx="1620638" cy="105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628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603315" y="471340"/>
            <a:ext cx="11067069" cy="5885010"/>
          </a:xfrm>
          <a:prstGeom prst="rect">
            <a:avLst/>
          </a:prstGeom>
          <a:solidFill>
            <a:srgbClr val="95C3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http://img-fotki.yandex.ru/get/6407/47407354.6eb/0_e9e7c_efb9dd0d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93666" y="90163"/>
            <a:ext cx="778393" cy="89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81327" y="6120470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8990" y="6120470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160177" y="6176963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536" y="4495088"/>
            <a:ext cx="2035813" cy="2236262"/>
          </a:xfrm>
          <a:prstGeom prst="rect">
            <a:avLst/>
          </a:prstGeom>
        </p:spPr>
      </p:pic>
      <p:pic>
        <p:nvPicPr>
          <p:cNvPr id="11" name="Picture 2" descr="http://img-fotki.yandex.ru/get/6407/47407354.6eb/0_e9e7c_efb9dd0d_orig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9807" y="90163"/>
            <a:ext cx="778393" cy="89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img1.liveinternet.ru/images/attach/c/7/125/184/125184919__8e57a_80ac71f0_orig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4534" y="6120470"/>
            <a:ext cx="728938" cy="6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669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https://vtemu.by/wp-content/uploads/2014/05/3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901" y="670045"/>
            <a:ext cx="2177797" cy="220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30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12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0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51C9-25BA-4B8B-8100-5B8CEE9354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68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603315" y="471340"/>
            <a:ext cx="11067069" cy="5885010"/>
          </a:xfrm>
          <a:prstGeom prst="rect">
            <a:avLst/>
          </a:prstGeom>
          <a:solidFill>
            <a:srgbClr val="95C3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6" descr="https://www.gemchyjinka.ru/wp-content/uploads/2012/05/2df6931c-1024x665.png"/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50" y="5669010"/>
            <a:ext cx="1620638" cy="105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407/47407354.6eb/0_e9e7c_efb9dd0d_orig.png"/>
          <p:cNvPicPr>
            <a:picLocks noChangeAspect="1" noChangeArrowheads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93666" y="90163"/>
            <a:ext cx="778393" cy="89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407/47407354.6eb/0_e9e7c_efb9dd0d_orig.png"/>
          <p:cNvPicPr>
            <a:picLocks noChangeAspect="1" noChangeArrowheads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9807" y="90163"/>
            <a:ext cx="778393" cy="89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 userDrawn="1"/>
        </p:nvSpPr>
        <p:spPr>
          <a:xfrm>
            <a:off x="11362927" y="6673334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chemeClr val="accent6">
                    <a:lumMod val="60000"/>
                    <a:lumOff val="40000"/>
                  </a:schemeClr>
                </a:solidFill>
                <a:latin typeface="AGReverance" pitchFamily="2" charset="0"/>
              </a:rPr>
              <a:t>Полшкова В.В., 2018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68AB2-371B-4455-8173-390E7E546BE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46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8832" y="644768"/>
            <a:ext cx="7209692" cy="2625969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Читательский дневник как средство формирования читательской грамотности  младших </a:t>
            </a:r>
            <a:r>
              <a:rPr lang="ru-RU" sz="4000" b="1" i="1" dirty="0" smtClean="0">
                <a:solidFill>
                  <a:srgbClr val="C00000"/>
                </a:solidFill>
              </a:rPr>
              <a:t>школьников</a:t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r>
              <a:rPr lang="ru-RU" sz="4000" i="1" dirty="0" smtClean="0">
                <a:solidFill>
                  <a:srgbClr val="C00000"/>
                </a:solidFill>
              </a:rPr>
              <a:t>(</a:t>
            </a:r>
            <a:r>
              <a:rPr lang="ru-RU" sz="4000" b="1" i="1" dirty="0" smtClean="0">
                <a:solidFill>
                  <a:srgbClr val="C00000"/>
                </a:solidFill>
              </a:rPr>
              <a:t>из опыта работы</a:t>
            </a:r>
            <a:r>
              <a:rPr lang="ru-RU" sz="4000" i="1" dirty="0">
                <a:solidFill>
                  <a:srgbClr val="C00000"/>
                </a:solidFill>
              </a:rPr>
              <a:t>)</a:t>
            </a:r>
            <a:r>
              <a:rPr lang="ru-RU" sz="4000" i="1" dirty="0" smtClean="0">
                <a:solidFill>
                  <a:srgbClr val="C00000"/>
                </a:solidFill>
              </a:rPr>
              <a:t>.</a:t>
            </a:r>
            <a:endParaRPr lang="ru-RU" sz="40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96861" y="3669323"/>
            <a:ext cx="7268308" cy="2414954"/>
          </a:xfrm>
        </p:spPr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rgbClr val="FFFF00"/>
                </a:solidFill>
              </a:rPr>
              <a:t>Борисова Ольга Анатольевна</a:t>
            </a:r>
          </a:p>
          <a:p>
            <a:pPr algn="r"/>
            <a:r>
              <a:rPr lang="ru-RU" sz="2000" dirty="0">
                <a:solidFill>
                  <a:srgbClr val="FFFF00"/>
                </a:solidFill>
              </a:rPr>
              <a:t>учитель начальных классов</a:t>
            </a:r>
          </a:p>
          <a:p>
            <a:pPr algn="r"/>
            <a:r>
              <a:rPr lang="ru-RU" sz="2000" dirty="0">
                <a:solidFill>
                  <a:srgbClr val="FFFF00"/>
                </a:solidFill>
              </a:rPr>
              <a:t> МБОУ «СОШ </a:t>
            </a:r>
            <a:r>
              <a:rPr lang="ru-RU" sz="2000" dirty="0" smtClean="0">
                <a:solidFill>
                  <a:srgbClr val="FFFF00"/>
                </a:solidFill>
              </a:rPr>
              <a:t>№ 32</a:t>
            </a:r>
            <a:r>
              <a:rPr lang="ru-RU" sz="2000" dirty="0">
                <a:solidFill>
                  <a:srgbClr val="FFFF00"/>
                </a:solidFill>
              </a:rPr>
              <a:t>» г. </a:t>
            </a:r>
            <a:r>
              <a:rPr lang="ru-RU" sz="2000" dirty="0" smtClean="0">
                <a:solidFill>
                  <a:srgbClr val="FFFF00"/>
                </a:solidFill>
              </a:rPr>
              <a:t>Владимира</a:t>
            </a:r>
          </a:p>
          <a:p>
            <a:pPr algn="r"/>
            <a:r>
              <a:rPr lang="ru-RU" sz="2000" dirty="0" err="1" smtClean="0">
                <a:solidFill>
                  <a:srgbClr val="FFFF00"/>
                </a:solidFill>
              </a:rPr>
              <a:t>Панева</a:t>
            </a:r>
            <a:r>
              <a:rPr lang="ru-RU" sz="2000" dirty="0" smtClean="0">
                <a:solidFill>
                  <a:srgbClr val="FFFF00"/>
                </a:solidFill>
              </a:rPr>
              <a:t> Елена Михайловна</a:t>
            </a:r>
          </a:p>
          <a:p>
            <a:pPr algn="r"/>
            <a:r>
              <a:rPr lang="ru-RU" sz="2000" dirty="0">
                <a:solidFill>
                  <a:srgbClr val="FFFF00"/>
                </a:solidFill>
              </a:rPr>
              <a:t>у</a:t>
            </a:r>
            <a:r>
              <a:rPr lang="ru-RU" sz="2000" dirty="0" smtClean="0">
                <a:solidFill>
                  <a:srgbClr val="FFFF00"/>
                </a:solidFill>
              </a:rPr>
              <a:t>читель начальных классов</a:t>
            </a:r>
          </a:p>
          <a:p>
            <a:pPr algn="r"/>
            <a:r>
              <a:rPr lang="ru-RU" sz="2000" dirty="0" smtClean="0">
                <a:solidFill>
                  <a:srgbClr val="FFFF00"/>
                </a:solidFill>
              </a:rPr>
              <a:t> МБОУ «СОШ </a:t>
            </a:r>
            <a:r>
              <a:rPr lang="ru-RU" sz="2000" dirty="0" smtClean="0">
                <a:solidFill>
                  <a:srgbClr val="FFFF00"/>
                </a:solidFill>
              </a:rPr>
              <a:t>№ 19</a:t>
            </a:r>
            <a:r>
              <a:rPr lang="ru-RU" sz="2000" dirty="0" smtClean="0">
                <a:solidFill>
                  <a:srgbClr val="FFFF00"/>
                </a:solidFill>
              </a:rPr>
              <a:t>» г. Владимира</a:t>
            </a:r>
          </a:p>
          <a:p>
            <a:pPr algn="r"/>
            <a:endParaRPr lang="ru-RU" sz="2000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Sattelite\Desktop\log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3387968"/>
            <a:ext cx="2490665" cy="249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94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991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dirty="0">
                <a:solidFill>
                  <a:srgbClr val="FFFF00"/>
                </a:solidFill>
              </a:rPr>
              <a:t>Приёмы работы с трудными словами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" t="11708" r="3371"/>
          <a:stretch/>
        </p:blipFill>
        <p:spPr bwMode="auto">
          <a:xfrm>
            <a:off x="660063" y="1254033"/>
            <a:ext cx="4428309" cy="132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46" y="2144386"/>
            <a:ext cx="5950383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4" y="3733972"/>
            <a:ext cx="5061469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02"/>
          <a:stretch/>
        </p:blipFill>
        <p:spPr bwMode="auto">
          <a:xfrm>
            <a:off x="8171613" y="1182361"/>
            <a:ext cx="3480456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" t="8321" r="4787" b="8540"/>
          <a:stretch/>
        </p:blipFill>
        <p:spPr bwMode="auto">
          <a:xfrm>
            <a:off x="6296297" y="3827417"/>
            <a:ext cx="5225143" cy="184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46" y="4893561"/>
            <a:ext cx="4016380" cy="155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Приём </a:t>
            </a:r>
            <a:r>
              <a:rPr lang="ru-RU" dirty="0">
                <a:solidFill>
                  <a:srgbClr val="FFFF00"/>
                </a:solidFill>
              </a:rPr>
              <a:t>«Верные и неверные утверждения»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24" y="1661823"/>
            <a:ext cx="4412767" cy="201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007" y="1661823"/>
            <a:ext cx="5355152" cy="201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589" y="4086173"/>
            <a:ext cx="5042262" cy="209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79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КВАЗИ-ПИСЬМО 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97" y="4598125"/>
            <a:ext cx="6126480" cy="165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840" y="1606731"/>
            <a:ext cx="4879406" cy="27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77" y="1619795"/>
            <a:ext cx="5038725" cy="273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33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Приём </a:t>
            </a:r>
            <a:r>
              <a:rPr lang="ru-RU" dirty="0">
                <a:solidFill>
                  <a:srgbClr val="FFFF00"/>
                </a:solidFill>
              </a:rPr>
              <a:t>понимания прочитанного </a:t>
            </a:r>
            <a:r>
              <a:rPr lang="ru-RU" dirty="0" smtClean="0">
                <a:solidFill>
                  <a:srgbClr val="FFFF00"/>
                </a:solidFill>
              </a:rPr>
              <a:t>(ребусы)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196" y="4114800"/>
            <a:ext cx="4876191" cy="193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95" y="3926254"/>
            <a:ext cx="4570168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606" y="1551599"/>
            <a:ext cx="5120640" cy="237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93" y="1551598"/>
            <a:ext cx="4570169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54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Картинный план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873" y="1272290"/>
            <a:ext cx="3628572" cy="394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97" y="1272290"/>
            <a:ext cx="3894877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874" y="3261235"/>
            <a:ext cx="3879669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32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446" y="365125"/>
            <a:ext cx="1158675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Приём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«Рисование по следам прочитанного произведения»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r="23034" b="5571"/>
          <a:stretch/>
        </p:blipFill>
        <p:spPr bwMode="auto">
          <a:xfrm>
            <a:off x="5904410" y="4140926"/>
            <a:ext cx="4563922" cy="210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8" r="4456"/>
          <a:stretch/>
        </p:blipFill>
        <p:spPr bwMode="auto">
          <a:xfrm>
            <a:off x="1580606" y="4140926"/>
            <a:ext cx="4180115" cy="210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87" y="1628835"/>
            <a:ext cx="5564774" cy="241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09" y="1628835"/>
            <a:ext cx="4979012" cy="241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2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Это интересно!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28" y="1221756"/>
            <a:ext cx="3639904" cy="395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881" y="1272002"/>
            <a:ext cx="3763736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497" y="2952206"/>
            <a:ext cx="3187337" cy="3304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35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Рефлексия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89" y="1371889"/>
            <a:ext cx="3696865" cy="348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048" y="4670289"/>
            <a:ext cx="3911599" cy="169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5"/>
          <a:stretch/>
        </p:blipFill>
        <p:spPr bwMode="auto">
          <a:xfrm>
            <a:off x="7471954" y="3133378"/>
            <a:ext cx="4053781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696" y="1387264"/>
            <a:ext cx="6097951" cy="164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537" y="3133379"/>
            <a:ext cx="3289660" cy="311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81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3 класс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81934"/>
            <a:ext cx="5181600" cy="4351338"/>
          </a:xfrm>
        </p:spPr>
        <p:txBody>
          <a:bodyPr/>
          <a:lstStyle/>
          <a:p>
            <a:r>
              <a:rPr lang="ru-RU" sz="3600" dirty="0">
                <a:solidFill>
                  <a:srgbClr val="FFFF00"/>
                </a:solidFill>
              </a:rPr>
              <a:t>т</a:t>
            </a:r>
            <a:r>
              <a:rPr lang="ru-RU" sz="3600" dirty="0" smtClean="0">
                <a:solidFill>
                  <a:srgbClr val="FFFF00"/>
                </a:solidFill>
              </a:rPr>
              <a:t>ехника чтения увеличивается;</a:t>
            </a:r>
          </a:p>
          <a:p>
            <a:r>
              <a:rPr lang="ru-RU" sz="3600" dirty="0">
                <a:solidFill>
                  <a:srgbClr val="FFFF00"/>
                </a:solidFill>
              </a:rPr>
              <a:t>п</a:t>
            </a:r>
            <a:r>
              <a:rPr lang="ru-RU" sz="3600" dirty="0" smtClean="0">
                <a:solidFill>
                  <a:srgbClr val="FFFF00"/>
                </a:solidFill>
              </a:rPr>
              <a:t>роизведения становятся большими по объёму;</a:t>
            </a:r>
          </a:p>
          <a:p>
            <a:r>
              <a:rPr lang="ru-RU" sz="3600" dirty="0">
                <a:solidFill>
                  <a:srgbClr val="FFFF00"/>
                </a:solidFill>
              </a:rPr>
              <a:t>в</a:t>
            </a:r>
            <a:r>
              <a:rPr lang="ru-RU" sz="3600" dirty="0" smtClean="0">
                <a:solidFill>
                  <a:srgbClr val="FFFF00"/>
                </a:solidFill>
              </a:rPr>
              <a:t>озрастает читательская самостоятельность.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99" y="1719908"/>
            <a:ext cx="2981202" cy="406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98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Приём «Толстые и тонкие вопросы»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074" y="1470262"/>
            <a:ext cx="3692835" cy="471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Sattelite\Desktop\slide_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" y="1470263"/>
            <a:ext cx="4306072" cy="322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Sattelite\Desktop\imgprevie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659" y="2918838"/>
            <a:ext cx="1885723" cy="274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38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97308" cy="3163521"/>
          </a:xfrm>
        </p:spPr>
        <p:txBody>
          <a:bodyPr>
            <a:noAutofit/>
          </a:bodyPr>
          <a:lstStyle/>
          <a:p>
            <a:pPr algn="r"/>
            <a:r>
              <a:rPr lang="ru-RU" sz="2800" dirty="0">
                <a:solidFill>
                  <a:srgbClr val="FFFF00"/>
                </a:solidFill>
              </a:rPr>
              <a:t>«</a:t>
            </a:r>
            <a:r>
              <a:rPr lang="ru-RU" sz="2800" b="1" dirty="0">
                <a:solidFill>
                  <a:srgbClr val="FFFF00"/>
                </a:solidFill>
              </a:rPr>
              <a:t>Книга-это духовное завещание одного    поколения другому.</a:t>
            </a:r>
            <a:br>
              <a:rPr lang="ru-RU" sz="2800" b="1" dirty="0">
                <a:solidFill>
                  <a:srgbClr val="FFFF00"/>
                </a:solidFill>
              </a:rPr>
            </a:br>
            <a:r>
              <a:rPr lang="ru-RU" sz="2800" b="1" dirty="0">
                <a:solidFill>
                  <a:srgbClr val="FFFF00"/>
                </a:solidFill>
              </a:rPr>
              <a:t> Вся жизнь   человечества последовательно оседала в книге: племена, государства исчезали, а книга оставалась</a:t>
            </a:r>
            <a:r>
              <a:rPr lang="ru-RU" sz="2800" b="1" i="1" dirty="0">
                <a:solidFill>
                  <a:srgbClr val="FFFF00"/>
                </a:solidFill>
              </a:rPr>
              <a:t>…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br>
              <a:rPr lang="ru-RU" sz="2800" b="1" dirty="0">
                <a:solidFill>
                  <a:srgbClr val="FFFF00"/>
                </a:solidFill>
              </a:rPr>
            </a:br>
            <a:r>
              <a:rPr lang="ru-RU" sz="2800" dirty="0">
                <a:solidFill>
                  <a:srgbClr val="FFFF00"/>
                </a:solidFill>
              </a:rPr>
              <a:t>                             А.И. Герцен</a:t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Sattelite\Desktop\3415369_070a6fb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62" y="2436388"/>
            <a:ext cx="6717323" cy="373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90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«Дерево мудрости»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122" y="1569675"/>
            <a:ext cx="3261514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Sattelite\Desktop\389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587" y="1569675"/>
            <a:ext cx="3314700" cy="429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76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Приём написания эссе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43" y="1397723"/>
            <a:ext cx="4146856" cy="465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" t="6027" r="592"/>
          <a:stretch/>
        </p:blipFill>
        <p:spPr bwMode="auto">
          <a:xfrm>
            <a:off x="1696330" y="1397724"/>
            <a:ext cx="4064389" cy="465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3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090" y="522514"/>
            <a:ext cx="10295709" cy="11681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Информационно-коммуникационная технология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9219" name="Picture 3" descr="C:\Users\Sattelite\Desktop\1022419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24" y="2325188"/>
            <a:ext cx="3194544" cy="354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Sattelite\Desktop\slovar-sinonimov-russkogo-yazyka-kollektiv-avtor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46" y="2029454"/>
            <a:ext cx="2989625" cy="413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Sattelite\Desktop\cover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531" y="2027098"/>
            <a:ext cx="3030583" cy="413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9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Приёмы работы при характеристике героев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«Чёрное и белое»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СИНКВЕЙН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42" name="Picture 2" descr="C:\Users\Sattelite\Desktop\1301489651convers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37" y="2649601"/>
            <a:ext cx="5290457" cy="300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Sattelite\Desktop\1039696_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32" y="2576647"/>
            <a:ext cx="4715692" cy="360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0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Наши выводы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" y="1479018"/>
            <a:ext cx="1947201" cy="28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937" y="2306240"/>
            <a:ext cx="1902506" cy="2588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820" y="1479017"/>
            <a:ext cx="2050552" cy="298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954" y="3894903"/>
            <a:ext cx="1902142" cy="2415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 descr="C:\Users\Sattelite\Desktop\5-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95" y="1479017"/>
            <a:ext cx="5138691" cy="424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13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attelite\Desktop\img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" t="2735" r="3722"/>
          <a:stretch/>
        </p:blipFill>
        <p:spPr bwMode="auto">
          <a:xfrm>
            <a:off x="2468880" y="822960"/>
            <a:ext cx="7197633" cy="523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58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414" y="365125"/>
            <a:ext cx="10228385" cy="92441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Читательский дневник издательство «Планета»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05" y="1068473"/>
            <a:ext cx="3046515" cy="411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574" y="1495545"/>
            <a:ext cx="3114463" cy="423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382" y="1913541"/>
            <a:ext cx="2981474" cy="4067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221" y="2244801"/>
            <a:ext cx="2814256" cy="408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4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1 класс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67697" y="2178322"/>
            <a:ext cx="5181600" cy="3125198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р</a:t>
            </a:r>
            <a:r>
              <a:rPr lang="ru-RU" dirty="0" smtClean="0">
                <a:solidFill>
                  <a:srgbClr val="FFFF00"/>
                </a:solidFill>
              </a:rPr>
              <a:t>абота с марта месяца;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знакомство родителей с особенностью работы с книгой;</a:t>
            </a:r>
          </a:p>
          <a:p>
            <a:r>
              <a:rPr lang="ru-RU" dirty="0">
                <a:solidFill>
                  <a:srgbClr val="FFFF00"/>
                </a:solidFill>
              </a:rPr>
              <a:t>к</a:t>
            </a:r>
            <a:r>
              <a:rPr lang="ru-RU" dirty="0" smtClean="0">
                <a:solidFill>
                  <a:srgbClr val="FFFF00"/>
                </a:solidFill>
              </a:rPr>
              <a:t>оллективное выполнение заданий на уроке.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790" y="1698569"/>
            <a:ext cx="3042168" cy="410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92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Приёмы </a:t>
            </a:r>
            <a:r>
              <a:rPr lang="ru-RU" dirty="0">
                <a:solidFill>
                  <a:srgbClr val="FFFF00"/>
                </a:solidFill>
              </a:rPr>
              <a:t>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«чтение с остановками»;</a:t>
            </a:r>
          </a:p>
          <a:p>
            <a:r>
              <a:rPr lang="ru-RU" dirty="0">
                <a:solidFill>
                  <a:srgbClr val="FFFF00"/>
                </a:solidFill>
              </a:rPr>
              <a:t>л</a:t>
            </a:r>
            <a:r>
              <a:rPr lang="ru-RU" dirty="0" smtClean="0">
                <a:solidFill>
                  <a:srgbClr val="FFFF00"/>
                </a:solidFill>
              </a:rPr>
              <a:t>огические цепочки;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«</a:t>
            </a:r>
            <a:r>
              <a:rPr lang="ru-RU" dirty="0" err="1" smtClean="0">
                <a:solidFill>
                  <a:srgbClr val="FFFF00"/>
                </a:solidFill>
              </a:rPr>
              <a:t>Незнайкино</a:t>
            </a:r>
            <a:r>
              <a:rPr lang="ru-RU" dirty="0" smtClean="0">
                <a:solidFill>
                  <a:srgbClr val="FFFF00"/>
                </a:solidFill>
              </a:rPr>
              <a:t> письмо»;</a:t>
            </a:r>
          </a:p>
          <a:p>
            <a:r>
              <a:rPr lang="ru-RU" dirty="0">
                <a:solidFill>
                  <a:srgbClr val="FFFF00"/>
                </a:solidFill>
              </a:rPr>
              <a:t>и</a:t>
            </a:r>
            <a:r>
              <a:rPr lang="ru-RU" dirty="0" smtClean="0">
                <a:solidFill>
                  <a:srgbClr val="FFFF00"/>
                </a:solidFill>
              </a:rPr>
              <a:t>ллюстрирования художественных произведений;</a:t>
            </a:r>
          </a:p>
          <a:p>
            <a:r>
              <a:rPr lang="ru-RU" dirty="0">
                <a:solidFill>
                  <a:srgbClr val="FFFF00"/>
                </a:solidFill>
              </a:rPr>
              <a:t>р</a:t>
            </a:r>
            <a:r>
              <a:rPr lang="ru-RU" dirty="0" smtClean="0">
                <a:solidFill>
                  <a:srgbClr val="FFFF00"/>
                </a:solidFill>
              </a:rPr>
              <a:t>азгадывание ребусов, кроссвордов.</a:t>
            </a:r>
          </a:p>
          <a:p>
            <a:endParaRPr lang="ru-RU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680" y="937520"/>
            <a:ext cx="2694530" cy="359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973" y="3756731"/>
            <a:ext cx="2899038" cy="2631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14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2 класс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4"/>
          <a:stretch/>
        </p:blipFill>
        <p:spPr bwMode="auto">
          <a:xfrm>
            <a:off x="2045412" y="1293224"/>
            <a:ext cx="3445344" cy="459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874" y="1336097"/>
            <a:ext cx="3670664" cy="458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66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Cambria"/>
                <a:ea typeface="Times New Roman"/>
                <a:cs typeface="Helvetica"/>
              </a:rPr>
              <a:t>Читательская компетентность</a:t>
            </a:r>
            <a:r>
              <a:rPr lang="ru-RU" dirty="0">
                <a:solidFill>
                  <a:srgbClr val="FFFF00"/>
                </a:solidFill>
                <a:latin typeface="Cambria"/>
                <a:ea typeface="Times New Roman"/>
                <a:cs typeface="Helvetica"/>
              </a:rPr>
              <a:t> 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76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владение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техникой чтения;</a:t>
            </a:r>
          </a:p>
          <a:p>
            <a:pPr marL="342900" lvl="0" indent="-342900">
              <a:lnSpc>
                <a:spcPct val="115000"/>
              </a:lnSpc>
              <a:spcAft>
                <a:spcPts val="76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приёмы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понимания прочитанного и прослушанного произведения;</a:t>
            </a:r>
          </a:p>
          <a:p>
            <a:pPr marL="342900" lvl="0" indent="-342900">
              <a:lnSpc>
                <a:spcPct val="115000"/>
              </a:lnSpc>
              <a:spcAft>
                <a:spcPts val="76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знание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книг и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умение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их самостоятельно выбирать;</a:t>
            </a:r>
          </a:p>
          <a:p>
            <a:pPr marL="342900" lvl="0" indent="-342900">
              <a:lnSpc>
                <a:spcPct val="115000"/>
              </a:lnSpc>
              <a:spcAft>
                <a:spcPts val="76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сформированность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духовной потребности в книге как средстве познания мира и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самопознания;</a:t>
            </a:r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умения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работать с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книгой.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9714" y="365125"/>
            <a:ext cx="10374086" cy="1006475"/>
          </a:xfrm>
        </p:spPr>
        <p:txBody>
          <a:bodyPr/>
          <a:lstStyle/>
          <a:p>
            <a:pPr algn="ctr"/>
            <a:r>
              <a:rPr lang="ru-RU" dirty="0"/>
              <a:t>	</a:t>
            </a:r>
            <a:r>
              <a:rPr lang="ru-RU" dirty="0" smtClean="0">
                <a:solidFill>
                  <a:srgbClr val="FFFF00"/>
                </a:solidFill>
              </a:rPr>
              <a:t>Умение </a:t>
            </a:r>
            <a:r>
              <a:rPr lang="ru-RU" dirty="0">
                <a:solidFill>
                  <a:srgbClr val="FFFF00"/>
                </a:solidFill>
              </a:rPr>
              <a:t>работать с книгой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532" y="2129246"/>
            <a:ext cx="3653120" cy="35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r="2881"/>
          <a:stretch/>
        </p:blipFill>
        <p:spPr bwMode="auto">
          <a:xfrm>
            <a:off x="4140926" y="1336108"/>
            <a:ext cx="3866605" cy="360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7" y="2129246"/>
            <a:ext cx="3562569" cy="35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050608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b="1" dirty="0">
                <a:solidFill>
                  <a:srgbClr val="FFFF00"/>
                </a:solidFill>
                <a:latin typeface="Arial"/>
                <a:ea typeface="Times New Roman"/>
                <a:cs typeface="Times New Roman"/>
              </a:rPr>
              <a:t>Приём «Корзина идей»</a:t>
            </a:r>
            <a:br>
              <a:rPr lang="ru-RU" b="1" dirty="0">
                <a:solidFill>
                  <a:srgbClr val="FFFF00"/>
                </a:solidFill>
                <a:latin typeface="Arial"/>
                <a:ea typeface="Times New Roman"/>
                <a:cs typeface="Times New Roman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8" name="Picture 2" descr="C:\Users\Sattelite\Desktop\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977" y="1637974"/>
            <a:ext cx="5257934" cy="394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attelite\Desktop\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461" y="1399900"/>
            <a:ext cx="33718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76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Каракина Екатерина - Шаблон Школа. Зачетная работа №2" id="{7679EE08-5D51-47F2-A076-09BF95B45A5A}" vid="{DE849B8F-39F5-4B67-AF55-030530FC69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Каракина Екатерина - Шаблон Школа</Template>
  <TotalTime>1258</TotalTime>
  <Words>215</Words>
  <Application>Microsoft Office PowerPoint</Application>
  <PresentationFormat>Произвольный</PresentationFormat>
  <Paragraphs>48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Читательский дневник как средство формирования читательской грамотности  младших школьников (из опыта работы).</vt:lpstr>
      <vt:lpstr>«Книга-это духовное завещание одного    поколения другому.  Вся жизнь   человечества последовательно оседала в книге: племена, государства исчезали, а книга оставалась…                               А.И. Герцен </vt:lpstr>
      <vt:lpstr>Читательский дневник издательство «Планета»</vt:lpstr>
      <vt:lpstr>1 класс</vt:lpstr>
      <vt:lpstr>Приёмы работы</vt:lpstr>
      <vt:lpstr>2 класс</vt:lpstr>
      <vt:lpstr>Читательская компетентность </vt:lpstr>
      <vt:lpstr> Умение работать с книгой </vt:lpstr>
      <vt:lpstr>Приём «Корзина идей» </vt:lpstr>
      <vt:lpstr>Приёмы работы с трудными словами</vt:lpstr>
      <vt:lpstr>Приём «Верные и неверные утверждения»</vt:lpstr>
      <vt:lpstr>КВАЗИ-ПИСЬМО </vt:lpstr>
      <vt:lpstr>Приём понимания прочитанного (ребусы)</vt:lpstr>
      <vt:lpstr>Картинный план</vt:lpstr>
      <vt:lpstr>Приём  «Рисование по следам прочитанного произведения»</vt:lpstr>
      <vt:lpstr>Это интересно!</vt:lpstr>
      <vt:lpstr>Рефлексия</vt:lpstr>
      <vt:lpstr>3 класс</vt:lpstr>
      <vt:lpstr>Приём «Толстые и тонкие вопросы»</vt:lpstr>
      <vt:lpstr>«Дерево мудрости»</vt:lpstr>
      <vt:lpstr>Приём написания эссе</vt:lpstr>
      <vt:lpstr>Информационно-коммуникационная технология</vt:lpstr>
      <vt:lpstr>Приёмы работы при характеристике героев</vt:lpstr>
      <vt:lpstr>Наши выводы</vt:lpstr>
      <vt:lpstr>Презентация PowerPoint</vt:lpstr>
    </vt:vector>
  </TitlesOfParts>
  <Company>МАОУ ДО ЦРТДиЮ Каменского района Пензенской области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Школа</dc:title>
  <dc:subject>школа</dc:subject>
  <dc:creator>Viktoriya Polshkova</dc:creator>
  <cp:keywords>Шаблон Школа;пользовательские шаблоны;школьные шаблоны;шаблоны для создания презентаций</cp:keywords>
  <cp:lastModifiedBy>User lenovo</cp:lastModifiedBy>
  <cp:revision>43</cp:revision>
  <dcterms:created xsi:type="dcterms:W3CDTF">2018-08-30T04:29:34Z</dcterms:created>
  <dcterms:modified xsi:type="dcterms:W3CDTF">2021-10-11T12:52:42Z</dcterms:modified>
</cp:coreProperties>
</file>