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7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  <p:sldMasterId id="2147483806" r:id="rId7"/>
    <p:sldMasterId id="2147483819" r:id="rId8"/>
  </p:sldMasterIdLst>
  <p:notesMasterIdLst>
    <p:notesMasterId r:id="rId54"/>
  </p:notesMasterIdLst>
  <p:sldIdLst>
    <p:sldId id="306" r:id="rId9"/>
    <p:sldId id="257" r:id="rId10"/>
    <p:sldId id="258" r:id="rId11"/>
    <p:sldId id="259" r:id="rId12"/>
    <p:sldId id="260" r:id="rId13"/>
    <p:sldId id="329" r:id="rId14"/>
    <p:sldId id="264" r:id="rId15"/>
    <p:sldId id="268" r:id="rId16"/>
    <p:sldId id="269" r:id="rId17"/>
    <p:sldId id="271" r:id="rId18"/>
    <p:sldId id="309" r:id="rId19"/>
    <p:sldId id="328" r:id="rId20"/>
    <p:sldId id="266" r:id="rId21"/>
    <p:sldId id="330" r:id="rId22"/>
    <p:sldId id="311" r:id="rId23"/>
    <p:sldId id="331" r:id="rId24"/>
    <p:sldId id="332" r:id="rId25"/>
    <p:sldId id="316" r:id="rId26"/>
    <p:sldId id="313" r:id="rId27"/>
    <p:sldId id="318" r:id="rId28"/>
    <p:sldId id="319" r:id="rId29"/>
    <p:sldId id="374" r:id="rId30"/>
    <p:sldId id="377" r:id="rId31"/>
    <p:sldId id="378" r:id="rId32"/>
    <p:sldId id="429" r:id="rId33"/>
    <p:sldId id="381" r:id="rId34"/>
    <p:sldId id="380" r:id="rId35"/>
    <p:sldId id="382" r:id="rId36"/>
    <p:sldId id="383" r:id="rId37"/>
    <p:sldId id="385" r:id="rId38"/>
    <p:sldId id="396" r:id="rId39"/>
    <p:sldId id="397" r:id="rId40"/>
    <p:sldId id="398" r:id="rId41"/>
    <p:sldId id="399" r:id="rId42"/>
    <p:sldId id="412" r:id="rId43"/>
    <p:sldId id="416" r:id="rId44"/>
    <p:sldId id="413" r:id="rId45"/>
    <p:sldId id="414" r:id="rId46"/>
    <p:sldId id="415" r:id="rId47"/>
    <p:sldId id="417" r:id="rId48"/>
    <p:sldId id="430" r:id="rId49"/>
    <p:sldId id="420" r:id="rId50"/>
    <p:sldId id="421" r:id="rId51"/>
    <p:sldId id="422" r:id="rId52"/>
    <p:sldId id="321" r:id="rId53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6434" autoAdjust="0"/>
  </p:normalViewPr>
  <p:slideViewPr>
    <p:cSldViewPr snapToGrid="0" snapToObjects="1">
      <p:cViewPr varScale="1">
        <p:scale>
          <a:sx n="109" d="100"/>
          <a:sy n="109" d="100"/>
        </p:scale>
        <p:origin x="706" y="77"/>
      </p:cViewPr>
      <p:guideLst>
        <p:guide orient="horz" pos="463"/>
        <p:guide pos="2160"/>
        <p:guide orient="horz" pos="172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D98476-1FF1-4FBF-BF29-7D677D382E3A}" type="doc">
      <dgm:prSet loTypeId="urn:microsoft.com/office/officeart/2009/layout/ReverseList" loCatId="relationship" qsTypeId="urn:microsoft.com/office/officeart/2005/8/quickstyle/simple3" qsCatId="simple" csTypeId="urn:microsoft.com/office/officeart/2005/8/colors/colorful4" csCatId="colorful" phldr="1"/>
      <dgm:spPr/>
    </dgm:pt>
    <dgm:pt modelId="{C292EC82-1572-40C4-80A2-CD82B7B3DF31}">
      <dgm:prSet phldrT="[Текст]" custT="1"/>
      <dgm:spPr/>
      <dgm:t>
        <a:bodyPr/>
        <a:lstStyle/>
        <a:p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Спортивно –оздоровительное  направление</a:t>
          </a:r>
        </a:p>
      </dgm:t>
    </dgm:pt>
    <dgm:pt modelId="{FE05E129-E7E3-418A-A775-2380A4727D16}" type="parTrans" cxnId="{FDD31E83-B0C0-4751-8CAC-1F450E5F5344}">
      <dgm:prSet/>
      <dgm:spPr/>
      <dgm:t>
        <a:bodyPr/>
        <a:lstStyle/>
        <a:p>
          <a:endParaRPr lang="ru-RU"/>
        </a:p>
      </dgm:t>
    </dgm:pt>
    <dgm:pt modelId="{732D659B-ED3E-4762-86F7-F36CDD57E508}" type="sibTrans" cxnId="{FDD31E83-B0C0-4751-8CAC-1F450E5F5344}">
      <dgm:prSet/>
      <dgm:spPr/>
      <dgm:t>
        <a:bodyPr/>
        <a:lstStyle/>
        <a:p>
          <a:endParaRPr lang="ru-RU"/>
        </a:p>
      </dgm:t>
    </dgm:pt>
    <dgm:pt modelId="{182FB77F-3094-442D-8C22-35BD02D5DCE3}">
      <dgm:prSet phldrT="[Текст]" custT="1"/>
      <dgm:spPr/>
      <dgm:t>
        <a:bodyPr/>
        <a:lstStyle/>
        <a:p>
          <a:endParaRPr lang="ru-RU" dirty="0"/>
        </a:p>
      </dgm:t>
    </dgm:pt>
    <dgm:pt modelId="{70AF466F-E0F1-46CC-9EF9-02F9881D0136}" type="parTrans" cxnId="{CBA8EE75-63D6-4571-B498-716897BE732D}">
      <dgm:prSet/>
      <dgm:spPr/>
      <dgm:t>
        <a:bodyPr/>
        <a:lstStyle/>
        <a:p>
          <a:endParaRPr lang="ru-RU"/>
        </a:p>
      </dgm:t>
    </dgm:pt>
    <dgm:pt modelId="{F269854B-7548-4975-B624-7D22CFAF2BC1}" type="sibTrans" cxnId="{CBA8EE75-63D6-4571-B498-716897BE732D}">
      <dgm:prSet/>
      <dgm:spPr/>
      <dgm:t>
        <a:bodyPr/>
        <a:lstStyle/>
        <a:p>
          <a:endParaRPr lang="ru-RU"/>
        </a:p>
      </dgm:t>
    </dgm:pt>
    <dgm:pt modelId="{E518B14D-D783-4B5D-B070-12790BED4326}">
      <dgm:prSet phldrT="[Текст]" custT="1"/>
      <dgm:spPr/>
      <dgm:t>
        <a:bodyPr/>
        <a:lstStyle/>
        <a:p>
          <a:pPr algn="ctr"/>
          <a:r>
            <a:rPr lang="ru-RU" sz="1600" dirty="0">
              <a:latin typeface="Times New Roman" pitchFamily="18" charset="0"/>
              <a:cs typeface="Times New Roman" pitchFamily="18" charset="0"/>
            </a:rPr>
            <a:t>Программа формирования  экологической  культуры, здорового и безопасного образа жизни</a:t>
          </a:r>
        </a:p>
      </dgm:t>
    </dgm:pt>
    <dgm:pt modelId="{C7A092C1-F8EB-4640-ADD2-6A1C56258DE4}" type="sibTrans" cxnId="{4644CC02-1C5A-4B96-BBD7-44CAAF287F93}">
      <dgm:prSet/>
      <dgm:spPr/>
      <dgm:t>
        <a:bodyPr/>
        <a:lstStyle/>
        <a:p>
          <a:endParaRPr lang="ru-RU"/>
        </a:p>
      </dgm:t>
    </dgm:pt>
    <dgm:pt modelId="{40169C4B-CBC8-40BD-9021-1491D8401BEB}" type="parTrans" cxnId="{4644CC02-1C5A-4B96-BBD7-44CAAF287F93}">
      <dgm:prSet/>
      <dgm:spPr/>
      <dgm:t>
        <a:bodyPr/>
        <a:lstStyle/>
        <a:p>
          <a:endParaRPr lang="ru-RU"/>
        </a:p>
      </dgm:t>
    </dgm:pt>
    <dgm:pt modelId="{8A0514D9-7F17-43B1-A594-142AD0D902CA}">
      <dgm:prSet/>
      <dgm:spPr/>
      <dgm:t>
        <a:bodyPr/>
        <a:lstStyle/>
        <a:p>
          <a:endParaRPr lang="ru-RU" dirty="0"/>
        </a:p>
      </dgm:t>
    </dgm:pt>
    <dgm:pt modelId="{343CA8AA-E11C-4C64-975F-6ACD3E944F91}" type="parTrans" cxnId="{3A3C663A-7E7C-4334-B183-837CCCDC7F98}">
      <dgm:prSet/>
      <dgm:spPr/>
      <dgm:t>
        <a:bodyPr/>
        <a:lstStyle/>
        <a:p>
          <a:endParaRPr lang="ru-RU"/>
        </a:p>
      </dgm:t>
    </dgm:pt>
    <dgm:pt modelId="{936DB439-09DD-4CEB-81A9-2D24F9E29921}" type="sibTrans" cxnId="{3A3C663A-7E7C-4334-B183-837CCCDC7F98}">
      <dgm:prSet/>
      <dgm:spPr/>
      <dgm:t>
        <a:bodyPr/>
        <a:lstStyle/>
        <a:p>
          <a:endParaRPr lang="ru-RU"/>
        </a:p>
      </dgm:t>
    </dgm:pt>
    <dgm:pt modelId="{D67DEF7B-ACF0-455E-B3F4-D9AFED8EE167}" type="pres">
      <dgm:prSet presAssocID="{CED98476-1FF1-4FBF-BF29-7D677D382E3A}" presName="Name0" presStyleCnt="0">
        <dgm:presLayoutVars>
          <dgm:chMax val="2"/>
          <dgm:chPref val="2"/>
          <dgm:animLvl val="lvl"/>
        </dgm:presLayoutVars>
      </dgm:prSet>
      <dgm:spPr/>
    </dgm:pt>
    <dgm:pt modelId="{93485044-92EC-4C81-B44A-9F6A80F14557}" type="pres">
      <dgm:prSet presAssocID="{CED98476-1FF1-4FBF-BF29-7D677D382E3A}" presName="LeftText" presStyleLbl="revTx" presStyleIdx="0" presStyleCnt="0">
        <dgm:presLayoutVars>
          <dgm:bulletEnabled val="1"/>
        </dgm:presLayoutVars>
      </dgm:prSet>
      <dgm:spPr/>
    </dgm:pt>
    <dgm:pt modelId="{B2F0EA9C-04BB-42AF-A488-C6E43679FF9B}" type="pres">
      <dgm:prSet presAssocID="{CED98476-1FF1-4FBF-BF29-7D677D382E3A}" presName="LeftNode" presStyleLbl="bgImgPlace1" presStyleIdx="0" presStyleCnt="2" custLinFactNeighborX="-12" custLinFactNeighborY="0">
        <dgm:presLayoutVars>
          <dgm:chMax val="2"/>
          <dgm:chPref val="2"/>
        </dgm:presLayoutVars>
      </dgm:prSet>
      <dgm:spPr/>
    </dgm:pt>
    <dgm:pt modelId="{CEFCF153-5A73-4DBF-950F-BE9685565EEF}" type="pres">
      <dgm:prSet presAssocID="{CED98476-1FF1-4FBF-BF29-7D677D382E3A}" presName="RightText" presStyleLbl="revTx" presStyleIdx="0" presStyleCnt="0">
        <dgm:presLayoutVars>
          <dgm:bulletEnabled val="1"/>
        </dgm:presLayoutVars>
      </dgm:prSet>
      <dgm:spPr/>
    </dgm:pt>
    <dgm:pt modelId="{DBFF26CC-880B-47E2-A58A-16A66C929270}" type="pres">
      <dgm:prSet presAssocID="{CED98476-1FF1-4FBF-BF29-7D677D382E3A}" presName="RightNode" presStyleLbl="bgImgPlace1" presStyleIdx="1" presStyleCnt="2" custLinFactNeighborX="-2715" custLinFactNeighborY="666">
        <dgm:presLayoutVars>
          <dgm:chMax val="0"/>
          <dgm:chPref val="0"/>
        </dgm:presLayoutVars>
      </dgm:prSet>
      <dgm:spPr/>
    </dgm:pt>
    <dgm:pt modelId="{5B4C9CD9-DEBD-45DF-B0A8-A48310EB7FC8}" type="pres">
      <dgm:prSet presAssocID="{CED98476-1FF1-4FBF-BF29-7D677D382E3A}" presName="TopArrow" presStyleLbl="node1" presStyleIdx="0" presStyleCnt="2" custLinFactNeighborX="-11" custLinFactNeighborY="0"/>
      <dgm:spPr/>
    </dgm:pt>
    <dgm:pt modelId="{C9F0F6D1-79F8-4D44-84A1-390AFF6B327A}" type="pres">
      <dgm:prSet presAssocID="{CED98476-1FF1-4FBF-BF29-7D677D382E3A}" presName="BottomArrow" presStyleLbl="node1" presStyleIdx="1" presStyleCnt="2" custLinFactNeighborX="-11" custLinFactNeighborY="0"/>
      <dgm:spPr/>
    </dgm:pt>
  </dgm:ptLst>
  <dgm:cxnLst>
    <dgm:cxn modelId="{4644CC02-1C5A-4B96-BBD7-44CAAF287F93}" srcId="{CED98476-1FF1-4FBF-BF29-7D677D382E3A}" destId="{E518B14D-D783-4B5D-B070-12790BED4326}" srcOrd="0" destOrd="0" parTransId="{40169C4B-CBC8-40BD-9021-1491D8401BEB}" sibTransId="{C7A092C1-F8EB-4640-ADD2-6A1C56258DE4}"/>
    <dgm:cxn modelId="{A88A2E04-A320-484C-BA1E-02BB56904304}" type="presOf" srcId="{CED98476-1FF1-4FBF-BF29-7D677D382E3A}" destId="{D67DEF7B-ACF0-455E-B3F4-D9AFED8EE167}" srcOrd="0" destOrd="0" presId="urn:microsoft.com/office/officeart/2009/layout/ReverseList"/>
    <dgm:cxn modelId="{3A3C663A-7E7C-4334-B183-837CCCDC7F98}" srcId="{CED98476-1FF1-4FBF-BF29-7D677D382E3A}" destId="{8A0514D9-7F17-43B1-A594-142AD0D902CA}" srcOrd="2" destOrd="0" parTransId="{343CA8AA-E11C-4C64-975F-6ACD3E944F91}" sibTransId="{936DB439-09DD-4CEB-81A9-2D24F9E29921}"/>
    <dgm:cxn modelId="{CBA8EE75-63D6-4571-B498-716897BE732D}" srcId="{CED98476-1FF1-4FBF-BF29-7D677D382E3A}" destId="{182FB77F-3094-442D-8C22-35BD02D5DCE3}" srcOrd="3" destOrd="0" parTransId="{70AF466F-E0F1-46CC-9EF9-02F9881D0136}" sibTransId="{F269854B-7548-4975-B624-7D22CFAF2BC1}"/>
    <dgm:cxn modelId="{FDD31E83-B0C0-4751-8CAC-1F450E5F5344}" srcId="{CED98476-1FF1-4FBF-BF29-7D677D382E3A}" destId="{C292EC82-1572-40C4-80A2-CD82B7B3DF31}" srcOrd="1" destOrd="0" parTransId="{FE05E129-E7E3-418A-A775-2380A4727D16}" sibTransId="{732D659B-ED3E-4762-86F7-F36CDD57E508}"/>
    <dgm:cxn modelId="{ED56ABAE-0079-4C81-9C0D-E4FDCD9FEAAD}" type="presOf" srcId="{E518B14D-D783-4B5D-B070-12790BED4326}" destId="{93485044-92EC-4C81-B44A-9F6A80F14557}" srcOrd="0" destOrd="0" presId="urn:microsoft.com/office/officeart/2009/layout/ReverseList"/>
    <dgm:cxn modelId="{6EABC4CE-A283-4F41-ADCF-561C6FE57ED1}" type="presOf" srcId="{C292EC82-1572-40C4-80A2-CD82B7B3DF31}" destId="{CEFCF153-5A73-4DBF-950F-BE9685565EEF}" srcOrd="0" destOrd="0" presId="urn:microsoft.com/office/officeart/2009/layout/ReverseList"/>
    <dgm:cxn modelId="{74994CF0-2805-4452-A930-9123820F27B8}" type="presOf" srcId="{E518B14D-D783-4B5D-B070-12790BED4326}" destId="{B2F0EA9C-04BB-42AF-A488-C6E43679FF9B}" srcOrd="1" destOrd="0" presId="urn:microsoft.com/office/officeart/2009/layout/ReverseList"/>
    <dgm:cxn modelId="{81A99FF8-F33E-4872-B54D-D6568171FB21}" type="presOf" srcId="{C292EC82-1572-40C4-80A2-CD82B7B3DF31}" destId="{DBFF26CC-880B-47E2-A58A-16A66C929270}" srcOrd="1" destOrd="0" presId="urn:microsoft.com/office/officeart/2009/layout/ReverseList"/>
    <dgm:cxn modelId="{24DDE95F-740F-4904-9612-9D313931A4A4}" type="presParOf" srcId="{D67DEF7B-ACF0-455E-B3F4-D9AFED8EE167}" destId="{93485044-92EC-4C81-B44A-9F6A80F14557}" srcOrd="0" destOrd="0" presId="urn:microsoft.com/office/officeart/2009/layout/ReverseList"/>
    <dgm:cxn modelId="{825CD335-CDF2-4680-9D27-81C63B86AF0C}" type="presParOf" srcId="{D67DEF7B-ACF0-455E-B3F4-D9AFED8EE167}" destId="{B2F0EA9C-04BB-42AF-A488-C6E43679FF9B}" srcOrd="1" destOrd="0" presId="urn:microsoft.com/office/officeart/2009/layout/ReverseList"/>
    <dgm:cxn modelId="{C4D7E594-5610-46BB-BEE9-8EEEE2A0C0EE}" type="presParOf" srcId="{D67DEF7B-ACF0-455E-B3F4-D9AFED8EE167}" destId="{CEFCF153-5A73-4DBF-950F-BE9685565EEF}" srcOrd="2" destOrd="0" presId="urn:microsoft.com/office/officeart/2009/layout/ReverseList"/>
    <dgm:cxn modelId="{C4E0146B-77DA-44BF-8D6E-2685A957DEA1}" type="presParOf" srcId="{D67DEF7B-ACF0-455E-B3F4-D9AFED8EE167}" destId="{DBFF26CC-880B-47E2-A58A-16A66C929270}" srcOrd="3" destOrd="0" presId="urn:microsoft.com/office/officeart/2009/layout/ReverseList"/>
    <dgm:cxn modelId="{A809B2D3-1AF9-4A77-9C1B-4BF236986783}" type="presParOf" srcId="{D67DEF7B-ACF0-455E-B3F4-D9AFED8EE167}" destId="{5B4C9CD9-DEBD-45DF-B0A8-A48310EB7FC8}" srcOrd="4" destOrd="0" presId="urn:microsoft.com/office/officeart/2009/layout/ReverseList"/>
    <dgm:cxn modelId="{39659F0A-96B7-4D1A-A8C4-2EE9EA181016}" type="presParOf" srcId="{D67DEF7B-ACF0-455E-B3F4-D9AFED8EE167}" destId="{C9F0F6D1-79F8-4D44-84A1-390AFF6B327A}" srcOrd="5" destOrd="0" presId="urn:microsoft.com/office/officeart/2009/layout/ReverseList"/>
  </dgm:cxnLst>
  <dgm:bg/>
  <dgm:whole>
    <a:ln w="28575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0EA9C-04BB-42AF-A488-C6E43679FF9B}">
      <dsp:nvSpPr>
        <dsp:cNvPr id="0" name=""/>
        <dsp:cNvSpPr/>
      </dsp:nvSpPr>
      <dsp:spPr>
        <a:xfrm rot="16200000">
          <a:off x="271080" y="1244414"/>
          <a:ext cx="2635072" cy="16103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101600" rIns="91440" bIns="1016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Программа формирования  экологической  культуры, здорового и безопасного образа жизни</a:t>
          </a:r>
        </a:p>
      </dsp:txBody>
      <dsp:txXfrm rot="5400000">
        <a:off x="862085" y="810655"/>
        <a:ext cx="1531685" cy="2477826"/>
      </dsp:txXfrm>
    </dsp:sp>
    <dsp:sp modelId="{DBFF26CC-880B-47E2-A58A-16A66C929270}">
      <dsp:nvSpPr>
        <dsp:cNvPr id="0" name=""/>
        <dsp:cNvSpPr/>
      </dsp:nvSpPr>
      <dsp:spPr>
        <a:xfrm rot="5400000">
          <a:off x="1910983" y="1261964"/>
          <a:ext cx="2635072" cy="16103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11499901"/>
            <a:satOff val="-63047"/>
            <a:lumOff val="681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0010" tIns="88900" rIns="53340" bIns="889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Спортивно –оздоровительное  направление</a:t>
          </a:r>
        </a:p>
      </dsp:txBody>
      <dsp:txXfrm rot="-5400000">
        <a:off x="2423365" y="828206"/>
        <a:ext cx="1531685" cy="2477826"/>
      </dsp:txXfrm>
    </dsp:sp>
    <dsp:sp modelId="{5B4C9CD9-DEBD-45DF-B0A8-A48310EB7FC8}">
      <dsp:nvSpPr>
        <dsp:cNvPr id="0" name=""/>
        <dsp:cNvSpPr/>
      </dsp:nvSpPr>
      <dsp:spPr>
        <a:xfrm>
          <a:off x="1588460" y="0"/>
          <a:ext cx="1683429" cy="168334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F0F6D1-79F8-4D44-84A1-390AFF6B327A}">
      <dsp:nvSpPr>
        <dsp:cNvPr id="0" name=""/>
        <dsp:cNvSpPr/>
      </dsp:nvSpPr>
      <dsp:spPr>
        <a:xfrm rot="10800000">
          <a:off x="1588460" y="2415380"/>
          <a:ext cx="1683429" cy="168334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404444-6D76-4E7E-BFFF-C5F004A32CEE}" type="slidenum">
              <a:rPr kumimoji="0" lang="en-US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987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566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76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972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43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285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259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355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5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018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404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101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11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100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08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44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10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335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6937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3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7950" y="1491900"/>
            <a:ext cx="4104004" cy="276999"/>
          </a:xfrm>
          <a:custGeom>
            <a:avLst/>
            <a:gdLst/>
            <a:ahLst/>
            <a:cxnLst/>
            <a:rect l="l" t="t" r="r" b="b"/>
            <a:pathLst>
              <a:path w="4104004" h="4869180">
                <a:moveTo>
                  <a:pt x="0" y="4868799"/>
                </a:moveTo>
                <a:lnTo>
                  <a:pt x="4103751" y="4868799"/>
                </a:lnTo>
                <a:lnTo>
                  <a:pt x="4103751" y="0"/>
                </a:lnTo>
                <a:lnTo>
                  <a:pt x="0" y="0"/>
                </a:lnTo>
                <a:lnTo>
                  <a:pt x="0" y="4868799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07950" y="1491900"/>
            <a:ext cx="4104004" cy="276999"/>
          </a:xfrm>
          <a:custGeom>
            <a:avLst/>
            <a:gdLst/>
            <a:ahLst/>
            <a:cxnLst/>
            <a:rect l="l" t="t" r="r" b="b"/>
            <a:pathLst>
              <a:path w="4104004" h="4869180">
                <a:moveTo>
                  <a:pt x="4103751" y="4868797"/>
                </a:moveTo>
                <a:lnTo>
                  <a:pt x="4103751" y="0"/>
                </a:lnTo>
                <a:lnTo>
                  <a:pt x="0" y="0"/>
                </a:lnTo>
                <a:lnTo>
                  <a:pt x="0" y="4868797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181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183005"/>
            <a:ext cx="3977640" cy="2181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090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644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069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473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4072"/>
            <a:ext cx="7315200" cy="7084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143001"/>
            <a:ext cx="8229600" cy="3489722"/>
          </a:xfrm>
        </p:spPr>
        <p:txBody>
          <a:bodyPr/>
          <a:lstStyle/>
          <a:p>
            <a:pPr lvl="0"/>
            <a:r>
              <a:rPr lang="ru-RU" noProof="0" dirty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C25ED1-0860-414C-9BEF-17EAE59A8C9E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005115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4072"/>
            <a:ext cx="7315200" cy="7084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143001"/>
            <a:ext cx="4038600" cy="34897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3001"/>
            <a:ext cx="4038600" cy="34897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8AAC1-86E0-4D0A-B644-EAB64319EB50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55980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0" y="5063728"/>
            <a:ext cx="9144000" cy="7977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286000" y="0"/>
            <a:ext cx="2287588" cy="3720704"/>
            <a:chOff x="1440" y="0"/>
            <a:chExt cx="1441" cy="3125"/>
          </a:xfrm>
        </p:grpSpPr>
        <p:sp>
          <p:nvSpPr>
            <p:cNvPr id="6" name="Rectangle 8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 userDrawn="1"/>
          </p:nvSpPr>
          <p:spPr bwMode="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Rectangle 19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4575175" y="0"/>
            <a:ext cx="2286000" cy="2787254"/>
            <a:chOff x="2882" y="0"/>
            <a:chExt cx="1440" cy="2341"/>
          </a:xfrm>
        </p:grpSpPr>
        <p:sp>
          <p:nvSpPr>
            <p:cNvPr id="10" name="Rectangle 12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 userDrawn="1"/>
          </p:nvSpPr>
          <p:spPr bwMode="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30000"/>
                  </a:schemeClr>
                </a:gs>
                <a:gs pos="5000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Rectangle 20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5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858000" y="0"/>
            <a:ext cx="2286000" cy="3706416"/>
            <a:chOff x="4320" y="0"/>
            <a:chExt cx="1440" cy="3113"/>
          </a:xfrm>
        </p:grpSpPr>
        <p:sp>
          <p:nvSpPr>
            <p:cNvPr id="14" name="Rectangle 11"/>
            <p:cNvSpPr>
              <a:spLocks noChangeArrowheads="1"/>
            </p:cNvSpPr>
            <p:nvPr userDrawn="1"/>
          </p:nvSpPr>
          <p:spPr bwMode="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7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9" name="Group 38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6" name="Rectangle 9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 userDrawn="1"/>
            </p:nvSpPr>
            <p:spPr bwMode="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18" name="Rectangle 21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5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0" y="0"/>
            <a:ext cx="2286000" cy="2786063"/>
            <a:chOff x="0" y="0"/>
            <a:chExt cx="1440" cy="2340"/>
          </a:xfrm>
        </p:grpSpPr>
        <p:sp>
          <p:nvSpPr>
            <p:cNvPr id="20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 userDrawn="1"/>
          </p:nvSpPr>
          <p:spPr bwMode="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5" name="Group 41"/>
          <p:cNvGrpSpPr>
            <a:grpSpLocks/>
          </p:cNvGrpSpPr>
          <p:nvPr/>
        </p:nvGrpSpPr>
        <p:grpSpPr bwMode="auto">
          <a:xfrm>
            <a:off x="0" y="0"/>
            <a:ext cx="9144000" cy="128588"/>
            <a:chOff x="0" y="0"/>
            <a:chExt cx="5760" cy="108"/>
          </a:xfrm>
        </p:grpSpPr>
        <p:sp>
          <p:nvSpPr>
            <p:cNvPr id="25" name="Rectangle 24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pic>
        <p:nvPicPr>
          <p:cNvPr id="29" name="Picture 28" descr="1"/>
          <p:cNvPicPr>
            <a:picLocks noChangeAspect="1" noChangeArrowheads="1"/>
          </p:cNvPicPr>
          <p:nvPr/>
        </p:nvPicPr>
        <p:blipFill>
          <a:blip r:embed="rId2" cstate="print"/>
          <a:srcRect r="20134"/>
          <a:stretch>
            <a:fillRect/>
          </a:stretch>
        </p:blipFill>
        <p:spPr bwMode="gray">
          <a:xfrm>
            <a:off x="7164388" y="681038"/>
            <a:ext cx="1979612" cy="2917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2"/>
          <p:cNvPicPr>
            <a:picLocks noChangeAspect="1" noChangeArrowheads="1"/>
          </p:cNvPicPr>
          <p:nvPr/>
        </p:nvPicPr>
        <p:blipFill>
          <a:blip r:embed="rId3" cstate="print"/>
          <a:srcRect r="16925"/>
          <a:stretch>
            <a:fillRect/>
          </a:stretch>
        </p:blipFill>
        <p:spPr bwMode="gray">
          <a:xfrm>
            <a:off x="5062538" y="951310"/>
            <a:ext cx="1795462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3"/>
          <p:cNvPicPr>
            <a:picLocks noChangeAspect="1" noChangeArrowheads="1"/>
          </p:cNvPicPr>
          <p:nvPr/>
        </p:nvPicPr>
        <p:blipFill>
          <a:blip r:embed="rId4" cstate="print"/>
          <a:srcRect r="18698"/>
          <a:stretch>
            <a:fillRect/>
          </a:stretch>
        </p:blipFill>
        <p:spPr bwMode="gray">
          <a:xfrm>
            <a:off x="314326" y="519113"/>
            <a:ext cx="1973263" cy="273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2497139" y="280987"/>
            <a:ext cx="2071687" cy="374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32"/>
          <p:cNvSpPr txBox="1">
            <a:spLocks noChangeArrowheads="1"/>
          </p:cNvSpPr>
          <p:nvPr/>
        </p:nvSpPr>
        <p:spPr bwMode="gray">
          <a:xfrm>
            <a:off x="7836607" y="179785"/>
            <a:ext cx="12073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4000500"/>
            <a:ext cx="8686800" cy="647700"/>
          </a:xfrm>
        </p:spPr>
        <p:txBody>
          <a:bodyPr/>
          <a:lstStyle>
            <a:lvl1pPr algn="ctr">
              <a:defRPr sz="46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19625"/>
            <a:ext cx="6400800" cy="25717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>
                <a:latin typeface="Times New Roman" pitchFamily="18" charset="0"/>
              </a:defRPr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857751"/>
            <a:ext cx="16764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629400" y="4857751"/>
            <a:ext cx="12192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01000" y="4857751"/>
            <a:ext cx="6858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15E34-7DF9-433E-A573-00388DAA7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4072"/>
            <a:ext cx="7315200" cy="7084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143001"/>
            <a:ext cx="8229600" cy="3489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noProof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4217D-D6BB-4AA2-9D10-0BA74F110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3001"/>
            <a:ext cx="4038600" cy="348972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3001"/>
            <a:ext cx="4038600" cy="348972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BA311-0393-41D1-A062-AD1439AC9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3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18" r:id="rId7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75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965441"/>
            <a:ext cx="7869890" cy="3667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22406"/>
            <a:ext cx="7886698" cy="7490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2202"/>
            <a:ext cx="2340864" cy="1241298"/>
          </a:xfrm>
          <a:prstGeom prst="rect">
            <a:avLst/>
          </a:prstGeom>
        </p:spPr>
      </p:pic>
      <p:sp>
        <p:nvSpPr>
          <p:cNvPr id="60" name="Rectangle 59"/>
          <p:cNvSpPr/>
          <p:nvPr userDrawn="1"/>
        </p:nvSpPr>
        <p:spPr>
          <a:xfrm>
            <a:off x="1170432" y="3902202"/>
            <a:ext cx="1170432" cy="124129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 userDrawn="1"/>
        </p:nvSpPr>
        <p:spPr>
          <a:xfrm rot="5400000">
            <a:off x="-22195" y="2227229"/>
            <a:ext cx="1694882" cy="165506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/>
          <p:cNvSpPr/>
          <p:nvPr userDrawn="1"/>
        </p:nvSpPr>
        <p:spPr>
          <a:xfrm rot="10800000">
            <a:off x="2340865" y="3902202"/>
            <a:ext cx="2259843" cy="124129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47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73219718#6560IO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9EA9345-05AC-42B2-A336-B052D5A6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800" y="2549888"/>
            <a:ext cx="4989892" cy="857250"/>
          </a:xfrm>
        </p:spPr>
        <p:txBody>
          <a:bodyPr/>
          <a:lstStyle/>
          <a:p>
            <a:r>
              <a:rPr lang="ru-RU" sz="1800" dirty="0"/>
              <a:t>Мошнина Р.Ш. – заведующий кафедрой общеобразовательных дисциплин АСОУ, </a:t>
            </a:r>
            <a:r>
              <a:rPr lang="ru-RU" sz="1800" dirty="0" err="1"/>
              <a:t>к.п.н</a:t>
            </a:r>
            <a:r>
              <a:rPr lang="ru-RU" sz="1800" dirty="0"/>
              <a:t>., профессор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13150" y="-142875"/>
            <a:ext cx="5530850" cy="1879600"/>
          </a:xfrm>
          <a:prstGeom prst="rect">
            <a:avLst/>
          </a:prstGeom>
        </p:spPr>
        <p:txBody>
          <a:bodyPr/>
          <a:lstStyle/>
          <a:p>
            <a:pPr algn="r" eaLnBrk="1" hangingPunct="1">
              <a:buFontTx/>
              <a:buNone/>
              <a:defRPr/>
            </a:pPr>
            <a:endParaRPr lang="ru-RU" i="1" dirty="0">
              <a:latin typeface="Georgia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ru-RU" i="1" dirty="0">
                <a:solidFill>
                  <a:schemeClr val="bg1"/>
                </a:solidFill>
                <a:latin typeface="Georgia" pitchFamily="18" charset="0"/>
              </a:rPr>
              <a:t>проф. Мошнина Р.Ш. </a:t>
            </a:r>
            <a:endParaRPr lang="en-US" i="1" dirty="0">
              <a:solidFill>
                <a:schemeClr val="bg1"/>
              </a:solidFill>
              <a:latin typeface="Georgia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«Комплексная организация внеурочной деятельности по обновленному ФГОС НОО»</a:t>
            </a:r>
          </a:p>
          <a:p>
            <a:pPr algn="ctr" eaLnBrk="1" hangingPunct="1">
              <a:buFontTx/>
              <a:buNone/>
              <a:defRPr/>
            </a:pP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70A61-0A37-4857-95F9-5015D87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522" y="273844"/>
            <a:ext cx="53254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Метапредметные результаты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C80970-C565-4B49-853C-FCF4EB6EA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Познавательные универсальные учебные действия</a:t>
            </a:r>
          </a:p>
          <a:p>
            <a:r>
              <a:rPr lang="ru-RU" dirty="0"/>
              <a:t>Базовые логические (5)</a:t>
            </a:r>
          </a:p>
          <a:p>
            <a:r>
              <a:rPr lang="ru-RU" dirty="0"/>
              <a:t>Базовые исследовательские (6)</a:t>
            </a:r>
          </a:p>
          <a:p>
            <a:r>
              <a:rPr lang="ru-RU" dirty="0"/>
              <a:t>Работа с информацией (6)</a:t>
            </a:r>
          </a:p>
          <a:p>
            <a:pPr marL="0" indent="0">
              <a:buNone/>
            </a:pPr>
            <a:r>
              <a:rPr lang="ru-RU" b="1" dirty="0"/>
              <a:t>Коммуникативные универсальные учебные действия</a:t>
            </a:r>
          </a:p>
          <a:p>
            <a:r>
              <a:rPr lang="ru-RU" dirty="0"/>
              <a:t>Общение (8)</a:t>
            </a:r>
          </a:p>
          <a:p>
            <a:r>
              <a:rPr lang="ru-RU" dirty="0"/>
              <a:t>Совместная деятельность (4)</a:t>
            </a:r>
          </a:p>
          <a:p>
            <a:pPr marL="0" indent="0">
              <a:buNone/>
            </a:pPr>
            <a:r>
              <a:rPr lang="ru-RU" b="1" dirty="0"/>
              <a:t>Регулятивные универсальные учебные действия</a:t>
            </a:r>
          </a:p>
          <a:p>
            <a:r>
              <a:rPr lang="ru-RU" dirty="0"/>
              <a:t>Самоорганизация (2)</a:t>
            </a:r>
          </a:p>
          <a:p>
            <a:r>
              <a:rPr lang="ru-RU" dirty="0"/>
              <a:t>Самоконтроль (2)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3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dirty="0">
                <a:solidFill>
                  <a:schemeClr val="bg1"/>
                </a:solidFill>
                <a:latin typeface="Georgia" pitchFamily="18" charset="0"/>
              </a:rPr>
              <a:t>Планируемые результаты освоения ООП НОО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ltGray">
          <a:xfrm>
            <a:off x="7524751" y="3543300"/>
            <a:ext cx="1368425" cy="94773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ltGray">
          <a:xfrm>
            <a:off x="4859339" y="3868341"/>
            <a:ext cx="1296987" cy="622697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95289" y="2518173"/>
            <a:ext cx="4105275" cy="935831"/>
            <a:chOff x="3964" y="2071"/>
            <a:chExt cx="1484" cy="330"/>
          </a:xfrm>
        </p:grpSpPr>
        <p:sp>
          <p:nvSpPr>
            <p:cNvPr id="7192" name="AutoShape 9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12700" algn="ctr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AutoShape 10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787900" y="2511823"/>
            <a:ext cx="3887788" cy="942181"/>
            <a:chOff x="3964" y="2071"/>
            <a:chExt cx="1484" cy="330"/>
          </a:xfrm>
        </p:grpSpPr>
        <p:sp>
          <p:nvSpPr>
            <p:cNvPr id="7190" name="AutoShape 12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algn="ctr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AutoShape 13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75" name="AutoShape 18"/>
          <p:cNvSpPr>
            <a:spLocks noChangeArrowheads="1"/>
          </p:cNvSpPr>
          <p:nvPr/>
        </p:nvSpPr>
        <p:spPr bwMode="gray">
          <a:xfrm>
            <a:off x="2411414" y="974214"/>
            <a:ext cx="4321175" cy="1543959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2700" algn="ctr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ltGray">
          <a:xfrm>
            <a:off x="3059113" y="3868341"/>
            <a:ext cx="1441450" cy="622697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38942" name="Text Box 30"/>
          <p:cNvSpPr txBox="1">
            <a:spLocks noChangeArrowheads="1"/>
          </p:cNvSpPr>
          <p:nvPr/>
        </p:nvSpPr>
        <p:spPr bwMode="black">
          <a:xfrm>
            <a:off x="4932364" y="2574892"/>
            <a:ext cx="345598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8F8F8"/>
                </a:solidFill>
                <a:latin typeface="Georgia" pitchFamily="18" charset="0"/>
              </a:rPr>
              <a:t>Во внеурочной деятельности</a:t>
            </a:r>
            <a:endParaRPr lang="en-US" sz="2400" b="1" dirty="0">
              <a:solidFill>
                <a:srgbClr val="F8F8F8"/>
              </a:solidFill>
              <a:latin typeface="Georgia" pitchFamily="18" charset="0"/>
            </a:endParaRPr>
          </a:p>
        </p:txBody>
      </p:sp>
      <p:sp>
        <p:nvSpPr>
          <p:cNvPr id="38943" name="Text Box 31"/>
          <p:cNvSpPr txBox="1">
            <a:spLocks noChangeArrowheads="1"/>
          </p:cNvSpPr>
          <p:nvPr/>
        </p:nvSpPr>
        <p:spPr bwMode="black">
          <a:xfrm>
            <a:off x="323851" y="2574891"/>
            <a:ext cx="4176713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5F5F5F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latin typeface="Georgia" pitchFamily="18" charset="0"/>
              </a:rPr>
              <a:t>В урочной деятельности</a:t>
            </a:r>
            <a:endParaRPr lang="en-US" sz="24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8945" name="Text Box 33"/>
          <p:cNvSpPr txBox="1">
            <a:spLocks noChangeArrowheads="1"/>
          </p:cNvSpPr>
          <p:nvPr/>
        </p:nvSpPr>
        <p:spPr bwMode="black">
          <a:xfrm>
            <a:off x="3132138" y="3921919"/>
            <a:ext cx="12954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1" dirty="0">
                <a:solidFill>
                  <a:schemeClr val="bg1"/>
                </a:solidFill>
                <a:latin typeface="Georgia" pitchFamily="18" charset="0"/>
              </a:rPr>
              <a:t>Личностные результаты</a:t>
            </a:r>
            <a:endParaRPr lang="en-US" sz="12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8951" name="Text Box 39"/>
          <p:cNvSpPr txBox="1">
            <a:spLocks noChangeArrowheads="1"/>
          </p:cNvSpPr>
          <p:nvPr/>
        </p:nvSpPr>
        <p:spPr bwMode="black">
          <a:xfrm>
            <a:off x="4859339" y="3921919"/>
            <a:ext cx="12969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1" dirty="0">
                <a:solidFill>
                  <a:schemeClr val="bg1"/>
                </a:solidFill>
                <a:latin typeface="Georgia" pitchFamily="18" charset="0"/>
              </a:rPr>
              <a:t>Предметные результаты</a:t>
            </a:r>
            <a:endParaRPr lang="en-US" sz="12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8952" name="Text Box 40"/>
          <p:cNvSpPr txBox="1">
            <a:spLocks noChangeArrowheads="1"/>
          </p:cNvSpPr>
          <p:nvPr/>
        </p:nvSpPr>
        <p:spPr bwMode="black">
          <a:xfrm>
            <a:off x="7596189" y="3868342"/>
            <a:ext cx="12969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>
                <a:alpha val="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1" dirty="0">
                <a:solidFill>
                  <a:schemeClr val="bg1"/>
                </a:solidFill>
                <a:latin typeface="Georgia" pitchFamily="18" charset="0"/>
              </a:rPr>
              <a:t>Личностные результаты</a:t>
            </a:r>
            <a:endParaRPr lang="en-US" sz="12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8953" name="Text Box 41"/>
          <p:cNvSpPr txBox="1">
            <a:spLocks noChangeArrowheads="1"/>
          </p:cNvSpPr>
          <p:nvPr/>
        </p:nvSpPr>
        <p:spPr bwMode="black">
          <a:xfrm>
            <a:off x="2555875" y="974214"/>
            <a:ext cx="4103688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Достижение планируемых результатов</a:t>
            </a:r>
            <a:endParaRPr lang="en-US" sz="2800" b="1" dirty="0">
              <a:solidFill>
                <a:schemeClr val="accent5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47" name="Rectangle 23"/>
          <p:cNvSpPr>
            <a:spLocks noChangeArrowheads="1"/>
          </p:cNvSpPr>
          <p:nvPr/>
        </p:nvSpPr>
        <p:spPr bwMode="ltGray">
          <a:xfrm>
            <a:off x="179388" y="3543300"/>
            <a:ext cx="1439862" cy="94773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48" name="Text Box 32"/>
          <p:cNvSpPr txBox="1">
            <a:spLocks noChangeArrowheads="1"/>
          </p:cNvSpPr>
          <p:nvPr/>
        </p:nvSpPr>
        <p:spPr bwMode="black">
          <a:xfrm>
            <a:off x="179388" y="3868342"/>
            <a:ext cx="14398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182326">
                <a:alpha val="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1" dirty="0">
                <a:solidFill>
                  <a:schemeClr val="bg1"/>
                </a:solidFill>
                <a:latin typeface="Georgia" pitchFamily="18" charset="0"/>
              </a:rPr>
              <a:t>Предметные результаты</a:t>
            </a:r>
            <a:endParaRPr lang="en-US" sz="12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9" name="Rectangle 24"/>
          <p:cNvSpPr>
            <a:spLocks noChangeArrowheads="1"/>
          </p:cNvSpPr>
          <p:nvPr/>
        </p:nvSpPr>
        <p:spPr bwMode="ltGray">
          <a:xfrm>
            <a:off x="1692275" y="3706416"/>
            <a:ext cx="1295400" cy="809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Georgia" pitchFamily="18" charset="0"/>
              </a:rPr>
              <a:t>УУД</a:t>
            </a:r>
          </a:p>
        </p:txBody>
      </p:sp>
      <p:sp>
        <p:nvSpPr>
          <p:cNvPr id="50" name="Rectangle 6"/>
          <p:cNvSpPr>
            <a:spLocks noChangeArrowheads="1"/>
          </p:cNvSpPr>
          <p:nvPr/>
        </p:nvSpPr>
        <p:spPr bwMode="ltGray">
          <a:xfrm>
            <a:off x="6227763" y="3706416"/>
            <a:ext cx="1223962" cy="78462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Georgia" pitchFamily="18" charset="0"/>
              </a:rPr>
              <a:t>УУД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2E542-3524-48E0-A481-3D57C110D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150" y="387209"/>
            <a:ext cx="5840772" cy="7280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/>
              <a:t>Требования к рабочим программам внеурочной деятельности  в обновленном ФГОС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24E82F-29E6-455D-A44E-DDF430230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460" y="1705269"/>
            <a:ext cx="8272321" cy="2930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Рабочие программы учебных предметов, учебных курсов (в том числе </a:t>
            </a:r>
            <a:r>
              <a:rPr lang="ru-RU" dirty="0">
                <a:solidFill>
                  <a:srgbClr val="FF0000"/>
                </a:solidFill>
              </a:rPr>
              <a:t>внеурочной деятельности</a:t>
            </a:r>
            <a:r>
              <a:rPr lang="ru-RU" dirty="0"/>
              <a:t>), учебных модулей </a:t>
            </a:r>
            <a:r>
              <a:rPr lang="ru-RU" dirty="0">
                <a:solidFill>
                  <a:srgbClr val="FF0000"/>
                </a:solidFill>
              </a:rPr>
              <a:t>должны включать</a:t>
            </a:r>
            <a:r>
              <a:rPr lang="ru-RU" dirty="0"/>
              <a:t>:</a:t>
            </a:r>
          </a:p>
          <a:p>
            <a:r>
              <a:rPr lang="ru-RU" dirty="0">
                <a:solidFill>
                  <a:srgbClr val="FF0000"/>
                </a:solidFill>
              </a:rPr>
              <a:t>содержание </a:t>
            </a:r>
            <a:r>
              <a:rPr lang="ru-RU" dirty="0"/>
              <a:t>учебного предмета, учебного курса (в том числе внеурочной деятельности), учебного модуля;</a:t>
            </a:r>
          </a:p>
          <a:p>
            <a:r>
              <a:rPr lang="ru-RU" dirty="0">
                <a:solidFill>
                  <a:srgbClr val="FF0000"/>
                </a:solidFill>
              </a:rPr>
              <a:t>планируемые результаты</a:t>
            </a:r>
            <a:r>
              <a:rPr lang="ru-RU" dirty="0"/>
              <a:t> освоения учебного предмета, учебного курса (в том числе внеурочной деятельности), учебного модуля;</a:t>
            </a:r>
          </a:p>
          <a:p>
            <a:r>
              <a:rPr lang="ru-RU" dirty="0">
                <a:solidFill>
                  <a:srgbClr val="FF0000"/>
                </a:solidFill>
              </a:rPr>
              <a:t>тематическое планирование </a:t>
            </a:r>
            <a:r>
              <a:rPr lang="ru-RU" dirty="0"/>
              <a:t>с указанием количества академических часов, отводимых на освоение каждой темы учебного предмета, учебного курса (в том числе внеурочной деятельности), учебного модуля </a:t>
            </a:r>
          </a:p>
        </p:txBody>
      </p:sp>
    </p:spTree>
    <p:extLst>
      <p:ext uri="{BB962C8B-B14F-4D97-AF65-F5344CB8AC3E}">
        <p14:creationId xmlns:p14="http://schemas.microsoft.com/office/powerpoint/2010/main" val="1609873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A4E30-4337-4C6D-85B1-34983BD92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Объем внеурочной деятельности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4836C34-FF9F-47EF-9276-3CC329E34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8019620" cy="341537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План внеурочной деятельности определяет формы организации и объём внеурочной деятельности для обучающихся при освоении ими программы начального общего образования (до </a:t>
            </a:r>
            <a:r>
              <a:rPr lang="ru-RU" dirty="0">
                <a:solidFill>
                  <a:srgbClr val="FF0000"/>
                </a:solidFill>
              </a:rPr>
              <a:t>1320</a:t>
            </a:r>
            <a:r>
              <a:rPr lang="ru-RU" dirty="0"/>
              <a:t> академических часов за четыре года обучения) с учётом образовательных потребностей и интересов обучающихся, запросов родителей (законных представителей) несовершеннолетних обучающихся, возможностей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928876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AAA07-C25C-4553-A5DE-CCE341383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189" y="402828"/>
            <a:ext cx="7364955" cy="7280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Требования к рабочим программам внеурочной деятельности  в </a:t>
            </a:r>
            <a:r>
              <a:rPr lang="ru-RU" sz="2400" b="1" dirty="0">
                <a:solidFill>
                  <a:srgbClr val="FF0000"/>
                </a:solidFill>
              </a:rPr>
              <a:t>ПООП</a:t>
            </a:r>
            <a:r>
              <a:rPr lang="ru-RU" sz="2400" b="1" dirty="0"/>
              <a:t> по обновленному ФГОС НОО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75D55-6C33-419C-A35F-3A5E328C6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302" y="1610751"/>
            <a:ext cx="8117058" cy="307379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Внеурочная деятельность в соответствии с требованиями ФГОС НОО </a:t>
            </a:r>
            <a:r>
              <a:rPr lang="ru-RU" dirty="0">
                <a:solidFill>
                  <a:srgbClr val="FF0000"/>
                </a:solidFill>
              </a:rPr>
              <a:t>направлена на достижение планируемых результатов </a:t>
            </a:r>
            <a:r>
              <a:rPr lang="ru-RU" dirty="0"/>
              <a:t>освоения программы начального общего образования </a:t>
            </a:r>
            <a:r>
              <a:rPr lang="ru-RU" dirty="0">
                <a:solidFill>
                  <a:srgbClr val="FF0000"/>
                </a:solidFill>
              </a:rPr>
              <a:t>с учётом выбора участниками </a:t>
            </a:r>
            <a:r>
              <a:rPr lang="ru-RU" dirty="0"/>
              <a:t>образовательных отношений </a:t>
            </a:r>
            <a:r>
              <a:rPr lang="ru-RU" dirty="0">
                <a:solidFill>
                  <a:srgbClr val="FF0000"/>
                </a:solidFill>
              </a:rPr>
              <a:t>учебных курсов внеурочной деятельности</a:t>
            </a:r>
            <a:r>
              <a:rPr lang="ru-RU" dirty="0"/>
              <a:t> из перечня, предлагаемого образовательной организацией.</a:t>
            </a:r>
          </a:p>
          <a:p>
            <a:pPr algn="just"/>
            <a:r>
              <a:rPr lang="ru-RU" dirty="0"/>
              <a:t>Содержание данных занятий должно формироваться с учётом пожеланий обучающихся и их родителей (законных представителей) и осуществляться посредством различных форм организации, </a:t>
            </a:r>
            <a:r>
              <a:rPr lang="ru-RU" dirty="0">
                <a:solidFill>
                  <a:srgbClr val="FF0000"/>
                </a:solidFill>
              </a:rPr>
              <a:t>отличных от урочной системы </a:t>
            </a:r>
            <a:r>
              <a:rPr lang="ru-RU" dirty="0"/>
              <a:t>обучения, таких как </a:t>
            </a:r>
            <a:r>
              <a:rPr lang="ru-RU" dirty="0">
                <a:solidFill>
                  <a:srgbClr val="FF0000"/>
                </a:solidFill>
              </a:rPr>
              <a:t>экскурсии, хоровые студии, секции, круглые столы, конференции, олимпиады, конкурсы, соревнования, спортивные клубы, общественно полезные практики </a:t>
            </a:r>
            <a:r>
              <a:rPr lang="ru-RU" dirty="0"/>
              <a:t>и т. 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317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2189" y="402828"/>
            <a:ext cx="7512665" cy="72807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2700" dirty="0">
                <a:solidFill>
                  <a:schemeClr val="tx1"/>
                </a:solidFill>
                <a:latin typeface="Georgia" pitchFamily="18" charset="0"/>
              </a:rPr>
              <a:t>Формы организации внеурочной деятельности </a:t>
            </a:r>
            <a:r>
              <a:rPr lang="ru-RU" sz="2700" dirty="0">
                <a:solidFill>
                  <a:schemeClr val="bg1"/>
                </a:solidFill>
                <a:latin typeface="Georgia" pitchFamily="18" charset="0"/>
              </a:rPr>
              <a:t>внеурочной </a:t>
            </a:r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деятельности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invGray">
          <a:xfrm>
            <a:off x="636589" y="1415652"/>
            <a:ext cx="3652837" cy="1426369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- викторины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- олимпиады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- КВН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 -конкурсы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gray">
          <a:xfrm>
            <a:off x="2525714" y="1520429"/>
            <a:ext cx="12207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>
                <a:solidFill>
                  <a:srgbClr val="F8F8F8"/>
                </a:solidFill>
              </a:rPr>
              <a:t>знания</a:t>
            </a:r>
            <a:endParaRPr lang="en-US" b="1">
              <a:solidFill>
                <a:srgbClr val="F8F8F8"/>
              </a:solidFill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invGray">
          <a:xfrm>
            <a:off x="4672014" y="1412082"/>
            <a:ext cx="3786187" cy="142994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gray">
          <a:xfrm>
            <a:off x="5202238" y="1502569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>
                <a:solidFill>
                  <a:srgbClr val="F8F8F8"/>
                </a:solidFill>
              </a:rPr>
              <a:t>УУД</a:t>
            </a:r>
            <a:endParaRPr lang="en-US" b="1">
              <a:solidFill>
                <a:srgbClr val="F8F8F8"/>
              </a:solidFill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invGray">
          <a:xfrm>
            <a:off x="635000" y="2867024"/>
            <a:ext cx="3652838" cy="1507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2627314" y="3436144"/>
            <a:ext cx="18002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ru-RU" b="1"/>
              <a:t> </a:t>
            </a:r>
            <a:r>
              <a:rPr lang="ru-RU" b="1">
                <a:solidFill>
                  <a:schemeClr val="bg1"/>
                </a:solidFill>
              </a:rPr>
              <a:t>опыт применения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invGray">
          <a:xfrm>
            <a:off x="4676775" y="2868216"/>
            <a:ext cx="3790950" cy="1506534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 b="1" dirty="0">
              <a:latin typeface="Arial" charset="0"/>
            </a:endParaRPr>
          </a:p>
          <a:p>
            <a:pPr>
              <a:defRPr/>
            </a:pPr>
            <a:endParaRPr lang="ru-RU" b="1" dirty="0">
              <a:latin typeface="Arial" charset="0"/>
            </a:endParaRPr>
          </a:p>
          <a:p>
            <a:pPr>
              <a:defRPr/>
            </a:pPr>
            <a:endParaRPr lang="ru-RU" b="1" dirty="0">
              <a:latin typeface="Arial" charset="0"/>
            </a:endParaRP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ценностные 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отношения </a:t>
            </a:r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gray">
          <a:xfrm>
            <a:off x="684212" y="2842022"/>
            <a:ext cx="2087563" cy="1169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1400" dirty="0">
                <a:solidFill>
                  <a:schemeClr val="bg1"/>
                </a:solidFill>
              </a:rPr>
              <a:t>исследовательская, проектная, творческая, трудовая деятельность, социальные практики, экскурсии, экспедиции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299" name="Text Box 13"/>
          <p:cNvSpPr txBox="1">
            <a:spLocks noChangeArrowheads="1"/>
          </p:cNvSpPr>
          <p:nvPr/>
        </p:nvSpPr>
        <p:spPr bwMode="gray">
          <a:xfrm>
            <a:off x="6604000" y="1437085"/>
            <a:ext cx="1773238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-"/>
            </a:pPr>
            <a:r>
              <a:rPr lang="ru-RU" b="1">
                <a:solidFill>
                  <a:srgbClr val="F8F8F8"/>
                </a:solidFill>
              </a:rPr>
              <a:t>кружок</a:t>
            </a:r>
          </a:p>
          <a:p>
            <a:pPr eaLnBrk="0" hangingPunct="0">
              <a:buFontTx/>
              <a:buChar char="-"/>
            </a:pPr>
            <a:r>
              <a:rPr lang="ru-RU" b="1">
                <a:solidFill>
                  <a:srgbClr val="F8F8F8"/>
                </a:solidFill>
              </a:rPr>
              <a:t> клуб</a:t>
            </a:r>
          </a:p>
          <a:p>
            <a:pPr eaLnBrk="0" hangingPunct="0">
              <a:buFontTx/>
              <a:buChar char="-"/>
            </a:pPr>
            <a:r>
              <a:rPr lang="ru-RU" b="1">
                <a:solidFill>
                  <a:srgbClr val="F8F8F8"/>
                </a:solidFill>
              </a:rPr>
              <a:t> студия</a:t>
            </a:r>
          </a:p>
          <a:p>
            <a:pPr eaLnBrk="0" hangingPunct="0">
              <a:buFontTx/>
              <a:buChar char="-"/>
            </a:pPr>
            <a:r>
              <a:rPr lang="ru-RU" b="1">
                <a:solidFill>
                  <a:srgbClr val="F8F8F8"/>
                </a:solidFill>
              </a:rPr>
              <a:t> секция</a:t>
            </a:r>
          </a:p>
          <a:p>
            <a:pPr eaLnBrk="0" hangingPunct="0"/>
            <a:r>
              <a:rPr lang="ru-RU" b="1">
                <a:solidFill>
                  <a:srgbClr val="F8F8F8"/>
                </a:solidFill>
              </a:rPr>
              <a:t>-  мастерская</a:t>
            </a:r>
            <a:endParaRPr lang="en-US" b="1">
              <a:solidFill>
                <a:srgbClr val="F8F8F8"/>
              </a:solidFill>
            </a:endParaRPr>
          </a:p>
        </p:txBody>
      </p:sp>
      <p:sp>
        <p:nvSpPr>
          <p:cNvPr id="12300" name="Text Box 14"/>
          <p:cNvSpPr txBox="1">
            <a:spLocks noChangeArrowheads="1"/>
          </p:cNvSpPr>
          <p:nvPr/>
        </p:nvSpPr>
        <p:spPr bwMode="gray">
          <a:xfrm>
            <a:off x="6443664" y="2842023"/>
            <a:ext cx="1927225" cy="15327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buFontTx/>
              <a:buChar char="-"/>
            </a:pPr>
            <a:r>
              <a:rPr lang="ru-RU" b="1">
                <a:solidFill>
                  <a:schemeClr val="bg1"/>
                </a:solidFill>
              </a:rPr>
              <a:t> утренники</a:t>
            </a:r>
          </a:p>
          <a:p>
            <a:pPr eaLnBrk="0" hangingPunct="0">
              <a:lnSpc>
                <a:spcPct val="130000"/>
              </a:lnSpc>
              <a:buFontTx/>
              <a:buChar char="-"/>
            </a:pPr>
            <a:r>
              <a:rPr lang="ru-RU" b="1">
                <a:solidFill>
                  <a:schemeClr val="bg1"/>
                </a:solidFill>
              </a:rPr>
              <a:t> тематические           вечера</a:t>
            </a:r>
          </a:p>
          <a:p>
            <a:pPr eaLnBrk="0" hangingPunct="0">
              <a:lnSpc>
                <a:spcPct val="130000"/>
              </a:lnSpc>
              <a:buFontTx/>
              <a:buChar char="-"/>
            </a:pPr>
            <a:r>
              <a:rPr lang="ru-RU" b="1">
                <a:solidFill>
                  <a:schemeClr val="bg1"/>
                </a:solidFill>
              </a:rPr>
              <a:t> фестивали</a:t>
            </a:r>
            <a:endParaRPr lang="en-US" b="1">
              <a:solidFill>
                <a:schemeClr val="bg1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859339" y="2842022"/>
            <a:ext cx="1246187" cy="609600"/>
            <a:chOff x="2430" y="1692"/>
            <a:chExt cx="339" cy="339"/>
          </a:xfrm>
        </p:grpSpPr>
        <p:sp>
          <p:nvSpPr>
            <p:cNvPr id="28688" name="Freeform 16"/>
            <p:cNvSpPr>
              <a:spLocks noEditPoints="1"/>
            </p:cNvSpPr>
            <p:nvPr/>
          </p:nvSpPr>
          <p:spPr bwMode="gray">
            <a:xfrm>
              <a:off x="2430" y="1692"/>
              <a:ext cx="339" cy="339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131" y="5"/>
                </a:cxn>
                <a:cxn ang="0">
                  <a:pos x="95" y="17"/>
                </a:cxn>
                <a:cxn ang="0">
                  <a:pos x="63" y="38"/>
                </a:cxn>
                <a:cxn ang="0">
                  <a:pos x="38" y="63"/>
                </a:cxn>
                <a:cxn ang="0">
                  <a:pos x="18" y="95"/>
                </a:cxn>
                <a:cxn ang="0">
                  <a:pos x="5" y="131"/>
                </a:cxn>
                <a:cxn ang="0">
                  <a:pos x="0" y="170"/>
                </a:cxn>
                <a:cxn ang="0">
                  <a:pos x="5" y="209"/>
                </a:cxn>
                <a:cxn ang="0">
                  <a:pos x="18" y="245"/>
                </a:cxn>
                <a:cxn ang="0">
                  <a:pos x="38" y="276"/>
                </a:cxn>
                <a:cxn ang="0">
                  <a:pos x="63" y="302"/>
                </a:cxn>
                <a:cxn ang="0">
                  <a:pos x="95" y="323"/>
                </a:cxn>
                <a:cxn ang="0">
                  <a:pos x="131" y="335"/>
                </a:cxn>
                <a:cxn ang="0">
                  <a:pos x="170" y="339"/>
                </a:cxn>
                <a:cxn ang="0">
                  <a:pos x="209" y="335"/>
                </a:cxn>
                <a:cxn ang="0">
                  <a:pos x="245" y="323"/>
                </a:cxn>
                <a:cxn ang="0">
                  <a:pos x="276" y="302"/>
                </a:cxn>
                <a:cxn ang="0">
                  <a:pos x="303" y="276"/>
                </a:cxn>
                <a:cxn ang="0">
                  <a:pos x="323" y="245"/>
                </a:cxn>
                <a:cxn ang="0">
                  <a:pos x="335" y="209"/>
                </a:cxn>
                <a:cxn ang="0">
                  <a:pos x="339" y="170"/>
                </a:cxn>
                <a:cxn ang="0">
                  <a:pos x="335" y="131"/>
                </a:cxn>
                <a:cxn ang="0">
                  <a:pos x="323" y="95"/>
                </a:cxn>
                <a:cxn ang="0">
                  <a:pos x="303" y="63"/>
                </a:cxn>
                <a:cxn ang="0">
                  <a:pos x="276" y="38"/>
                </a:cxn>
                <a:cxn ang="0">
                  <a:pos x="245" y="17"/>
                </a:cxn>
                <a:cxn ang="0">
                  <a:pos x="209" y="5"/>
                </a:cxn>
                <a:cxn ang="0">
                  <a:pos x="170" y="0"/>
                </a:cxn>
                <a:cxn ang="0">
                  <a:pos x="170" y="294"/>
                </a:cxn>
                <a:cxn ang="0">
                  <a:pos x="137" y="291"/>
                </a:cxn>
                <a:cxn ang="0">
                  <a:pos x="107" y="278"/>
                </a:cxn>
                <a:cxn ang="0">
                  <a:pos x="81" y="258"/>
                </a:cxn>
                <a:cxn ang="0">
                  <a:pos x="62" y="233"/>
                </a:cxn>
                <a:cxn ang="0">
                  <a:pos x="50" y="203"/>
                </a:cxn>
                <a:cxn ang="0">
                  <a:pos x="45" y="170"/>
                </a:cxn>
                <a:cxn ang="0">
                  <a:pos x="50" y="137"/>
                </a:cxn>
                <a:cxn ang="0">
                  <a:pos x="62" y="107"/>
                </a:cxn>
                <a:cxn ang="0">
                  <a:pos x="81" y="81"/>
                </a:cxn>
                <a:cxn ang="0">
                  <a:pos x="107" y="62"/>
                </a:cxn>
                <a:cxn ang="0">
                  <a:pos x="137" y="48"/>
                </a:cxn>
                <a:cxn ang="0">
                  <a:pos x="170" y="44"/>
                </a:cxn>
                <a:cxn ang="0">
                  <a:pos x="203" y="48"/>
                </a:cxn>
                <a:cxn ang="0">
                  <a:pos x="233" y="62"/>
                </a:cxn>
                <a:cxn ang="0">
                  <a:pos x="258" y="81"/>
                </a:cxn>
                <a:cxn ang="0">
                  <a:pos x="278" y="107"/>
                </a:cxn>
                <a:cxn ang="0">
                  <a:pos x="291" y="137"/>
                </a:cxn>
                <a:cxn ang="0">
                  <a:pos x="296" y="170"/>
                </a:cxn>
                <a:cxn ang="0">
                  <a:pos x="291" y="203"/>
                </a:cxn>
                <a:cxn ang="0">
                  <a:pos x="278" y="233"/>
                </a:cxn>
                <a:cxn ang="0">
                  <a:pos x="258" y="258"/>
                </a:cxn>
                <a:cxn ang="0">
                  <a:pos x="233" y="278"/>
                </a:cxn>
                <a:cxn ang="0">
                  <a:pos x="203" y="291"/>
                </a:cxn>
                <a:cxn ang="0">
                  <a:pos x="170" y="294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89" name="Freeform 17"/>
            <p:cNvSpPr>
              <a:spLocks noEditPoints="1"/>
            </p:cNvSpPr>
            <p:nvPr/>
          </p:nvSpPr>
          <p:spPr bwMode="gray">
            <a:xfrm>
              <a:off x="2516" y="1799"/>
              <a:ext cx="168" cy="157"/>
            </a:xfrm>
            <a:custGeom>
              <a:avLst/>
              <a:gdLst/>
              <a:ahLst/>
              <a:cxnLst>
                <a:cxn ang="0">
                  <a:pos x="12" y="76"/>
                </a:cxn>
                <a:cxn ang="0">
                  <a:pos x="30" y="114"/>
                </a:cxn>
                <a:cxn ang="0">
                  <a:pos x="63" y="132"/>
                </a:cxn>
                <a:cxn ang="0">
                  <a:pos x="106" y="132"/>
                </a:cxn>
                <a:cxn ang="0">
                  <a:pos x="139" y="114"/>
                </a:cxn>
                <a:cxn ang="0">
                  <a:pos x="157" y="76"/>
                </a:cxn>
                <a:cxn ang="0">
                  <a:pos x="163" y="100"/>
                </a:cxn>
                <a:cxn ang="0">
                  <a:pos x="142" y="136"/>
                </a:cxn>
                <a:cxn ang="0">
                  <a:pos x="106" y="156"/>
                </a:cxn>
                <a:cxn ang="0">
                  <a:pos x="61" y="156"/>
                </a:cxn>
                <a:cxn ang="0">
                  <a:pos x="27" y="136"/>
                </a:cxn>
                <a:cxn ang="0">
                  <a:pos x="4" y="100"/>
                </a:cxn>
                <a:cxn ang="0">
                  <a:pos x="39" y="45"/>
                </a:cxn>
                <a:cxn ang="0">
                  <a:pos x="27" y="42"/>
                </a:cxn>
                <a:cxn ang="0">
                  <a:pos x="19" y="34"/>
                </a:cxn>
                <a:cxn ang="0">
                  <a:pos x="16" y="22"/>
                </a:cxn>
                <a:cxn ang="0">
                  <a:pos x="19" y="12"/>
                </a:cxn>
                <a:cxn ang="0">
                  <a:pos x="27" y="3"/>
                </a:cxn>
                <a:cxn ang="0">
                  <a:pos x="39" y="0"/>
                </a:cxn>
                <a:cxn ang="0">
                  <a:pos x="49" y="3"/>
                </a:cxn>
                <a:cxn ang="0">
                  <a:pos x="58" y="12"/>
                </a:cxn>
                <a:cxn ang="0">
                  <a:pos x="61" y="22"/>
                </a:cxn>
                <a:cxn ang="0">
                  <a:pos x="58" y="34"/>
                </a:cxn>
                <a:cxn ang="0">
                  <a:pos x="49" y="42"/>
                </a:cxn>
                <a:cxn ang="0">
                  <a:pos x="39" y="45"/>
                </a:cxn>
                <a:cxn ang="0">
                  <a:pos x="124" y="45"/>
                </a:cxn>
                <a:cxn ang="0">
                  <a:pos x="114" y="39"/>
                </a:cxn>
                <a:cxn ang="0">
                  <a:pos x="108" y="28"/>
                </a:cxn>
                <a:cxn ang="0">
                  <a:pos x="108" y="16"/>
                </a:cxn>
                <a:cxn ang="0">
                  <a:pos x="114" y="6"/>
                </a:cxn>
                <a:cxn ang="0">
                  <a:pos x="124" y="1"/>
                </a:cxn>
                <a:cxn ang="0">
                  <a:pos x="136" y="1"/>
                </a:cxn>
                <a:cxn ang="0">
                  <a:pos x="145" y="6"/>
                </a:cxn>
                <a:cxn ang="0">
                  <a:pos x="151" y="16"/>
                </a:cxn>
                <a:cxn ang="0">
                  <a:pos x="151" y="28"/>
                </a:cxn>
                <a:cxn ang="0">
                  <a:pos x="145" y="39"/>
                </a:cxn>
                <a:cxn ang="0">
                  <a:pos x="136" y="45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771776" y="1843087"/>
            <a:ext cx="1223963" cy="614363"/>
            <a:chOff x="866" y="2169"/>
            <a:chExt cx="406" cy="405"/>
          </a:xfrm>
        </p:grpSpPr>
        <p:sp>
          <p:nvSpPr>
            <p:cNvPr id="28691" name="Freeform 19"/>
            <p:cNvSpPr>
              <a:spLocks/>
            </p:cNvSpPr>
            <p:nvPr/>
          </p:nvSpPr>
          <p:spPr bwMode="gray">
            <a:xfrm>
              <a:off x="1073" y="2181"/>
              <a:ext cx="190" cy="152"/>
            </a:xfrm>
            <a:custGeom>
              <a:avLst/>
              <a:gdLst/>
              <a:ahLst/>
              <a:cxnLst>
                <a:cxn ang="0">
                  <a:pos x="34" y="15"/>
                </a:cxn>
                <a:cxn ang="0">
                  <a:pos x="40" y="17"/>
                </a:cxn>
                <a:cxn ang="0">
                  <a:pos x="46" y="18"/>
                </a:cxn>
                <a:cxn ang="0">
                  <a:pos x="51" y="23"/>
                </a:cxn>
                <a:cxn ang="0">
                  <a:pos x="55" y="27"/>
                </a:cxn>
                <a:cxn ang="0">
                  <a:pos x="57" y="33"/>
                </a:cxn>
                <a:cxn ang="0">
                  <a:pos x="58" y="39"/>
                </a:cxn>
                <a:cxn ang="0">
                  <a:pos x="58" y="51"/>
                </a:cxn>
                <a:cxn ang="0">
                  <a:pos x="58" y="57"/>
                </a:cxn>
                <a:cxn ang="0">
                  <a:pos x="55" y="62"/>
                </a:cxn>
                <a:cxn ang="0">
                  <a:pos x="54" y="66"/>
                </a:cxn>
                <a:cxn ang="0">
                  <a:pos x="60" y="69"/>
                </a:cxn>
                <a:cxn ang="0">
                  <a:pos x="66" y="72"/>
                </a:cxn>
                <a:cxn ang="0">
                  <a:pos x="70" y="72"/>
                </a:cxn>
                <a:cxn ang="0">
                  <a:pos x="73" y="72"/>
                </a:cxn>
                <a:cxn ang="0">
                  <a:pos x="75" y="72"/>
                </a:cxn>
                <a:cxn ang="0">
                  <a:pos x="82" y="72"/>
                </a:cxn>
                <a:cxn ang="0">
                  <a:pos x="87" y="75"/>
                </a:cxn>
                <a:cxn ang="0">
                  <a:pos x="93" y="78"/>
                </a:cxn>
                <a:cxn ang="0">
                  <a:pos x="96" y="83"/>
                </a:cxn>
                <a:cxn ang="0">
                  <a:pos x="99" y="89"/>
                </a:cxn>
                <a:cxn ang="0">
                  <a:pos x="99" y="95"/>
                </a:cxn>
                <a:cxn ang="0">
                  <a:pos x="99" y="96"/>
                </a:cxn>
                <a:cxn ang="0">
                  <a:pos x="118" y="119"/>
                </a:cxn>
                <a:cxn ang="0">
                  <a:pos x="132" y="146"/>
                </a:cxn>
                <a:cxn ang="0">
                  <a:pos x="145" y="146"/>
                </a:cxn>
                <a:cxn ang="0">
                  <a:pos x="156" y="146"/>
                </a:cxn>
                <a:cxn ang="0">
                  <a:pos x="160" y="146"/>
                </a:cxn>
                <a:cxn ang="0">
                  <a:pos x="160" y="146"/>
                </a:cxn>
                <a:cxn ang="0">
                  <a:pos x="160" y="146"/>
                </a:cxn>
                <a:cxn ang="0">
                  <a:pos x="175" y="147"/>
                </a:cxn>
                <a:cxn ang="0">
                  <a:pos x="190" y="152"/>
                </a:cxn>
                <a:cxn ang="0">
                  <a:pos x="180" y="116"/>
                </a:cxn>
                <a:cxn ang="0">
                  <a:pos x="162" y="84"/>
                </a:cxn>
                <a:cxn ang="0">
                  <a:pos x="139" y="56"/>
                </a:cxn>
                <a:cxn ang="0">
                  <a:pos x="111" y="33"/>
                </a:cxn>
                <a:cxn ang="0">
                  <a:pos x="79" y="15"/>
                </a:cxn>
                <a:cxn ang="0">
                  <a:pos x="43" y="5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4" y="8"/>
                </a:cxn>
                <a:cxn ang="0">
                  <a:pos x="9" y="15"/>
                </a:cxn>
                <a:cxn ang="0">
                  <a:pos x="19" y="15"/>
                </a:cxn>
                <a:cxn ang="0">
                  <a:pos x="30" y="15"/>
                </a:cxn>
                <a:cxn ang="0">
                  <a:pos x="34" y="15"/>
                </a:cxn>
              </a:cxnLst>
              <a:rect l="0" t="0" r="r" b="b"/>
              <a:pathLst>
                <a:path w="190" h="152">
                  <a:moveTo>
                    <a:pt x="34" y="15"/>
                  </a:moveTo>
                  <a:lnTo>
                    <a:pt x="40" y="17"/>
                  </a:lnTo>
                  <a:lnTo>
                    <a:pt x="46" y="18"/>
                  </a:lnTo>
                  <a:lnTo>
                    <a:pt x="51" y="23"/>
                  </a:lnTo>
                  <a:lnTo>
                    <a:pt x="55" y="27"/>
                  </a:lnTo>
                  <a:lnTo>
                    <a:pt x="57" y="33"/>
                  </a:lnTo>
                  <a:lnTo>
                    <a:pt x="58" y="39"/>
                  </a:lnTo>
                  <a:lnTo>
                    <a:pt x="58" y="51"/>
                  </a:lnTo>
                  <a:lnTo>
                    <a:pt x="58" y="57"/>
                  </a:lnTo>
                  <a:lnTo>
                    <a:pt x="55" y="62"/>
                  </a:lnTo>
                  <a:lnTo>
                    <a:pt x="54" y="66"/>
                  </a:lnTo>
                  <a:lnTo>
                    <a:pt x="60" y="69"/>
                  </a:lnTo>
                  <a:lnTo>
                    <a:pt x="66" y="72"/>
                  </a:lnTo>
                  <a:lnTo>
                    <a:pt x="70" y="72"/>
                  </a:lnTo>
                  <a:lnTo>
                    <a:pt x="73" y="72"/>
                  </a:lnTo>
                  <a:lnTo>
                    <a:pt x="75" y="72"/>
                  </a:lnTo>
                  <a:lnTo>
                    <a:pt x="82" y="72"/>
                  </a:lnTo>
                  <a:lnTo>
                    <a:pt x="87" y="75"/>
                  </a:lnTo>
                  <a:lnTo>
                    <a:pt x="93" y="78"/>
                  </a:lnTo>
                  <a:lnTo>
                    <a:pt x="96" y="83"/>
                  </a:lnTo>
                  <a:lnTo>
                    <a:pt x="99" y="89"/>
                  </a:lnTo>
                  <a:lnTo>
                    <a:pt x="99" y="95"/>
                  </a:lnTo>
                  <a:lnTo>
                    <a:pt x="99" y="96"/>
                  </a:lnTo>
                  <a:lnTo>
                    <a:pt x="118" y="119"/>
                  </a:lnTo>
                  <a:lnTo>
                    <a:pt x="132" y="146"/>
                  </a:lnTo>
                  <a:lnTo>
                    <a:pt x="145" y="146"/>
                  </a:lnTo>
                  <a:lnTo>
                    <a:pt x="156" y="146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75" y="147"/>
                  </a:lnTo>
                  <a:lnTo>
                    <a:pt x="190" y="152"/>
                  </a:lnTo>
                  <a:lnTo>
                    <a:pt x="180" y="116"/>
                  </a:lnTo>
                  <a:lnTo>
                    <a:pt x="162" y="84"/>
                  </a:lnTo>
                  <a:lnTo>
                    <a:pt x="139" y="56"/>
                  </a:lnTo>
                  <a:lnTo>
                    <a:pt x="111" y="33"/>
                  </a:lnTo>
                  <a:lnTo>
                    <a:pt x="79" y="15"/>
                  </a:lnTo>
                  <a:lnTo>
                    <a:pt x="43" y="5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4" y="8"/>
                  </a:lnTo>
                  <a:lnTo>
                    <a:pt x="9" y="15"/>
                  </a:lnTo>
                  <a:lnTo>
                    <a:pt x="19" y="15"/>
                  </a:lnTo>
                  <a:lnTo>
                    <a:pt x="30" y="15"/>
                  </a:lnTo>
                  <a:lnTo>
                    <a:pt x="34" y="15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2" name="Freeform 20"/>
            <p:cNvSpPr>
              <a:spLocks/>
            </p:cNvSpPr>
            <p:nvPr/>
          </p:nvSpPr>
          <p:spPr bwMode="gray">
            <a:xfrm>
              <a:off x="911" y="2415"/>
              <a:ext cx="110" cy="13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33" y="11"/>
                </a:cxn>
                <a:cxn ang="0">
                  <a:pos x="25" y="21"/>
                </a:cxn>
                <a:cxn ang="0">
                  <a:pos x="16" y="32"/>
                </a:cxn>
                <a:cxn ang="0">
                  <a:pos x="12" y="39"/>
                </a:cxn>
                <a:cxn ang="0">
                  <a:pos x="9" y="41"/>
                </a:cxn>
                <a:cxn ang="0">
                  <a:pos x="7" y="44"/>
                </a:cxn>
                <a:cxn ang="0">
                  <a:pos x="3" y="45"/>
                </a:cxn>
                <a:cxn ang="0">
                  <a:pos x="0" y="47"/>
                </a:cxn>
                <a:cxn ang="0">
                  <a:pos x="18" y="74"/>
                </a:cxn>
                <a:cxn ang="0">
                  <a:pos x="39" y="96"/>
                </a:cxn>
                <a:cxn ang="0">
                  <a:pos x="63" y="116"/>
                </a:cxn>
                <a:cxn ang="0">
                  <a:pos x="90" y="131"/>
                </a:cxn>
                <a:cxn ang="0">
                  <a:pos x="100" y="104"/>
                </a:cxn>
                <a:cxn ang="0">
                  <a:pos x="109" y="77"/>
                </a:cxn>
                <a:cxn ang="0">
                  <a:pos x="87" y="63"/>
                </a:cxn>
                <a:cxn ang="0">
                  <a:pos x="67" y="45"/>
                </a:cxn>
                <a:cxn ang="0">
                  <a:pos x="52" y="24"/>
                </a:cxn>
                <a:cxn ang="0">
                  <a:pos x="40" y="0"/>
                </a:cxn>
              </a:cxnLst>
              <a:rect l="0" t="0" r="r" b="b"/>
              <a:pathLst>
                <a:path w="109" h="131">
                  <a:moveTo>
                    <a:pt x="40" y="0"/>
                  </a:moveTo>
                  <a:lnTo>
                    <a:pt x="33" y="11"/>
                  </a:lnTo>
                  <a:lnTo>
                    <a:pt x="25" y="21"/>
                  </a:lnTo>
                  <a:lnTo>
                    <a:pt x="16" y="32"/>
                  </a:lnTo>
                  <a:lnTo>
                    <a:pt x="12" y="39"/>
                  </a:lnTo>
                  <a:lnTo>
                    <a:pt x="9" y="41"/>
                  </a:lnTo>
                  <a:lnTo>
                    <a:pt x="7" y="44"/>
                  </a:lnTo>
                  <a:lnTo>
                    <a:pt x="3" y="45"/>
                  </a:lnTo>
                  <a:lnTo>
                    <a:pt x="0" y="47"/>
                  </a:lnTo>
                  <a:lnTo>
                    <a:pt x="18" y="74"/>
                  </a:lnTo>
                  <a:lnTo>
                    <a:pt x="39" y="96"/>
                  </a:lnTo>
                  <a:lnTo>
                    <a:pt x="63" y="116"/>
                  </a:lnTo>
                  <a:lnTo>
                    <a:pt x="90" y="131"/>
                  </a:lnTo>
                  <a:lnTo>
                    <a:pt x="100" y="104"/>
                  </a:lnTo>
                  <a:lnTo>
                    <a:pt x="109" y="77"/>
                  </a:lnTo>
                  <a:lnTo>
                    <a:pt x="87" y="63"/>
                  </a:lnTo>
                  <a:lnTo>
                    <a:pt x="67" y="45"/>
                  </a:lnTo>
                  <a:lnTo>
                    <a:pt x="52" y="2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3" name="Freeform 21"/>
            <p:cNvSpPr>
              <a:spLocks/>
            </p:cNvSpPr>
            <p:nvPr/>
          </p:nvSpPr>
          <p:spPr bwMode="gray">
            <a:xfrm>
              <a:off x="911" y="2198"/>
              <a:ext cx="110" cy="130"/>
            </a:xfrm>
            <a:custGeom>
              <a:avLst/>
              <a:gdLst/>
              <a:ahLst/>
              <a:cxnLst>
                <a:cxn ang="0">
                  <a:pos x="9" y="90"/>
                </a:cxn>
                <a:cxn ang="0">
                  <a:pos x="12" y="93"/>
                </a:cxn>
                <a:cxn ang="0">
                  <a:pos x="16" y="99"/>
                </a:cxn>
                <a:cxn ang="0">
                  <a:pos x="25" y="109"/>
                </a:cxn>
                <a:cxn ang="0">
                  <a:pos x="33" y="120"/>
                </a:cxn>
                <a:cxn ang="0">
                  <a:pos x="40" y="130"/>
                </a:cxn>
                <a:cxn ang="0">
                  <a:pos x="52" y="106"/>
                </a:cxn>
                <a:cxn ang="0">
                  <a:pos x="67" y="85"/>
                </a:cxn>
                <a:cxn ang="0">
                  <a:pos x="87" y="67"/>
                </a:cxn>
                <a:cxn ang="0">
                  <a:pos x="109" y="54"/>
                </a:cxn>
                <a:cxn ang="0">
                  <a:pos x="100" y="27"/>
                </a:cxn>
                <a:cxn ang="0">
                  <a:pos x="90" y="0"/>
                </a:cxn>
                <a:cxn ang="0">
                  <a:pos x="63" y="15"/>
                </a:cxn>
                <a:cxn ang="0">
                  <a:pos x="39" y="34"/>
                </a:cxn>
                <a:cxn ang="0">
                  <a:pos x="18" y="57"/>
                </a:cxn>
                <a:cxn ang="0">
                  <a:pos x="0" y="84"/>
                </a:cxn>
                <a:cxn ang="0">
                  <a:pos x="6" y="85"/>
                </a:cxn>
                <a:cxn ang="0">
                  <a:pos x="9" y="90"/>
                </a:cxn>
              </a:cxnLst>
              <a:rect l="0" t="0" r="r" b="b"/>
              <a:pathLst>
                <a:path w="109" h="130">
                  <a:moveTo>
                    <a:pt x="9" y="90"/>
                  </a:moveTo>
                  <a:lnTo>
                    <a:pt x="12" y="93"/>
                  </a:lnTo>
                  <a:lnTo>
                    <a:pt x="16" y="99"/>
                  </a:lnTo>
                  <a:lnTo>
                    <a:pt x="25" y="109"/>
                  </a:lnTo>
                  <a:lnTo>
                    <a:pt x="33" y="120"/>
                  </a:lnTo>
                  <a:lnTo>
                    <a:pt x="40" y="130"/>
                  </a:lnTo>
                  <a:lnTo>
                    <a:pt x="52" y="106"/>
                  </a:lnTo>
                  <a:lnTo>
                    <a:pt x="67" y="85"/>
                  </a:lnTo>
                  <a:lnTo>
                    <a:pt x="87" y="67"/>
                  </a:lnTo>
                  <a:lnTo>
                    <a:pt x="109" y="54"/>
                  </a:lnTo>
                  <a:lnTo>
                    <a:pt x="100" y="27"/>
                  </a:lnTo>
                  <a:lnTo>
                    <a:pt x="90" y="0"/>
                  </a:lnTo>
                  <a:lnTo>
                    <a:pt x="63" y="15"/>
                  </a:lnTo>
                  <a:lnTo>
                    <a:pt x="39" y="34"/>
                  </a:lnTo>
                  <a:lnTo>
                    <a:pt x="18" y="57"/>
                  </a:lnTo>
                  <a:lnTo>
                    <a:pt x="0" y="84"/>
                  </a:lnTo>
                  <a:lnTo>
                    <a:pt x="6" y="85"/>
                  </a:lnTo>
                  <a:lnTo>
                    <a:pt x="9" y="9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4" name="Freeform 22"/>
            <p:cNvSpPr>
              <a:spLocks/>
            </p:cNvSpPr>
            <p:nvPr/>
          </p:nvSpPr>
          <p:spPr bwMode="gray">
            <a:xfrm>
              <a:off x="1073" y="2411"/>
              <a:ext cx="190" cy="151"/>
            </a:xfrm>
            <a:custGeom>
              <a:avLst/>
              <a:gdLst/>
              <a:ahLst/>
              <a:cxnLst>
                <a:cxn ang="0">
                  <a:pos x="132" y="6"/>
                </a:cxn>
                <a:cxn ang="0">
                  <a:pos x="118" y="33"/>
                </a:cxn>
                <a:cxn ang="0">
                  <a:pos x="99" y="55"/>
                </a:cxn>
                <a:cxn ang="0">
                  <a:pos x="99" y="57"/>
                </a:cxn>
                <a:cxn ang="0">
                  <a:pos x="99" y="63"/>
                </a:cxn>
                <a:cxn ang="0">
                  <a:pos x="96" y="69"/>
                </a:cxn>
                <a:cxn ang="0">
                  <a:pos x="93" y="73"/>
                </a:cxn>
                <a:cxn ang="0">
                  <a:pos x="87" y="76"/>
                </a:cxn>
                <a:cxn ang="0">
                  <a:pos x="82" y="79"/>
                </a:cxn>
                <a:cxn ang="0">
                  <a:pos x="75" y="81"/>
                </a:cxn>
                <a:cxn ang="0">
                  <a:pos x="73" y="81"/>
                </a:cxn>
                <a:cxn ang="0">
                  <a:pos x="70" y="81"/>
                </a:cxn>
                <a:cxn ang="0">
                  <a:pos x="66" y="81"/>
                </a:cxn>
                <a:cxn ang="0">
                  <a:pos x="60" y="82"/>
                </a:cxn>
                <a:cxn ang="0">
                  <a:pos x="54" y="85"/>
                </a:cxn>
                <a:cxn ang="0">
                  <a:pos x="55" y="90"/>
                </a:cxn>
                <a:cxn ang="0">
                  <a:pos x="58" y="94"/>
                </a:cxn>
                <a:cxn ang="0">
                  <a:pos x="58" y="100"/>
                </a:cxn>
                <a:cxn ang="0">
                  <a:pos x="58" y="112"/>
                </a:cxn>
                <a:cxn ang="0">
                  <a:pos x="57" y="118"/>
                </a:cxn>
                <a:cxn ang="0">
                  <a:pos x="55" y="124"/>
                </a:cxn>
                <a:cxn ang="0">
                  <a:pos x="51" y="129"/>
                </a:cxn>
                <a:cxn ang="0">
                  <a:pos x="46" y="133"/>
                </a:cxn>
                <a:cxn ang="0">
                  <a:pos x="40" y="135"/>
                </a:cxn>
                <a:cxn ang="0">
                  <a:pos x="34" y="136"/>
                </a:cxn>
                <a:cxn ang="0">
                  <a:pos x="30" y="136"/>
                </a:cxn>
                <a:cxn ang="0">
                  <a:pos x="19" y="136"/>
                </a:cxn>
                <a:cxn ang="0">
                  <a:pos x="9" y="136"/>
                </a:cxn>
                <a:cxn ang="0">
                  <a:pos x="4" y="144"/>
                </a:cxn>
                <a:cxn ang="0">
                  <a:pos x="0" y="150"/>
                </a:cxn>
                <a:cxn ang="0">
                  <a:pos x="3" y="151"/>
                </a:cxn>
                <a:cxn ang="0">
                  <a:pos x="6" y="151"/>
                </a:cxn>
                <a:cxn ang="0">
                  <a:pos x="43" y="147"/>
                </a:cxn>
                <a:cxn ang="0">
                  <a:pos x="79" y="136"/>
                </a:cxn>
                <a:cxn ang="0">
                  <a:pos x="111" y="118"/>
                </a:cxn>
                <a:cxn ang="0">
                  <a:pos x="139" y="96"/>
                </a:cxn>
                <a:cxn ang="0">
                  <a:pos x="162" y="67"/>
                </a:cxn>
                <a:cxn ang="0">
                  <a:pos x="180" y="36"/>
                </a:cxn>
                <a:cxn ang="0">
                  <a:pos x="190" y="0"/>
                </a:cxn>
                <a:cxn ang="0">
                  <a:pos x="175" y="4"/>
                </a:cxn>
                <a:cxn ang="0">
                  <a:pos x="160" y="6"/>
                </a:cxn>
                <a:cxn ang="0">
                  <a:pos x="156" y="6"/>
                </a:cxn>
                <a:cxn ang="0">
                  <a:pos x="145" y="6"/>
                </a:cxn>
                <a:cxn ang="0">
                  <a:pos x="132" y="6"/>
                </a:cxn>
              </a:cxnLst>
              <a:rect l="0" t="0" r="r" b="b"/>
              <a:pathLst>
                <a:path w="190" h="151">
                  <a:moveTo>
                    <a:pt x="132" y="6"/>
                  </a:moveTo>
                  <a:lnTo>
                    <a:pt x="118" y="33"/>
                  </a:lnTo>
                  <a:lnTo>
                    <a:pt x="99" y="55"/>
                  </a:lnTo>
                  <a:lnTo>
                    <a:pt x="99" y="57"/>
                  </a:lnTo>
                  <a:lnTo>
                    <a:pt x="99" y="63"/>
                  </a:lnTo>
                  <a:lnTo>
                    <a:pt x="96" y="69"/>
                  </a:lnTo>
                  <a:lnTo>
                    <a:pt x="93" y="73"/>
                  </a:lnTo>
                  <a:lnTo>
                    <a:pt x="87" y="76"/>
                  </a:lnTo>
                  <a:lnTo>
                    <a:pt x="82" y="79"/>
                  </a:lnTo>
                  <a:lnTo>
                    <a:pt x="75" y="81"/>
                  </a:lnTo>
                  <a:lnTo>
                    <a:pt x="73" y="81"/>
                  </a:lnTo>
                  <a:lnTo>
                    <a:pt x="70" y="81"/>
                  </a:lnTo>
                  <a:lnTo>
                    <a:pt x="66" y="81"/>
                  </a:lnTo>
                  <a:lnTo>
                    <a:pt x="60" y="82"/>
                  </a:lnTo>
                  <a:lnTo>
                    <a:pt x="54" y="85"/>
                  </a:lnTo>
                  <a:lnTo>
                    <a:pt x="55" y="90"/>
                  </a:lnTo>
                  <a:lnTo>
                    <a:pt x="58" y="94"/>
                  </a:lnTo>
                  <a:lnTo>
                    <a:pt x="58" y="100"/>
                  </a:lnTo>
                  <a:lnTo>
                    <a:pt x="58" y="112"/>
                  </a:lnTo>
                  <a:lnTo>
                    <a:pt x="57" y="118"/>
                  </a:lnTo>
                  <a:lnTo>
                    <a:pt x="55" y="124"/>
                  </a:lnTo>
                  <a:lnTo>
                    <a:pt x="51" y="129"/>
                  </a:lnTo>
                  <a:lnTo>
                    <a:pt x="46" y="133"/>
                  </a:lnTo>
                  <a:lnTo>
                    <a:pt x="40" y="135"/>
                  </a:lnTo>
                  <a:lnTo>
                    <a:pt x="34" y="136"/>
                  </a:lnTo>
                  <a:lnTo>
                    <a:pt x="30" y="136"/>
                  </a:lnTo>
                  <a:lnTo>
                    <a:pt x="19" y="136"/>
                  </a:lnTo>
                  <a:lnTo>
                    <a:pt x="9" y="136"/>
                  </a:lnTo>
                  <a:lnTo>
                    <a:pt x="4" y="144"/>
                  </a:lnTo>
                  <a:lnTo>
                    <a:pt x="0" y="150"/>
                  </a:lnTo>
                  <a:lnTo>
                    <a:pt x="3" y="151"/>
                  </a:lnTo>
                  <a:lnTo>
                    <a:pt x="6" y="151"/>
                  </a:lnTo>
                  <a:lnTo>
                    <a:pt x="43" y="147"/>
                  </a:lnTo>
                  <a:lnTo>
                    <a:pt x="79" y="136"/>
                  </a:lnTo>
                  <a:lnTo>
                    <a:pt x="111" y="118"/>
                  </a:lnTo>
                  <a:lnTo>
                    <a:pt x="139" y="96"/>
                  </a:lnTo>
                  <a:lnTo>
                    <a:pt x="162" y="67"/>
                  </a:lnTo>
                  <a:lnTo>
                    <a:pt x="180" y="36"/>
                  </a:lnTo>
                  <a:lnTo>
                    <a:pt x="190" y="0"/>
                  </a:lnTo>
                  <a:lnTo>
                    <a:pt x="175" y="4"/>
                  </a:lnTo>
                  <a:lnTo>
                    <a:pt x="160" y="6"/>
                  </a:lnTo>
                  <a:lnTo>
                    <a:pt x="156" y="6"/>
                  </a:lnTo>
                  <a:lnTo>
                    <a:pt x="145" y="6"/>
                  </a:lnTo>
                  <a:lnTo>
                    <a:pt x="132" y="6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5" name="Freeform 23"/>
            <p:cNvSpPr>
              <a:spLocks/>
            </p:cNvSpPr>
            <p:nvPr/>
          </p:nvSpPr>
          <p:spPr bwMode="gray">
            <a:xfrm>
              <a:off x="866" y="2169"/>
              <a:ext cx="406" cy="405"/>
            </a:xfrm>
            <a:custGeom>
              <a:avLst/>
              <a:gdLst/>
              <a:ahLst/>
              <a:cxnLst>
                <a:cxn ang="0">
                  <a:pos x="259" y="129"/>
                </a:cxn>
                <a:cxn ang="0">
                  <a:pos x="280" y="126"/>
                </a:cxn>
                <a:cxn ang="0">
                  <a:pos x="282" y="107"/>
                </a:cxn>
                <a:cxn ang="0">
                  <a:pos x="277" y="99"/>
                </a:cxn>
                <a:cxn ang="0">
                  <a:pos x="220" y="72"/>
                </a:cxn>
                <a:cxn ang="0">
                  <a:pos x="238" y="69"/>
                </a:cxn>
                <a:cxn ang="0">
                  <a:pos x="241" y="51"/>
                </a:cxn>
                <a:cxn ang="0">
                  <a:pos x="235" y="44"/>
                </a:cxn>
                <a:cxn ang="0">
                  <a:pos x="195" y="35"/>
                </a:cxn>
                <a:cxn ang="0">
                  <a:pos x="175" y="9"/>
                </a:cxn>
                <a:cxn ang="0">
                  <a:pos x="165" y="2"/>
                </a:cxn>
                <a:cxn ang="0">
                  <a:pos x="151" y="0"/>
                </a:cxn>
                <a:cxn ang="0">
                  <a:pos x="138" y="15"/>
                </a:cxn>
                <a:cxn ang="0">
                  <a:pos x="157" y="69"/>
                </a:cxn>
                <a:cxn ang="0">
                  <a:pos x="180" y="132"/>
                </a:cxn>
                <a:cxn ang="0">
                  <a:pos x="190" y="165"/>
                </a:cxn>
                <a:cxn ang="0">
                  <a:pos x="160" y="177"/>
                </a:cxn>
                <a:cxn ang="0">
                  <a:pos x="106" y="182"/>
                </a:cxn>
                <a:cxn ang="0">
                  <a:pos x="76" y="183"/>
                </a:cxn>
                <a:cxn ang="0">
                  <a:pos x="21" y="192"/>
                </a:cxn>
                <a:cxn ang="0">
                  <a:pos x="4" y="278"/>
                </a:cxn>
                <a:cxn ang="0">
                  <a:pos x="81" y="222"/>
                </a:cxn>
                <a:cxn ang="0">
                  <a:pos x="124" y="224"/>
                </a:cxn>
                <a:cxn ang="0">
                  <a:pos x="175" y="231"/>
                </a:cxn>
                <a:cxn ang="0">
                  <a:pos x="189" y="246"/>
                </a:cxn>
                <a:cxn ang="0">
                  <a:pos x="172" y="293"/>
                </a:cxn>
                <a:cxn ang="0">
                  <a:pos x="150" y="357"/>
                </a:cxn>
                <a:cxn ang="0">
                  <a:pos x="135" y="401"/>
                </a:cxn>
                <a:cxn ang="0">
                  <a:pos x="156" y="405"/>
                </a:cxn>
                <a:cxn ang="0">
                  <a:pos x="169" y="404"/>
                </a:cxn>
                <a:cxn ang="0">
                  <a:pos x="181" y="389"/>
                </a:cxn>
                <a:cxn ang="0">
                  <a:pos x="199" y="363"/>
                </a:cxn>
                <a:cxn ang="0">
                  <a:pos x="238" y="360"/>
                </a:cxn>
                <a:cxn ang="0">
                  <a:pos x="241" y="342"/>
                </a:cxn>
                <a:cxn ang="0">
                  <a:pos x="235" y="333"/>
                </a:cxn>
                <a:cxn ang="0">
                  <a:pos x="238" y="306"/>
                </a:cxn>
                <a:cxn ang="0">
                  <a:pos x="280" y="305"/>
                </a:cxn>
                <a:cxn ang="0">
                  <a:pos x="282" y="285"/>
                </a:cxn>
                <a:cxn ang="0">
                  <a:pos x="277" y="278"/>
                </a:cxn>
                <a:cxn ang="0">
                  <a:pos x="294" y="233"/>
                </a:cxn>
                <a:cxn ang="0">
                  <a:pos x="376" y="230"/>
                </a:cxn>
                <a:cxn ang="0">
                  <a:pos x="403" y="213"/>
                </a:cxn>
                <a:cxn ang="0">
                  <a:pos x="397" y="185"/>
                </a:cxn>
                <a:cxn ang="0">
                  <a:pos x="367" y="174"/>
                </a:cxn>
              </a:cxnLst>
              <a:rect l="0" t="0" r="r" b="b"/>
              <a:pathLst>
                <a:path w="406" h="405">
                  <a:moveTo>
                    <a:pt x="360" y="174"/>
                  </a:moveTo>
                  <a:lnTo>
                    <a:pt x="294" y="173"/>
                  </a:lnTo>
                  <a:lnTo>
                    <a:pt x="259" y="129"/>
                  </a:lnTo>
                  <a:lnTo>
                    <a:pt x="274" y="129"/>
                  </a:lnTo>
                  <a:lnTo>
                    <a:pt x="277" y="128"/>
                  </a:lnTo>
                  <a:lnTo>
                    <a:pt x="280" y="126"/>
                  </a:lnTo>
                  <a:lnTo>
                    <a:pt x="282" y="123"/>
                  </a:lnTo>
                  <a:lnTo>
                    <a:pt x="282" y="120"/>
                  </a:lnTo>
                  <a:lnTo>
                    <a:pt x="282" y="107"/>
                  </a:lnTo>
                  <a:lnTo>
                    <a:pt x="282" y="104"/>
                  </a:lnTo>
                  <a:lnTo>
                    <a:pt x="280" y="101"/>
                  </a:lnTo>
                  <a:lnTo>
                    <a:pt x="277" y="99"/>
                  </a:lnTo>
                  <a:lnTo>
                    <a:pt x="274" y="99"/>
                  </a:lnTo>
                  <a:lnTo>
                    <a:pt x="238" y="99"/>
                  </a:lnTo>
                  <a:lnTo>
                    <a:pt x="220" y="72"/>
                  </a:lnTo>
                  <a:lnTo>
                    <a:pt x="232" y="72"/>
                  </a:lnTo>
                  <a:lnTo>
                    <a:pt x="235" y="72"/>
                  </a:lnTo>
                  <a:lnTo>
                    <a:pt x="238" y="69"/>
                  </a:lnTo>
                  <a:lnTo>
                    <a:pt x="241" y="68"/>
                  </a:lnTo>
                  <a:lnTo>
                    <a:pt x="241" y="63"/>
                  </a:lnTo>
                  <a:lnTo>
                    <a:pt x="241" y="51"/>
                  </a:lnTo>
                  <a:lnTo>
                    <a:pt x="241" y="48"/>
                  </a:lnTo>
                  <a:lnTo>
                    <a:pt x="238" y="45"/>
                  </a:lnTo>
                  <a:lnTo>
                    <a:pt x="235" y="44"/>
                  </a:lnTo>
                  <a:lnTo>
                    <a:pt x="232" y="42"/>
                  </a:lnTo>
                  <a:lnTo>
                    <a:pt x="199" y="42"/>
                  </a:lnTo>
                  <a:lnTo>
                    <a:pt x="195" y="35"/>
                  </a:lnTo>
                  <a:lnTo>
                    <a:pt x="189" y="26"/>
                  </a:lnTo>
                  <a:lnTo>
                    <a:pt x="181" y="17"/>
                  </a:lnTo>
                  <a:lnTo>
                    <a:pt x="175" y="9"/>
                  </a:lnTo>
                  <a:lnTo>
                    <a:pt x="172" y="5"/>
                  </a:lnTo>
                  <a:lnTo>
                    <a:pt x="169" y="3"/>
                  </a:lnTo>
                  <a:lnTo>
                    <a:pt x="165" y="2"/>
                  </a:lnTo>
                  <a:lnTo>
                    <a:pt x="160" y="0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33" y="0"/>
                  </a:lnTo>
                  <a:lnTo>
                    <a:pt x="135" y="5"/>
                  </a:lnTo>
                  <a:lnTo>
                    <a:pt x="138" y="15"/>
                  </a:lnTo>
                  <a:lnTo>
                    <a:pt x="144" y="30"/>
                  </a:lnTo>
                  <a:lnTo>
                    <a:pt x="150" y="48"/>
                  </a:lnTo>
                  <a:lnTo>
                    <a:pt x="157" y="69"/>
                  </a:lnTo>
                  <a:lnTo>
                    <a:pt x="165" y="92"/>
                  </a:lnTo>
                  <a:lnTo>
                    <a:pt x="172" y="113"/>
                  </a:lnTo>
                  <a:lnTo>
                    <a:pt x="180" y="132"/>
                  </a:lnTo>
                  <a:lnTo>
                    <a:pt x="184" y="149"/>
                  </a:lnTo>
                  <a:lnTo>
                    <a:pt x="189" y="159"/>
                  </a:lnTo>
                  <a:lnTo>
                    <a:pt x="190" y="165"/>
                  </a:lnTo>
                  <a:lnTo>
                    <a:pt x="186" y="170"/>
                  </a:lnTo>
                  <a:lnTo>
                    <a:pt x="175" y="174"/>
                  </a:lnTo>
                  <a:lnTo>
                    <a:pt x="160" y="177"/>
                  </a:lnTo>
                  <a:lnTo>
                    <a:pt x="142" y="180"/>
                  </a:lnTo>
                  <a:lnTo>
                    <a:pt x="124" y="182"/>
                  </a:lnTo>
                  <a:lnTo>
                    <a:pt x="106" y="182"/>
                  </a:lnTo>
                  <a:lnTo>
                    <a:pt x="91" y="183"/>
                  </a:lnTo>
                  <a:lnTo>
                    <a:pt x="81" y="183"/>
                  </a:lnTo>
                  <a:lnTo>
                    <a:pt x="76" y="183"/>
                  </a:lnTo>
                  <a:lnTo>
                    <a:pt x="33" y="128"/>
                  </a:lnTo>
                  <a:lnTo>
                    <a:pt x="4" y="128"/>
                  </a:lnTo>
                  <a:lnTo>
                    <a:pt x="21" y="192"/>
                  </a:lnTo>
                  <a:lnTo>
                    <a:pt x="0" y="203"/>
                  </a:lnTo>
                  <a:lnTo>
                    <a:pt x="21" y="213"/>
                  </a:lnTo>
                  <a:lnTo>
                    <a:pt x="4" y="278"/>
                  </a:lnTo>
                  <a:lnTo>
                    <a:pt x="33" y="278"/>
                  </a:lnTo>
                  <a:lnTo>
                    <a:pt x="76" y="222"/>
                  </a:lnTo>
                  <a:lnTo>
                    <a:pt x="81" y="222"/>
                  </a:lnTo>
                  <a:lnTo>
                    <a:pt x="91" y="222"/>
                  </a:lnTo>
                  <a:lnTo>
                    <a:pt x="106" y="224"/>
                  </a:lnTo>
                  <a:lnTo>
                    <a:pt x="124" y="224"/>
                  </a:lnTo>
                  <a:lnTo>
                    <a:pt x="142" y="225"/>
                  </a:lnTo>
                  <a:lnTo>
                    <a:pt x="160" y="228"/>
                  </a:lnTo>
                  <a:lnTo>
                    <a:pt x="175" y="231"/>
                  </a:lnTo>
                  <a:lnTo>
                    <a:pt x="186" y="236"/>
                  </a:lnTo>
                  <a:lnTo>
                    <a:pt x="190" y="240"/>
                  </a:lnTo>
                  <a:lnTo>
                    <a:pt x="189" y="246"/>
                  </a:lnTo>
                  <a:lnTo>
                    <a:pt x="184" y="257"/>
                  </a:lnTo>
                  <a:lnTo>
                    <a:pt x="180" y="273"/>
                  </a:lnTo>
                  <a:lnTo>
                    <a:pt x="172" y="293"/>
                  </a:lnTo>
                  <a:lnTo>
                    <a:pt x="165" y="314"/>
                  </a:lnTo>
                  <a:lnTo>
                    <a:pt x="157" y="336"/>
                  </a:lnTo>
                  <a:lnTo>
                    <a:pt x="150" y="357"/>
                  </a:lnTo>
                  <a:lnTo>
                    <a:pt x="144" y="375"/>
                  </a:lnTo>
                  <a:lnTo>
                    <a:pt x="138" y="390"/>
                  </a:lnTo>
                  <a:lnTo>
                    <a:pt x="135" y="401"/>
                  </a:lnTo>
                  <a:lnTo>
                    <a:pt x="133" y="405"/>
                  </a:lnTo>
                  <a:lnTo>
                    <a:pt x="151" y="405"/>
                  </a:lnTo>
                  <a:lnTo>
                    <a:pt x="156" y="405"/>
                  </a:lnTo>
                  <a:lnTo>
                    <a:pt x="160" y="405"/>
                  </a:lnTo>
                  <a:lnTo>
                    <a:pt x="165" y="404"/>
                  </a:lnTo>
                  <a:lnTo>
                    <a:pt x="169" y="404"/>
                  </a:lnTo>
                  <a:lnTo>
                    <a:pt x="172" y="401"/>
                  </a:lnTo>
                  <a:lnTo>
                    <a:pt x="175" y="396"/>
                  </a:lnTo>
                  <a:lnTo>
                    <a:pt x="181" y="389"/>
                  </a:lnTo>
                  <a:lnTo>
                    <a:pt x="189" y="380"/>
                  </a:lnTo>
                  <a:lnTo>
                    <a:pt x="195" y="371"/>
                  </a:lnTo>
                  <a:lnTo>
                    <a:pt x="199" y="363"/>
                  </a:lnTo>
                  <a:lnTo>
                    <a:pt x="232" y="363"/>
                  </a:lnTo>
                  <a:lnTo>
                    <a:pt x="235" y="362"/>
                  </a:lnTo>
                  <a:lnTo>
                    <a:pt x="238" y="360"/>
                  </a:lnTo>
                  <a:lnTo>
                    <a:pt x="241" y="357"/>
                  </a:lnTo>
                  <a:lnTo>
                    <a:pt x="241" y="354"/>
                  </a:lnTo>
                  <a:lnTo>
                    <a:pt x="241" y="342"/>
                  </a:lnTo>
                  <a:lnTo>
                    <a:pt x="241" y="338"/>
                  </a:lnTo>
                  <a:lnTo>
                    <a:pt x="238" y="336"/>
                  </a:lnTo>
                  <a:lnTo>
                    <a:pt x="235" y="333"/>
                  </a:lnTo>
                  <a:lnTo>
                    <a:pt x="232" y="333"/>
                  </a:lnTo>
                  <a:lnTo>
                    <a:pt x="220" y="333"/>
                  </a:lnTo>
                  <a:lnTo>
                    <a:pt x="238" y="306"/>
                  </a:lnTo>
                  <a:lnTo>
                    <a:pt x="274" y="306"/>
                  </a:lnTo>
                  <a:lnTo>
                    <a:pt x="277" y="306"/>
                  </a:lnTo>
                  <a:lnTo>
                    <a:pt x="280" y="305"/>
                  </a:lnTo>
                  <a:lnTo>
                    <a:pt x="282" y="302"/>
                  </a:lnTo>
                  <a:lnTo>
                    <a:pt x="282" y="299"/>
                  </a:lnTo>
                  <a:lnTo>
                    <a:pt x="282" y="285"/>
                  </a:lnTo>
                  <a:lnTo>
                    <a:pt x="282" y="282"/>
                  </a:lnTo>
                  <a:lnTo>
                    <a:pt x="280" y="279"/>
                  </a:lnTo>
                  <a:lnTo>
                    <a:pt x="277" y="278"/>
                  </a:lnTo>
                  <a:lnTo>
                    <a:pt x="274" y="276"/>
                  </a:lnTo>
                  <a:lnTo>
                    <a:pt x="259" y="276"/>
                  </a:lnTo>
                  <a:lnTo>
                    <a:pt x="294" y="233"/>
                  </a:lnTo>
                  <a:lnTo>
                    <a:pt x="360" y="233"/>
                  </a:lnTo>
                  <a:lnTo>
                    <a:pt x="367" y="231"/>
                  </a:lnTo>
                  <a:lnTo>
                    <a:pt x="376" y="230"/>
                  </a:lnTo>
                  <a:lnTo>
                    <a:pt x="387" y="227"/>
                  </a:lnTo>
                  <a:lnTo>
                    <a:pt x="397" y="221"/>
                  </a:lnTo>
                  <a:lnTo>
                    <a:pt x="403" y="213"/>
                  </a:lnTo>
                  <a:lnTo>
                    <a:pt x="406" y="203"/>
                  </a:lnTo>
                  <a:lnTo>
                    <a:pt x="403" y="192"/>
                  </a:lnTo>
                  <a:lnTo>
                    <a:pt x="397" y="185"/>
                  </a:lnTo>
                  <a:lnTo>
                    <a:pt x="387" y="179"/>
                  </a:lnTo>
                  <a:lnTo>
                    <a:pt x="376" y="176"/>
                  </a:lnTo>
                  <a:lnTo>
                    <a:pt x="367" y="174"/>
                  </a:lnTo>
                  <a:lnTo>
                    <a:pt x="360" y="174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987676" y="2895600"/>
            <a:ext cx="1223963" cy="540544"/>
            <a:chOff x="1884" y="3188"/>
            <a:chExt cx="411" cy="409"/>
          </a:xfrm>
        </p:grpSpPr>
        <p:sp>
          <p:nvSpPr>
            <p:cNvPr id="28697" name="Freeform 25"/>
            <p:cNvSpPr>
              <a:spLocks noEditPoints="1"/>
            </p:cNvSpPr>
            <p:nvPr/>
          </p:nvSpPr>
          <p:spPr bwMode="gray">
            <a:xfrm>
              <a:off x="1884" y="3188"/>
              <a:ext cx="411" cy="409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5" y="246"/>
                </a:cxn>
                <a:cxn ang="0">
                  <a:pos x="17" y="285"/>
                </a:cxn>
                <a:cxn ang="0">
                  <a:pos x="36" y="319"/>
                </a:cxn>
                <a:cxn ang="0">
                  <a:pos x="60" y="349"/>
                </a:cxn>
                <a:cxn ang="0">
                  <a:pos x="92" y="375"/>
                </a:cxn>
                <a:cxn ang="0">
                  <a:pos x="126" y="393"/>
                </a:cxn>
                <a:cxn ang="0">
                  <a:pos x="165" y="405"/>
                </a:cxn>
                <a:cxn ang="0">
                  <a:pos x="206" y="409"/>
                </a:cxn>
                <a:cxn ang="0">
                  <a:pos x="248" y="405"/>
                </a:cxn>
                <a:cxn ang="0">
                  <a:pos x="285" y="393"/>
                </a:cxn>
                <a:cxn ang="0">
                  <a:pos x="321" y="375"/>
                </a:cxn>
                <a:cxn ang="0">
                  <a:pos x="351" y="349"/>
                </a:cxn>
                <a:cxn ang="0">
                  <a:pos x="375" y="319"/>
                </a:cxn>
                <a:cxn ang="0">
                  <a:pos x="395" y="285"/>
                </a:cxn>
                <a:cxn ang="0">
                  <a:pos x="407" y="246"/>
                </a:cxn>
                <a:cxn ang="0">
                  <a:pos x="411" y="204"/>
                </a:cxn>
                <a:cxn ang="0">
                  <a:pos x="407" y="163"/>
                </a:cxn>
                <a:cxn ang="0">
                  <a:pos x="395" y="124"/>
                </a:cxn>
                <a:cxn ang="0">
                  <a:pos x="375" y="90"/>
                </a:cxn>
                <a:cxn ang="0">
                  <a:pos x="351" y="60"/>
                </a:cxn>
                <a:cxn ang="0">
                  <a:pos x="321" y="34"/>
                </a:cxn>
                <a:cxn ang="0">
                  <a:pos x="285" y="15"/>
                </a:cxn>
                <a:cxn ang="0">
                  <a:pos x="248" y="3"/>
                </a:cxn>
                <a:cxn ang="0">
                  <a:pos x="206" y="0"/>
                </a:cxn>
                <a:cxn ang="0">
                  <a:pos x="165" y="3"/>
                </a:cxn>
                <a:cxn ang="0">
                  <a:pos x="126" y="15"/>
                </a:cxn>
                <a:cxn ang="0">
                  <a:pos x="92" y="34"/>
                </a:cxn>
                <a:cxn ang="0">
                  <a:pos x="60" y="60"/>
                </a:cxn>
                <a:cxn ang="0">
                  <a:pos x="36" y="90"/>
                </a:cxn>
                <a:cxn ang="0">
                  <a:pos x="17" y="124"/>
                </a:cxn>
                <a:cxn ang="0">
                  <a:pos x="5" y="163"/>
                </a:cxn>
                <a:cxn ang="0">
                  <a:pos x="0" y="204"/>
                </a:cxn>
                <a:cxn ang="0">
                  <a:pos x="42" y="204"/>
                </a:cxn>
                <a:cxn ang="0">
                  <a:pos x="47" y="166"/>
                </a:cxn>
                <a:cxn ang="0">
                  <a:pos x="59" y="133"/>
                </a:cxn>
                <a:cxn ang="0">
                  <a:pos x="78" y="102"/>
                </a:cxn>
                <a:cxn ang="0">
                  <a:pos x="104" y="76"/>
                </a:cxn>
                <a:cxn ang="0">
                  <a:pos x="134" y="58"/>
                </a:cxn>
                <a:cxn ang="0">
                  <a:pos x="168" y="45"/>
                </a:cxn>
                <a:cxn ang="0">
                  <a:pos x="206" y="42"/>
                </a:cxn>
                <a:cxn ang="0">
                  <a:pos x="243" y="45"/>
                </a:cxn>
                <a:cxn ang="0">
                  <a:pos x="278" y="58"/>
                </a:cxn>
                <a:cxn ang="0">
                  <a:pos x="308" y="76"/>
                </a:cxn>
                <a:cxn ang="0">
                  <a:pos x="333" y="102"/>
                </a:cxn>
                <a:cxn ang="0">
                  <a:pos x="353" y="133"/>
                </a:cxn>
                <a:cxn ang="0">
                  <a:pos x="365" y="166"/>
                </a:cxn>
                <a:cxn ang="0">
                  <a:pos x="369" y="204"/>
                </a:cxn>
                <a:cxn ang="0">
                  <a:pos x="365" y="241"/>
                </a:cxn>
                <a:cxn ang="0">
                  <a:pos x="353" y="276"/>
                </a:cxn>
                <a:cxn ang="0">
                  <a:pos x="333" y="306"/>
                </a:cxn>
                <a:cxn ang="0">
                  <a:pos x="308" y="331"/>
                </a:cxn>
                <a:cxn ang="0">
                  <a:pos x="278" y="351"/>
                </a:cxn>
                <a:cxn ang="0">
                  <a:pos x="243" y="363"/>
                </a:cxn>
                <a:cxn ang="0">
                  <a:pos x="206" y="367"/>
                </a:cxn>
                <a:cxn ang="0">
                  <a:pos x="168" y="363"/>
                </a:cxn>
                <a:cxn ang="0">
                  <a:pos x="134" y="351"/>
                </a:cxn>
                <a:cxn ang="0">
                  <a:pos x="104" y="331"/>
                </a:cxn>
                <a:cxn ang="0">
                  <a:pos x="78" y="306"/>
                </a:cxn>
                <a:cxn ang="0">
                  <a:pos x="59" y="276"/>
                </a:cxn>
                <a:cxn ang="0">
                  <a:pos x="47" y="241"/>
                </a:cxn>
                <a:cxn ang="0">
                  <a:pos x="42" y="204"/>
                </a:cxn>
              </a:cxnLst>
              <a:rect l="0" t="0" r="r" b="b"/>
              <a:pathLst>
                <a:path w="411" h="409">
                  <a:moveTo>
                    <a:pt x="0" y="204"/>
                  </a:moveTo>
                  <a:lnTo>
                    <a:pt x="5" y="246"/>
                  </a:lnTo>
                  <a:lnTo>
                    <a:pt x="17" y="285"/>
                  </a:lnTo>
                  <a:lnTo>
                    <a:pt x="36" y="319"/>
                  </a:lnTo>
                  <a:lnTo>
                    <a:pt x="60" y="349"/>
                  </a:lnTo>
                  <a:lnTo>
                    <a:pt x="92" y="375"/>
                  </a:lnTo>
                  <a:lnTo>
                    <a:pt x="126" y="393"/>
                  </a:lnTo>
                  <a:lnTo>
                    <a:pt x="165" y="405"/>
                  </a:lnTo>
                  <a:lnTo>
                    <a:pt x="206" y="409"/>
                  </a:lnTo>
                  <a:lnTo>
                    <a:pt x="248" y="405"/>
                  </a:lnTo>
                  <a:lnTo>
                    <a:pt x="285" y="393"/>
                  </a:lnTo>
                  <a:lnTo>
                    <a:pt x="321" y="375"/>
                  </a:lnTo>
                  <a:lnTo>
                    <a:pt x="351" y="349"/>
                  </a:lnTo>
                  <a:lnTo>
                    <a:pt x="375" y="319"/>
                  </a:lnTo>
                  <a:lnTo>
                    <a:pt x="395" y="285"/>
                  </a:lnTo>
                  <a:lnTo>
                    <a:pt x="407" y="246"/>
                  </a:lnTo>
                  <a:lnTo>
                    <a:pt x="411" y="204"/>
                  </a:lnTo>
                  <a:lnTo>
                    <a:pt x="407" y="163"/>
                  </a:lnTo>
                  <a:lnTo>
                    <a:pt x="395" y="124"/>
                  </a:lnTo>
                  <a:lnTo>
                    <a:pt x="375" y="90"/>
                  </a:lnTo>
                  <a:lnTo>
                    <a:pt x="351" y="60"/>
                  </a:lnTo>
                  <a:lnTo>
                    <a:pt x="321" y="34"/>
                  </a:lnTo>
                  <a:lnTo>
                    <a:pt x="285" y="15"/>
                  </a:lnTo>
                  <a:lnTo>
                    <a:pt x="248" y="3"/>
                  </a:lnTo>
                  <a:lnTo>
                    <a:pt x="206" y="0"/>
                  </a:lnTo>
                  <a:lnTo>
                    <a:pt x="165" y="3"/>
                  </a:lnTo>
                  <a:lnTo>
                    <a:pt x="126" y="15"/>
                  </a:lnTo>
                  <a:lnTo>
                    <a:pt x="92" y="34"/>
                  </a:lnTo>
                  <a:lnTo>
                    <a:pt x="60" y="60"/>
                  </a:lnTo>
                  <a:lnTo>
                    <a:pt x="36" y="90"/>
                  </a:lnTo>
                  <a:lnTo>
                    <a:pt x="17" y="124"/>
                  </a:lnTo>
                  <a:lnTo>
                    <a:pt x="5" y="163"/>
                  </a:lnTo>
                  <a:lnTo>
                    <a:pt x="0" y="204"/>
                  </a:lnTo>
                  <a:close/>
                  <a:moveTo>
                    <a:pt x="42" y="204"/>
                  </a:moveTo>
                  <a:lnTo>
                    <a:pt x="47" y="166"/>
                  </a:lnTo>
                  <a:lnTo>
                    <a:pt x="59" y="133"/>
                  </a:lnTo>
                  <a:lnTo>
                    <a:pt x="78" y="102"/>
                  </a:lnTo>
                  <a:lnTo>
                    <a:pt x="104" y="76"/>
                  </a:lnTo>
                  <a:lnTo>
                    <a:pt x="134" y="58"/>
                  </a:lnTo>
                  <a:lnTo>
                    <a:pt x="168" y="45"/>
                  </a:lnTo>
                  <a:lnTo>
                    <a:pt x="206" y="42"/>
                  </a:lnTo>
                  <a:lnTo>
                    <a:pt x="243" y="45"/>
                  </a:lnTo>
                  <a:lnTo>
                    <a:pt x="278" y="58"/>
                  </a:lnTo>
                  <a:lnTo>
                    <a:pt x="308" y="76"/>
                  </a:lnTo>
                  <a:lnTo>
                    <a:pt x="333" y="102"/>
                  </a:lnTo>
                  <a:lnTo>
                    <a:pt x="353" y="133"/>
                  </a:lnTo>
                  <a:lnTo>
                    <a:pt x="365" y="166"/>
                  </a:lnTo>
                  <a:lnTo>
                    <a:pt x="369" y="204"/>
                  </a:lnTo>
                  <a:lnTo>
                    <a:pt x="365" y="241"/>
                  </a:lnTo>
                  <a:lnTo>
                    <a:pt x="353" y="276"/>
                  </a:lnTo>
                  <a:lnTo>
                    <a:pt x="333" y="306"/>
                  </a:lnTo>
                  <a:lnTo>
                    <a:pt x="308" y="331"/>
                  </a:lnTo>
                  <a:lnTo>
                    <a:pt x="278" y="351"/>
                  </a:lnTo>
                  <a:lnTo>
                    <a:pt x="243" y="363"/>
                  </a:lnTo>
                  <a:lnTo>
                    <a:pt x="206" y="367"/>
                  </a:lnTo>
                  <a:lnTo>
                    <a:pt x="168" y="363"/>
                  </a:lnTo>
                  <a:lnTo>
                    <a:pt x="134" y="351"/>
                  </a:lnTo>
                  <a:lnTo>
                    <a:pt x="104" y="331"/>
                  </a:lnTo>
                  <a:lnTo>
                    <a:pt x="78" y="306"/>
                  </a:lnTo>
                  <a:lnTo>
                    <a:pt x="59" y="276"/>
                  </a:lnTo>
                  <a:lnTo>
                    <a:pt x="47" y="241"/>
                  </a:lnTo>
                  <a:lnTo>
                    <a:pt x="42" y="204"/>
                  </a:lnTo>
                  <a:close/>
                </a:path>
              </a:pathLst>
            </a:custGeom>
            <a:solidFill>
              <a:srgbClr val="F8F8F8"/>
            </a:solidFill>
            <a:ln w="19050" cmpd="sng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8" name="Freeform 26"/>
            <p:cNvSpPr>
              <a:spLocks/>
            </p:cNvSpPr>
            <p:nvPr/>
          </p:nvSpPr>
          <p:spPr bwMode="gray">
            <a:xfrm>
              <a:off x="2064" y="3269"/>
              <a:ext cx="141" cy="229"/>
            </a:xfrm>
            <a:custGeom>
              <a:avLst/>
              <a:gdLst/>
              <a:ahLst/>
              <a:cxnLst>
                <a:cxn ang="0">
                  <a:pos x="32" y="229"/>
                </a:cxn>
                <a:cxn ang="0">
                  <a:pos x="24" y="229"/>
                </a:cxn>
                <a:cxn ang="0">
                  <a:pos x="18" y="228"/>
                </a:cxn>
                <a:cxn ang="0">
                  <a:pos x="12" y="225"/>
                </a:cxn>
                <a:cxn ang="0">
                  <a:pos x="8" y="222"/>
                </a:cxn>
                <a:cxn ang="0">
                  <a:pos x="5" y="217"/>
                </a:cxn>
                <a:cxn ang="0">
                  <a:pos x="3" y="213"/>
                </a:cxn>
                <a:cxn ang="0">
                  <a:pos x="2" y="207"/>
                </a:cxn>
                <a:cxn ang="0">
                  <a:pos x="0" y="199"/>
                </a:cxn>
                <a:cxn ang="0">
                  <a:pos x="2" y="190"/>
                </a:cxn>
                <a:cxn ang="0">
                  <a:pos x="5" y="181"/>
                </a:cxn>
                <a:cxn ang="0">
                  <a:pos x="11" y="172"/>
                </a:cxn>
                <a:cxn ang="0">
                  <a:pos x="18" y="162"/>
                </a:cxn>
                <a:cxn ang="0">
                  <a:pos x="80" y="88"/>
                </a:cxn>
                <a:cxn ang="0">
                  <a:pos x="83" y="84"/>
                </a:cxn>
                <a:cxn ang="0">
                  <a:pos x="86" y="79"/>
                </a:cxn>
                <a:cxn ang="0">
                  <a:pos x="87" y="73"/>
                </a:cxn>
                <a:cxn ang="0">
                  <a:pos x="89" y="69"/>
                </a:cxn>
                <a:cxn ang="0">
                  <a:pos x="87" y="63"/>
                </a:cxn>
                <a:cxn ang="0">
                  <a:pos x="86" y="58"/>
                </a:cxn>
                <a:cxn ang="0">
                  <a:pos x="83" y="55"/>
                </a:cxn>
                <a:cxn ang="0">
                  <a:pos x="78" y="51"/>
                </a:cxn>
                <a:cxn ang="0">
                  <a:pos x="74" y="49"/>
                </a:cxn>
                <a:cxn ang="0">
                  <a:pos x="68" y="49"/>
                </a:cxn>
                <a:cxn ang="0">
                  <a:pos x="63" y="49"/>
                </a:cxn>
                <a:cxn ang="0">
                  <a:pos x="59" y="51"/>
                </a:cxn>
                <a:cxn ang="0">
                  <a:pos x="56" y="55"/>
                </a:cxn>
                <a:cxn ang="0">
                  <a:pos x="53" y="58"/>
                </a:cxn>
                <a:cxn ang="0">
                  <a:pos x="51" y="64"/>
                </a:cxn>
                <a:cxn ang="0">
                  <a:pos x="50" y="69"/>
                </a:cxn>
                <a:cxn ang="0">
                  <a:pos x="51" y="75"/>
                </a:cxn>
                <a:cxn ang="0">
                  <a:pos x="53" y="81"/>
                </a:cxn>
                <a:cxn ang="0">
                  <a:pos x="56" y="85"/>
                </a:cxn>
                <a:cxn ang="0">
                  <a:pos x="62" y="91"/>
                </a:cxn>
                <a:cxn ang="0">
                  <a:pos x="30" y="129"/>
                </a:cxn>
                <a:cxn ang="0">
                  <a:pos x="17" y="115"/>
                </a:cxn>
                <a:cxn ang="0">
                  <a:pos x="9" y="102"/>
                </a:cxn>
                <a:cxn ang="0">
                  <a:pos x="3" y="87"/>
                </a:cxn>
                <a:cxn ang="0">
                  <a:pos x="2" y="70"/>
                </a:cxn>
                <a:cxn ang="0">
                  <a:pos x="5" y="51"/>
                </a:cxn>
                <a:cxn ang="0">
                  <a:pos x="11" y="34"/>
                </a:cxn>
                <a:cxn ang="0">
                  <a:pos x="21" y="19"/>
                </a:cxn>
                <a:cxn ang="0">
                  <a:pos x="35" y="9"/>
                </a:cxn>
                <a:cxn ang="0">
                  <a:pos x="51" y="1"/>
                </a:cxn>
                <a:cxn ang="0">
                  <a:pos x="71" y="0"/>
                </a:cxn>
                <a:cxn ang="0">
                  <a:pos x="89" y="1"/>
                </a:cxn>
                <a:cxn ang="0">
                  <a:pos x="105" y="7"/>
                </a:cxn>
                <a:cxn ang="0">
                  <a:pos x="119" y="19"/>
                </a:cxn>
                <a:cxn ang="0">
                  <a:pos x="129" y="33"/>
                </a:cxn>
                <a:cxn ang="0">
                  <a:pos x="135" y="49"/>
                </a:cxn>
                <a:cxn ang="0">
                  <a:pos x="137" y="69"/>
                </a:cxn>
                <a:cxn ang="0">
                  <a:pos x="134" y="91"/>
                </a:cxn>
                <a:cxn ang="0">
                  <a:pos x="122" y="115"/>
                </a:cxn>
                <a:cxn ang="0">
                  <a:pos x="101" y="139"/>
                </a:cxn>
                <a:cxn ang="0">
                  <a:pos x="99" y="142"/>
                </a:cxn>
                <a:cxn ang="0">
                  <a:pos x="66" y="177"/>
                </a:cxn>
                <a:cxn ang="0">
                  <a:pos x="141" y="177"/>
                </a:cxn>
                <a:cxn ang="0">
                  <a:pos x="141" y="229"/>
                </a:cxn>
                <a:cxn ang="0">
                  <a:pos x="32" y="229"/>
                </a:cxn>
              </a:cxnLst>
              <a:rect l="0" t="0" r="r" b="b"/>
              <a:pathLst>
                <a:path w="141" h="229">
                  <a:moveTo>
                    <a:pt x="32" y="229"/>
                  </a:moveTo>
                  <a:lnTo>
                    <a:pt x="24" y="229"/>
                  </a:lnTo>
                  <a:lnTo>
                    <a:pt x="18" y="228"/>
                  </a:lnTo>
                  <a:lnTo>
                    <a:pt x="12" y="225"/>
                  </a:lnTo>
                  <a:lnTo>
                    <a:pt x="8" y="222"/>
                  </a:lnTo>
                  <a:lnTo>
                    <a:pt x="5" y="217"/>
                  </a:lnTo>
                  <a:lnTo>
                    <a:pt x="3" y="213"/>
                  </a:lnTo>
                  <a:lnTo>
                    <a:pt x="2" y="207"/>
                  </a:lnTo>
                  <a:lnTo>
                    <a:pt x="0" y="199"/>
                  </a:lnTo>
                  <a:lnTo>
                    <a:pt x="2" y="190"/>
                  </a:lnTo>
                  <a:lnTo>
                    <a:pt x="5" y="181"/>
                  </a:lnTo>
                  <a:lnTo>
                    <a:pt x="11" y="172"/>
                  </a:lnTo>
                  <a:lnTo>
                    <a:pt x="18" y="162"/>
                  </a:lnTo>
                  <a:lnTo>
                    <a:pt x="80" y="88"/>
                  </a:lnTo>
                  <a:lnTo>
                    <a:pt x="83" y="84"/>
                  </a:lnTo>
                  <a:lnTo>
                    <a:pt x="86" y="79"/>
                  </a:lnTo>
                  <a:lnTo>
                    <a:pt x="87" y="73"/>
                  </a:lnTo>
                  <a:lnTo>
                    <a:pt x="89" y="69"/>
                  </a:lnTo>
                  <a:lnTo>
                    <a:pt x="87" y="63"/>
                  </a:lnTo>
                  <a:lnTo>
                    <a:pt x="86" y="58"/>
                  </a:lnTo>
                  <a:lnTo>
                    <a:pt x="83" y="55"/>
                  </a:lnTo>
                  <a:lnTo>
                    <a:pt x="78" y="51"/>
                  </a:lnTo>
                  <a:lnTo>
                    <a:pt x="74" y="49"/>
                  </a:lnTo>
                  <a:lnTo>
                    <a:pt x="68" y="49"/>
                  </a:lnTo>
                  <a:lnTo>
                    <a:pt x="63" y="49"/>
                  </a:lnTo>
                  <a:lnTo>
                    <a:pt x="59" y="51"/>
                  </a:lnTo>
                  <a:lnTo>
                    <a:pt x="56" y="55"/>
                  </a:lnTo>
                  <a:lnTo>
                    <a:pt x="53" y="58"/>
                  </a:lnTo>
                  <a:lnTo>
                    <a:pt x="51" y="64"/>
                  </a:lnTo>
                  <a:lnTo>
                    <a:pt x="50" y="69"/>
                  </a:lnTo>
                  <a:lnTo>
                    <a:pt x="51" y="75"/>
                  </a:lnTo>
                  <a:lnTo>
                    <a:pt x="53" y="81"/>
                  </a:lnTo>
                  <a:lnTo>
                    <a:pt x="56" y="85"/>
                  </a:lnTo>
                  <a:lnTo>
                    <a:pt x="62" y="91"/>
                  </a:lnTo>
                  <a:lnTo>
                    <a:pt x="30" y="129"/>
                  </a:lnTo>
                  <a:lnTo>
                    <a:pt x="17" y="115"/>
                  </a:lnTo>
                  <a:lnTo>
                    <a:pt x="9" y="102"/>
                  </a:lnTo>
                  <a:lnTo>
                    <a:pt x="3" y="87"/>
                  </a:lnTo>
                  <a:lnTo>
                    <a:pt x="2" y="70"/>
                  </a:lnTo>
                  <a:lnTo>
                    <a:pt x="5" y="51"/>
                  </a:lnTo>
                  <a:lnTo>
                    <a:pt x="11" y="34"/>
                  </a:lnTo>
                  <a:lnTo>
                    <a:pt x="21" y="19"/>
                  </a:lnTo>
                  <a:lnTo>
                    <a:pt x="35" y="9"/>
                  </a:lnTo>
                  <a:lnTo>
                    <a:pt x="51" y="1"/>
                  </a:lnTo>
                  <a:lnTo>
                    <a:pt x="71" y="0"/>
                  </a:lnTo>
                  <a:lnTo>
                    <a:pt x="89" y="1"/>
                  </a:lnTo>
                  <a:lnTo>
                    <a:pt x="105" y="7"/>
                  </a:lnTo>
                  <a:lnTo>
                    <a:pt x="119" y="19"/>
                  </a:lnTo>
                  <a:lnTo>
                    <a:pt x="129" y="33"/>
                  </a:lnTo>
                  <a:lnTo>
                    <a:pt x="135" y="49"/>
                  </a:lnTo>
                  <a:lnTo>
                    <a:pt x="137" y="69"/>
                  </a:lnTo>
                  <a:lnTo>
                    <a:pt x="134" y="91"/>
                  </a:lnTo>
                  <a:lnTo>
                    <a:pt x="122" y="115"/>
                  </a:lnTo>
                  <a:lnTo>
                    <a:pt x="101" y="139"/>
                  </a:lnTo>
                  <a:lnTo>
                    <a:pt x="99" y="142"/>
                  </a:lnTo>
                  <a:lnTo>
                    <a:pt x="66" y="177"/>
                  </a:lnTo>
                  <a:lnTo>
                    <a:pt x="141" y="177"/>
                  </a:lnTo>
                  <a:lnTo>
                    <a:pt x="141" y="229"/>
                  </a:lnTo>
                  <a:lnTo>
                    <a:pt x="32" y="229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699" name="Freeform 27"/>
            <p:cNvSpPr>
              <a:spLocks/>
            </p:cNvSpPr>
            <p:nvPr/>
          </p:nvSpPr>
          <p:spPr bwMode="gray">
            <a:xfrm>
              <a:off x="1946" y="3333"/>
              <a:ext cx="102" cy="113"/>
            </a:xfrm>
            <a:custGeom>
              <a:avLst/>
              <a:gdLst/>
              <a:ahLst/>
              <a:cxnLst>
                <a:cxn ang="0">
                  <a:pos x="0" y="113"/>
                </a:cxn>
                <a:cxn ang="0">
                  <a:pos x="33" y="54"/>
                </a:cxn>
                <a:cxn ang="0">
                  <a:pos x="3" y="0"/>
                </a:cxn>
                <a:cxn ang="0">
                  <a:pos x="33" y="0"/>
                </a:cxn>
                <a:cxn ang="0">
                  <a:pos x="51" y="33"/>
                </a:cxn>
                <a:cxn ang="0">
                  <a:pos x="70" y="0"/>
                </a:cxn>
                <a:cxn ang="0">
                  <a:pos x="99" y="0"/>
                </a:cxn>
                <a:cxn ang="0">
                  <a:pos x="69" y="54"/>
                </a:cxn>
                <a:cxn ang="0">
                  <a:pos x="102" y="113"/>
                </a:cxn>
                <a:cxn ang="0">
                  <a:pos x="72" y="113"/>
                </a:cxn>
                <a:cxn ang="0">
                  <a:pos x="51" y="75"/>
                </a:cxn>
                <a:cxn ang="0">
                  <a:pos x="30" y="113"/>
                </a:cxn>
                <a:cxn ang="0">
                  <a:pos x="0" y="113"/>
                </a:cxn>
              </a:cxnLst>
              <a:rect l="0" t="0" r="r" b="b"/>
              <a:pathLst>
                <a:path w="102" h="113">
                  <a:moveTo>
                    <a:pt x="0" y="113"/>
                  </a:moveTo>
                  <a:lnTo>
                    <a:pt x="33" y="54"/>
                  </a:lnTo>
                  <a:lnTo>
                    <a:pt x="3" y="0"/>
                  </a:lnTo>
                  <a:lnTo>
                    <a:pt x="33" y="0"/>
                  </a:lnTo>
                  <a:lnTo>
                    <a:pt x="51" y="33"/>
                  </a:lnTo>
                  <a:lnTo>
                    <a:pt x="70" y="0"/>
                  </a:lnTo>
                  <a:lnTo>
                    <a:pt x="99" y="0"/>
                  </a:lnTo>
                  <a:lnTo>
                    <a:pt x="69" y="54"/>
                  </a:lnTo>
                  <a:lnTo>
                    <a:pt x="102" y="113"/>
                  </a:lnTo>
                  <a:lnTo>
                    <a:pt x="72" y="113"/>
                  </a:lnTo>
                  <a:lnTo>
                    <a:pt x="51" y="75"/>
                  </a:lnTo>
                  <a:lnTo>
                    <a:pt x="3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4643439" y="1850232"/>
            <a:ext cx="1081087" cy="607219"/>
            <a:chOff x="3349" y="3250"/>
            <a:chExt cx="380" cy="380"/>
          </a:xfrm>
        </p:grpSpPr>
        <p:sp>
          <p:nvSpPr>
            <p:cNvPr id="28701" name="Freeform 29"/>
            <p:cNvSpPr>
              <a:spLocks/>
            </p:cNvSpPr>
            <p:nvPr/>
          </p:nvSpPr>
          <p:spPr bwMode="gray">
            <a:xfrm>
              <a:off x="3349" y="3250"/>
              <a:ext cx="380" cy="190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246" y="5"/>
                </a:cxn>
                <a:cxn ang="0">
                  <a:pos x="285" y="17"/>
                </a:cxn>
                <a:cxn ang="0">
                  <a:pos x="319" y="36"/>
                </a:cxn>
                <a:cxn ang="0">
                  <a:pos x="349" y="60"/>
                </a:cxn>
                <a:cxn ang="0">
                  <a:pos x="375" y="92"/>
                </a:cxn>
                <a:cxn ang="0">
                  <a:pos x="393" y="126"/>
                </a:cxn>
                <a:cxn ang="0">
                  <a:pos x="405" y="164"/>
                </a:cxn>
                <a:cxn ang="0">
                  <a:pos x="409" y="206"/>
                </a:cxn>
                <a:cxn ang="0">
                  <a:pos x="409" y="207"/>
                </a:cxn>
                <a:cxn ang="0">
                  <a:pos x="409" y="207"/>
                </a:cxn>
                <a:cxn ang="0">
                  <a:pos x="358" y="207"/>
                </a:cxn>
                <a:cxn ang="0">
                  <a:pos x="270" y="69"/>
                </a:cxn>
                <a:cxn ang="0">
                  <a:pos x="270" y="108"/>
                </a:cxn>
                <a:cxn ang="0">
                  <a:pos x="204" y="108"/>
                </a:cxn>
                <a:cxn ang="0">
                  <a:pos x="204" y="42"/>
                </a:cxn>
                <a:cxn ang="0">
                  <a:pos x="168" y="47"/>
                </a:cxn>
                <a:cxn ang="0">
                  <a:pos x="133" y="59"/>
                </a:cxn>
                <a:cxn ang="0">
                  <a:pos x="102" y="78"/>
                </a:cxn>
                <a:cxn ang="0">
                  <a:pos x="78" y="104"/>
                </a:cxn>
                <a:cxn ang="0">
                  <a:pos x="58" y="134"/>
                </a:cxn>
                <a:cxn ang="0">
                  <a:pos x="46" y="168"/>
                </a:cxn>
                <a:cxn ang="0">
                  <a:pos x="42" y="206"/>
                </a:cxn>
                <a:cxn ang="0">
                  <a:pos x="42" y="207"/>
                </a:cxn>
                <a:cxn ang="0">
                  <a:pos x="42" y="207"/>
                </a:cxn>
                <a:cxn ang="0">
                  <a:pos x="0" y="207"/>
                </a:cxn>
                <a:cxn ang="0">
                  <a:pos x="0" y="207"/>
                </a:cxn>
                <a:cxn ang="0">
                  <a:pos x="0" y="206"/>
                </a:cxn>
                <a:cxn ang="0">
                  <a:pos x="3" y="164"/>
                </a:cxn>
                <a:cxn ang="0">
                  <a:pos x="15" y="126"/>
                </a:cxn>
                <a:cxn ang="0">
                  <a:pos x="34" y="92"/>
                </a:cxn>
                <a:cxn ang="0">
                  <a:pos x="60" y="60"/>
                </a:cxn>
                <a:cxn ang="0">
                  <a:pos x="90" y="36"/>
                </a:cxn>
                <a:cxn ang="0">
                  <a:pos x="124" y="17"/>
                </a:cxn>
                <a:cxn ang="0">
                  <a:pos x="163" y="5"/>
                </a:cxn>
                <a:cxn ang="0">
                  <a:pos x="204" y="0"/>
                </a:cxn>
              </a:cxnLst>
              <a:rect l="0" t="0" r="r" b="b"/>
              <a:pathLst>
                <a:path w="409" h="207">
                  <a:moveTo>
                    <a:pt x="204" y="0"/>
                  </a:moveTo>
                  <a:lnTo>
                    <a:pt x="246" y="5"/>
                  </a:lnTo>
                  <a:lnTo>
                    <a:pt x="285" y="17"/>
                  </a:lnTo>
                  <a:lnTo>
                    <a:pt x="319" y="36"/>
                  </a:lnTo>
                  <a:lnTo>
                    <a:pt x="349" y="60"/>
                  </a:lnTo>
                  <a:lnTo>
                    <a:pt x="375" y="92"/>
                  </a:lnTo>
                  <a:lnTo>
                    <a:pt x="393" y="126"/>
                  </a:lnTo>
                  <a:lnTo>
                    <a:pt x="405" y="164"/>
                  </a:lnTo>
                  <a:lnTo>
                    <a:pt x="409" y="206"/>
                  </a:lnTo>
                  <a:lnTo>
                    <a:pt x="409" y="207"/>
                  </a:lnTo>
                  <a:lnTo>
                    <a:pt x="409" y="207"/>
                  </a:lnTo>
                  <a:lnTo>
                    <a:pt x="358" y="207"/>
                  </a:lnTo>
                  <a:lnTo>
                    <a:pt x="270" y="69"/>
                  </a:lnTo>
                  <a:lnTo>
                    <a:pt x="270" y="108"/>
                  </a:lnTo>
                  <a:lnTo>
                    <a:pt x="204" y="108"/>
                  </a:lnTo>
                  <a:lnTo>
                    <a:pt x="204" y="42"/>
                  </a:lnTo>
                  <a:lnTo>
                    <a:pt x="168" y="47"/>
                  </a:lnTo>
                  <a:lnTo>
                    <a:pt x="133" y="59"/>
                  </a:lnTo>
                  <a:lnTo>
                    <a:pt x="102" y="78"/>
                  </a:lnTo>
                  <a:lnTo>
                    <a:pt x="78" y="104"/>
                  </a:lnTo>
                  <a:lnTo>
                    <a:pt x="58" y="134"/>
                  </a:lnTo>
                  <a:lnTo>
                    <a:pt x="46" y="168"/>
                  </a:lnTo>
                  <a:lnTo>
                    <a:pt x="42" y="206"/>
                  </a:lnTo>
                  <a:lnTo>
                    <a:pt x="42" y="207"/>
                  </a:lnTo>
                  <a:lnTo>
                    <a:pt x="42" y="207"/>
                  </a:lnTo>
                  <a:lnTo>
                    <a:pt x="0" y="207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3" y="164"/>
                  </a:lnTo>
                  <a:lnTo>
                    <a:pt x="15" y="126"/>
                  </a:lnTo>
                  <a:lnTo>
                    <a:pt x="34" y="92"/>
                  </a:lnTo>
                  <a:lnTo>
                    <a:pt x="60" y="60"/>
                  </a:lnTo>
                  <a:lnTo>
                    <a:pt x="90" y="36"/>
                  </a:lnTo>
                  <a:lnTo>
                    <a:pt x="124" y="17"/>
                  </a:lnTo>
                  <a:lnTo>
                    <a:pt x="163" y="5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2" name="Freeform 30"/>
            <p:cNvSpPr>
              <a:spLocks/>
            </p:cNvSpPr>
            <p:nvPr/>
          </p:nvSpPr>
          <p:spPr bwMode="gray">
            <a:xfrm>
              <a:off x="3396" y="3313"/>
              <a:ext cx="143" cy="253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88" y="237"/>
                </a:cxn>
                <a:cxn ang="0">
                  <a:pos x="153" y="237"/>
                </a:cxn>
                <a:cxn ang="0">
                  <a:pos x="153" y="39"/>
                </a:cxn>
                <a:cxn ang="0">
                  <a:pos x="88" y="39"/>
                </a:cxn>
                <a:cxn ang="0">
                  <a:pos x="88" y="0"/>
                </a:cxn>
                <a:cxn ang="0">
                  <a:pos x="0" y="138"/>
                </a:cxn>
                <a:cxn ang="0">
                  <a:pos x="88" y="276"/>
                </a:cxn>
              </a:cxnLst>
              <a:rect l="0" t="0" r="r" b="b"/>
              <a:pathLst>
                <a:path w="153" h="276">
                  <a:moveTo>
                    <a:pt x="88" y="276"/>
                  </a:moveTo>
                  <a:lnTo>
                    <a:pt x="88" y="237"/>
                  </a:lnTo>
                  <a:lnTo>
                    <a:pt x="153" y="237"/>
                  </a:lnTo>
                  <a:lnTo>
                    <a:pt x="153" y="39"/>
                  </a:lnTo>
                  <a:lnTo>
                    <a:pt x="88" y="39"/>
                  </a:lnTo>
                  <a:lnTo>
                    <a:pt x="88" y="0"/>
                  </a:lnTo>
                  <a:lnTo>
                    <a:pt x="0" y="138"/>
                  </a:lnTo>
                  <a:lnTo>
                    <a:pt x="88" y="276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8703" name="Freeform 31"/>
            <p:cNvSpPr>
              <a:spLocks/>
            </p:cNvSpPr>
            <p:nvPr/>
          </p:nvSpPr>
          <p:spPr bwMode="gray">
            <a:xfrm>
              <a:off x="3349" y="3440"/>
              <a:ext cx="380" cy="190"/>
            </a:xfrm>
            <a:custGeom>
              <a:avLst/>
              <a:gdLst/>
              <a:ahLst/>
              <a:cxnLst>
                <a:cxn ang="0">
                  <a:pos x="204" y="207"/>
                </a:cxn>
                <a:cxn ang="0">
                  <a:pos x="246" y="203"/>
                </a:cxn>
                <a:cxn ang="0">
                  <a:pos x="285" y="191"/>
                </a:cxn>
                <a:cxn ang="0">
                  <a:pos x="319" y="173"/>
                </a:cxn>
                <a:cxn ang="0">
                  <a:pos x="349" y="147"/>
                </a:cxn>
                <a:cxn ang="0">
                  <a:pos x="375" y="117"/>
                </a:cxn>
                <a:cxn ang="0">
                  <a:pos x="393" y="83"/>
                </a:cxn>
                <a:cxn ang="0">
                  <a:pos x="405" y="44"/>
                </a:cxn>
                <a:cxn ang="0">
                  <a:pos x="409" y="2"/>
                </a:cxn>
                <a:cxn ang="0">
                  <a:pos x="409" y="2"/>
                </a:cxn>
                <a:cxn ang="0">
                  <a:pos x="409" y="0"/>
                </a:cxn>
                <a:cxn ang="0">
                  <a:pos x="358" y="0"/>
                </a:cxn>
                <a:cxn ang="0">
                  <a:pos x="270" y="138"/>
                </a:cxn>
                <a:cxn ang="0">
                  <a:pos x="270" y="99"/>
                </a:cxn>
                <a:cxn ang="0">
                  <a:pos x="204" y="99"/>
                </a:cxn>
                <a:cxn ang="0">
                  <a:pos x="204" y="165"/>
                </a:cxn>
                <a:cxn ang="0">
                  <a:pos x="168" y="161"/>
                </a:cxn>
                <a:cxn ang="0">
                  <a:pos x="133" y="149"/>
                </a:cxn>
                <a:cxn ang="0">
                  <a:pos x="102" y="129"/>
                </a:cxn>
                <a:cxn ang="0">
                  <a:pos x="78" y="104"/>
                </a:cxn>
                <a:cxn ang="0">
                  <a:pos x="58" y="74"/>
                </a:cxn>
                <a:cxn ang="0">
                  <a:pos x="46" y="39"/>
                </a:cxn>
                <a:cxn ang="0">
                  <a:pos x="42" y="2"/>
                </a:cxn>
                <a:cxn ang="0">
                  <a:pos x="42" y="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3" y="44"/>
                </a:cxn>
                <a:cxn ang="0">
                  <a:pos x="15" y="83"/>
                </a:cxn>
                <a:cxn ang="0">
                  <a:pos x="34" y="117"/>
                </a:cxn>
                <a:cxn ang="0">
                  <a:pos x="60" y="147"/>
                </a:cxn>
                <a:cxn ang="0">
                  <a:pos x="90" y="173"/>
                </a:cxn>
                <a:cxn ang="0">
                  <a:pos x="124" y="191"/>
                </a:cxn>
                <a:cxn ang="0">
                  <a:pos x="163" y="203"/>
                </a:cxn>
                <a:cxn ang="0">
                  <a:pos x="204" y="207"/>
                </a:cxn>
              </a:cxnLst>
              <a:rect l="0" t="0" r="r" b="b"/>
              <a:pathLst>
                <a:path w="409" h="207">
                  <a:moveTo>
                    <a:pt x="204" y="207"/>
                  </a:moveTo>
                  <a:lnTo>
                    <a:pt x="246" y="203"/>
                  </a:lnTo>
                  <a:lnTo>
                    <a:pt x="285" y="191"/>
                  </a:lnTo>
                  <a:lnTo>
                    <a:pt x="319" y="173"/>
                  </a:lnTo>
                  <a:lnTo>
                    <a:pt x="349" y="147"/>
                  </a:lnTo>
                  <a:lnTo>
                    <a:pt x="375" y="117"/>
                  </a:lnTo>
                  <a:lnTo>
                    <a:pt x="393" y="83"/>
                  </a:lnTo>
                  <a:lnTo>
                    <a:pt x="405" y="44"/>
                  </a:lnTo>
                  <a:lnTo>
                    <a:pt x="409" y="2"/>
                  </a:lnTo>
                  <a:lnTo>
                    <a:pt x="409" y="2"/>
                  </a:lnTo>
                  <a:lnTo>
                    <a:pt x="409" y="0"/>
                  </a:lnTo>
                  <a:lnTo>
                    <a:pt x="358" y="0"/>
                  </a:lnTo>
                  <a:lnTo>
                    <a:pt x="270" y="138"/>
                  </a:lnTo>
                  <a:lnTo>
                    <a:pt x="270" y="99"/>
                  </a:lnTo>
                  <a:lnTo>
                    <a:pt x="204" y="99"/>
                  </a:lnTo>
                  <a:lnTo>
                    <a:pt x="204" y="165"/>
                  </a:lnTo>
                  <a:lnTo>
                    <a:pt x="168" y="161"/>
                  </a:lnTo>
                  <a:lnTo>
                    <a:pt x="133" y="149"/>
                  </a:lnTo>
                  <a:lnTo>
                    <a:pt x="102" y="129"/>
                  </a:lnTo>
                  <a:lnTo>
                    <a:pt x="78" y="104"/>
                  </a:lnTo>
                  <a:lnTo>
                    <a:pt x="58" y="74"/>
                  </a:lnTo>
                  <a:lnTo>
                    <a:pt x="46" y="39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44"/>
                  </a:lnTo>
                  <a:lnTo>
                    <a:pt x="15" y="83"/>
                  </a:lnTo>
                  <a:lnTo>
                    <a:pt x="34" y="117"/>
                  </a:lnTo>
                  <a:lnTo>
                    <a:pt x="60" y="147"/>
                  </a:lnTo>
                  <a:lnTo>
                    <a:pt x="90" y="173"/>
                  </a:lnTo>
                  <a:lnTo>
                    <a:pt x="124" y="191"/>
                  </a:lnTo>
                  <a:lnTo>
                    <a:pt x="163" y="203"/>
                  </a:lnTo>
                  <a:lnTo>
                    <a:pt x="204" y="207"/>
                  </a:lnTo>
                  <a:close/>
                </a:path>
              </a:pathLst>
            </a:custGeom>
            <a:solidFill>
              <a:srgbClr val="F8F8F8"/>
            </a:solidFill>
            <a:ln w="0">
              <a:solidFill>
                <a:srgbClr val="F8F8F8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9FFD1-9975-486B-B745-4F5614741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498598" cy="7280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Основные задачи организации внеурочной деятельности в ПООП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12D865-ECFF-4377-8D42-0C53F8D28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315328"/>
            <a:ext cx="8237152" cy="3362179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1) поддержка учебной деятельности обучающихся в достижении планируемых результатов освоения программы начального общего образования;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2) совершенствование навыков общения со сверстниками и коммуникативных умений в разновозрастной школьной среде;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3) формирование навыков организации своей жизнедеятельности с учетом правил безопасного образа жизни;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4) повышение общей культуры обучающихся, углубление их интереса к познавательной и проектно-исследовательской деятельности с учетом возрастных и индивидуальных особенностей участников;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5) развитие навыков совместной деятельности со сверстниками, становление качеств, обеспечивающих успешность участия в коллективном труде: умение договариваться, подчиняться, руководить, проявлять инициативу, ответственность; становление умений командной работы;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6) поддержка детских объединений, формирование умений ученического самоуправления;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/>
              <a:t>7) формирование культуры поведения в информационной среде.</a:t>
            </a:r>
          </a:p>
        </p:txBody>
      </p:sp>
    </p:spTree>
    <p:extLst>
      <p:ext uri="{BB962C8B-B14F-4D97-AF65-F5344CB8AC3E}">
        <p14:creationId xmlns:p14="http://schemas.microsoft.com/office/powerpoint/2010/main" val="745708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E1C81-CF97-4FD8-9E61-BE25B0D41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189" y="402828"/>
            <a:ext cx="7238345" cy="72807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Возможные направления внеурочной деятельности и их содержательное наполнение ПООП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CEAC66-7E5B-4E74-9411-B15D3C085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301263"/>
            <a:ext cx="8005036" cy="337624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1. </a:t>
            </a:r>
            <a:r>
              <a:rPr lang="ru-RU" b="1" dirty="0"/>
              <a:t>Спортивно-оздоровительная</a:t>
            </a:r>
            <a:r>
              <a:rPr lang="ru-RU" dirty="0"/>
              <a:t> деятельность направлена на физическое развитие школьника, углубление знаний об организации жизни и деятельности с учетом соблюдения правил </a:t>
            </a:r>
          </a:p>
          <a:p>
            <a:pPr marL="0" indent="0" algn="just">
              <a:buNone/>
            </a:pPr>
            <a:r>
              <a:rPr lang="ru-RU" dirty="0"/>
              <a:t>здорового безопасного образа жизни.</a:t>
            </a:r>
          </a:p>
          <a:p>
            <a:pPr marL="0" indent="0" algn="just">
              <a:buNone/>
            </a:pPr>
            <a:r>
              <a:rPr lang="ru-RU" dirty="0"/>
              <a:t>2. </a:t>
            </a:r>
            <a:r>
              <a:rPr lang="ru-RU" b="1" dirty="0"/>
              <a:t>Проектно-исследовательская</a:t>
            </a:r>
            <a:r>
              <a:rPr lang="ru-RU" dirty="0"/>
              <a:t> деятельность организуется как углубленное изучение учебных предметов в процессе совместной деятельности по выполнению проектов.</a:t>
            </a:r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b="1" dirty="0"/>
              <a:t>Коммуникативная</a:t>
            </a:r>
            <a:r>
              <a:rPr lang="ru-RU" dirty="0"/>
              <a:t> деятельность направлена на совершенствование функциональной коммуникативной грамотности, культуры диалогического общения и словесного творчества.</a:t>
            </a:r>
          </a:p>
          <a:p>
            <a:pPr marL="0" indent="0" algn="just">
              <a:buNone/>
            </a:pPr>
            <a:r>
              <a:rPr lang="ru-RU" dirty="0"/>
              <a:t>4. </a:t>
            </a:r>
            <a:r>
              <a:rPr lang="ru-RU" b="1" dirty="0"/>
              <a:t>Художественно-эстетическая</a:t>
            </a:r>
            <a:r>
              <a:rPr lang="ru-RU" dirty="0"/>
              <a:t> творческая деятельность организуется как система разнообразных творческих мастерских по развитию художественного творчества, способности к импровизации, драматизации, выразительному чтению, а также становлению умений участвовать в театрализованной деятельности.</a:t>
            </a:r>
          </a:p>
          <a:p>
            <a:pPr marL="0" indent="0" algn="just">
              <a:buNone/>
            </a:pPr>
            <a:r>
              <a:rPr lang="ru-RU" dirty="0"/>
              <a:t>5. Информационная культура предполагает учебные курсы в рамках внеурочной деятельности, которые формируют представления младших школьников о разнообразных современных информационных средствах и навыки выполнения разных видов работ на компьютере.</a:t>
            </a:r>
          </a:p>
          <a:p>
            <a:pPr marL="0" indent="0" algn="just">
              <a:buNone/>
            </a:pPr>
            <a:r>
              <a:rPr lang="ru-RU" dirty="0"/>
              <a:t>6. Интеллектуальные марафоны  — система интеллектуальных соревновательных мероприятий, которые призваны развивать общую культуру и эрудицию обучающегося, его познавательные интересу и способности к самообразованию.</a:t>
            </a:r>
          </a:p>
          <a:p>
            <a:pPr marL="0" indent="0" algn="just">
              <a:buNone/>
            </a:pPr>
            <a:r>
              <a:rPr lang="ru-RU" dirty="0"/>
              <a:t>7. «Учение с увлечением!» включает систему занятий в зоне ближайшего развития, когда учитель непосредственно помогает обучающемуся преодолеть трудности, возникшие при изучении разных предметов. </a:t>
            </a:r>
          </a:p>
        </p:txBody>
      </p:sp>
    </p:spTree>
    <p:extLst>
      <p:ext uri="{BB962C8B-B14F-4D97-AF65-F5344CB8AC3E}">
        <p14:creationId xmlns:p14="http://schemas.microsoft.com/office/powerpoint/2010/main" val="3449510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7163" y="2306953"/>
            <a:ext cx="1819822" cy="2368927"/>
          </a:xfrm>
          <a:prstGeom prst="rect">
            <a:avLst/>
          </a:prstGeo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5690" y="1567946"/>
            <a:ext cx="1962318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9729" y="1183135"/>
            <a:ext cx="1847434" cy="219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1530" y="402828"/>
            <a:ext cx="1977522" cy="253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3C29AF8-09C3-46EC-83A2-FDD233B0E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26" y="402828"/>
            <a:ext cx="3298222" cy="414563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884" y="178130"/>
            <a:ext cx="7659584" cy="9527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Авторский коллектив серии «Учение с увлечением» издательства «Планета»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96884" y="1273402"/>
            <a:ext cx="8389918" cy="3463328"/>
          </a:xfrm>
        </p:spPr>
        <p:txBody>
          <a:bodyPr/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Р.Ш. Мошнина «Комплексная программа внеурочной деятельности» 1 –4 класс.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Р.Ш. Мошнина Методическое обеспечение «Комплексной программы внеурочной деятельности» 1 – 4 класс.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Т.П.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Хиленко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Коммуникативное направление внеурочной деятельности младших школьников. 1 -4 класс. Тетрадь 1. </a:t>
            </a:r>
            <a:r>
              <a:rPr lang="ru-RU" sz="1800" b="1" dirty="0">
                <a:solidFill>
                  <a:srgbClr val="FF0000"/>
                </a:solidFill>
              </a:rPr>
              <a:t>Академия премудрости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С.Г. Батырева Художественно-эстетическое направление внеурочной деятельности младших школьников. 1 – 4 класс. Тетрадь 2. </a:t>
            </a:r>
            <a:r>
              <a:rPr lang="ru-RU" sz="1800" b="1" dirty="0">
                <a:solidFill>
                  <a:srgbClr val="FF0000"/>
                </a:solidFill>
              </a:rPr>
              <a:t>Творческая мастерская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Г.С. Кузьмина Проектно-исследовательское  направление внеурочной деятельности младших школьников. 1 - 4 класс. Тетрадь 3. </a:t>
            </a:r>
            <a:r>
              <a:rPr lang="ru-RU" sz="1800" b="1" dirty="0">
                <a:solidFill>
                  <a:srgbClr val="FF0000"/>
                </a:solidFill>
              </a:rPr>
              <a:t>Проектирование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В.Ф. Красноперова Спортивно-оздоровительное направление внеурочной деятельности младших школьников. 1 – 4 класс. Тетрадь 4. </a:t>
            </a:r>
            <a:r>
              <a:rPr lang="ru-RU" sz="1800" b="1" dirty="0" err="1">
                <a:solidFill>
                  <a:srgbClr val="FF0000"/>
                </a:solidFill>
              </a:rPr>
              <a:t>Здравландия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20C59-3393-4789-B1CD-AED44496C2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 err="1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 от 31.05.2021 № 286  </a:t>
            </a:r>
            <a:b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федерального государственного образовательного стандарта начального общего образования»</a:t>
            </a: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CE1034-1486-45E4-990F-A43241186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814" y="1634930"/>
            <a:ext cx="7189109" cy="238843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вступает в силу с 1 сентября 2022 года. </a:t>
            </a:r>
          </a:p>
          <a:p>
            <a:r>
              <a:rPr lang="ru-RU" sz="1800" dirty="0">
                <a:solidFill>
                  <a:srgbClr val="000000"/>
                </a:solidFill>
                <a:latin typeface="stk"/>
                <a:ea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классы по образовательным программам начальной школы, разработанным на основе обновленных стандартов, будет осуществляться с 1 сентября 2022 года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19054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5482" y="194468"/>
            <a:ext cx="7217244" cy="72807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Циклограмма внеурочной деятельности </a:t>
            </a: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25000"/>
                  </a:schemeClr>
                </a:solidFill>
              </a:rPr>
              <a:t>в начальной школе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F79562-E48D-4AA2-B8C3-2654C40C9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E9CDF6-1066-4ACA-B6D5-0128FEB4B6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41742577"/>
              </p:ext>
            </p:extLst>
          </p:nvPr>
        </p:nvGraphicFramePr>
        <p:xfrm>
          <a:off x="430213" y="950913"/>
          <a:ext cx="8713788" cy="3998119"/>
        </p:xfrm>
        <a:graphic>
          <a:graphicData uri="http://schemas.openxmlformats.org/drawingml/2006/table">
            <a:tbl>
              <a:tblPr/>
              <a:tblGrid>
                <a:gridCol w="217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6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класс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класс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класс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класс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Давайте знакомиться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Это – 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и мир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– человек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Моя семья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Друзья и близкие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и люди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– гражданин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Наша школа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школьной жизни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Наши успехи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– ученик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Люди вокруг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Мои разные роли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 профессий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F235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Кем быть? Каким быть?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302" y="402828"/>
            <a:ext cx="7406640" cy="72807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x-none" sz="2200" dirty="0">
                <a:solidFill>
                  <a:schemeClr val="accent5">
                    <a:lumMod val="25000"/>
                  </a:schemeClr>
                </a:solidFill>
              </a:rPr>
              <a:t>План</a:t>
            </a:r>
            <a:r>
              <a:rPr lang="ru-RU" sz="2200" dirty="0">
                <a:solidFill>
                  <a:schemeClr val="accent5">
                    <a:lumMod val="25000"/>
                  </a:schemeClr>
                </a:solidFill>
              </a:rPr>
              <a:t> внеурочной деятельности по комплексной программе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F28DFD-C9E0-4935-ADF0-78AF3FEF7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E40BE1-0456-4AB3-80A8-C542AF94F4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61856746"/>
              </p:ext>
            </p:extLst>
          </p:nvPr>
        </p:nvGraphicFramePr>
        <p:xfrm>
          <a:off x="0" y="1112838"/>
          <a:ext cx="9144000" cy="3925968"/>
        </p:xfrm>
        <a:graphic>
          <a:graphicData uri="http://schemas.openxmlformats.org/drawingml/2006/table">
            <a:tbl>
              <a:tblPr/>
              <a:tblGrid>
                <a:gridCol w="2484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8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33463">
                <a:tc>
                  <a:txBody>
                    <a:bodyPr/>
                    <a:lstStyle/>
                    <a:p>
                      <a:pPr marL="88900" marR="0" lvl="0" indent="63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Направления внеурочной деятельности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Компоненты комплексной программы внеурочной деятельности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внеурочной деятельности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Направления внеурочной деятельности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часов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Коммуникативная деятельность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Академия премудрости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клуб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E5E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0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7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Художественно-эстетическая творческая деятельность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мастерская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мастерская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E5E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0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Calibri"/>
                        </a:rPr>
                        <a:t>. Проектно-исследовательская деятельность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Проектирование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E5E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0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Спортивно-оздоровительная деятельность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Здравландия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E5E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0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952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 времени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индивиду-альные консультации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952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1875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Художественно-эстетическая творческая деятельность</a:t>
            </a:r>
          </a:p>
        </p:txBody>
      </p:sp>
      <p:sp>
        <p:nvSpPr>
          <p:cNvPr id="31747" name="Содержимое 2"/>
          <p:cNvSpPr>
            <a:spLocks noGrp="1"/>
          </p:cNvSpPr>
          <p:nvPr>
            <p:ph type="subTitle" idx="1"/>
          </p:nvPr>
        </p:nvSpPr>
        <p:spPr>
          <a:xfrm>
            <a:off x="562190" y="1512277"/>
            <a:ext cx="7744782" cy="2904977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Georgia" pitchFamily="18" charset="0"/>
              </a:rPr>
              <a:t>Понятие общей культуры включает овладение нравственно-этическим и художественно-эстетическим опытом, а также опытом межличностного общения и социального взаимодействия.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Художественно-эстетическая творческая деятельность</a:t>
            </a:r>
            <a:br>
              <a:rPr lang="ru-RU" altLang="ru-RU" sz="21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</a:br>
            <a:r>
              <a:rPr lang="ru-RU" altLang="ru-RU" sz="2100" i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Творческая мастерская</a:t>
            </a:r>
            <a:endParaRPr lang="ru-RU" sz="2100" dirty="0"/>
          </a:p>
        </p:txBody>
      </p:sp>
      <p:sp>
        <p:nvSpPr>
          <p:cNvPr id="33795" name="Содержимое 5"/>
          <p:cNvSpPr>
            <a:spLocks noGrp="1"/>
          </p:cNvSpPr>
          <p:nvPr>
            <p:ph type="subTitle" idx="1"/>
          </p:nvPr>
        </p:nvSpPr>
        <p:spPr>
          <a:xfrm>
            <a:off x="843544" y="1698234"/>
            <a:ext cx="7765884" cy="2711988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ru-RU" dirty="0">
                <a:latin typeface="Georgia" pitchFamily="18" charset="0"/>
              </a:rPr>
              <a:t>	Мастерская – форма добровольного объединения детей для занятий творческой деятельностью. Учитель выступает в роли мастера.</a:t>
            </a:r>
          </a:p>
          <a:p>
            <a:pPr>
              <a:buFontTx/>
              <a:buNone/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buFontTx/>
              <a:buNone/>
              <a:defRPr/>
            </a:pPr>
            <a:r>
              <a:rPr lang="ru-RU" sz="1500" i="1" dirty="0">
                <a:latin typeface="Georgia" pitchFamily="18" charset="0"/>
              </a:rPr>
              <a:t>(автопортрет, создание плаката «Мы - товарищи», письмо однокласснику,</a:t>
            </a:r>
            <a:r>
              <a:rPr lang="ru-RU" sz="1500" i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500" i="1" dirty="0">
                <a:latin typeface="Georgia" pitchFamily="18" charset="0"/>
              </a:rPr>
              <a:t>портрет мамы, рассказ в рисунках о своём имени, портрет</a:t>
            </a:r>
            <a:r>
              <a:rPr lang="ru-RU" sz="1500" i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500" i="1" dirty="0">
                <a:latin typeface="Georgia" pitchFamily="18" charset="0"/>
              </a:rPr>
              <a:t>любимого героя, пригласительные билеты к праздникам и концерту…)</a:t>
            </a:r>
          </a:p>
          <a:p>
            <a:pPr>
              <a:buFontTx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9004" y="62442"/>
            <a:ext cx="5840772" cy="72807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Содержание внеурочной деятельности </a:t>
            </a:r>
            <a:b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во 2 классе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39005" t="30898" r="42944" b="12035"/>
          <a:stretch>
            <a:fillRect/>
          </a:stretch>
        </p:blipFill>
        <p:spPr bwMode="auto">
          <a:xfrm>
            <a:off x="1750039" y="1083947"/>
            <a:ext cx="1139825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1176" t="8134" r="25221" b="8686"/>
          <a:stretch>
            <a:fillRect/>
          </a:stretch>
        </p:blipFill>
        <p:spPr bwMode="auto">
          <a:xfrm>
            <a:off x="4501696" y="762942"/>
            <a:ext cx="2914079" cy="361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 rot="21254642">
            <a:off x="2893006" y="1787103"/>
            <a:ext cx="1898753" cy="15810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760259" y="1042147"/>
            <a:ext cx="1519517" cy="9614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 rot="686931">
            <a:off x="2886426" y="2447299"/>
            <a:ext cx="1951230" cy="16095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908177" y="1963270"/>
            <a:ext cx="1492623" cy="132453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Globex\Шаблоны для PowerPoint\#0040\Components\SC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258" y="-6272"/>
            <a:ext cx="58477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Содержание внеурочной деятельности </a:t>
            </a:r>
            <a:b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во 2 классе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39005" t="30898" r="42944" b="12035"/>
          <a:stretch>
            <a:fillRect/>
          </a:stretch>
        </p:blipFill>
        <p:spPr bwMode="auto">
          <a:xfrm>
            <a:off x="0" y="1039813"/>
            <a:ext cx="1189038" cy="3011487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1176" t="8134" r="25221" b="8686"/>
          <a:stretch>
            <a:fillRect/>
          </a:stretch>
        </p:blipFill>
        <p:spPr bwMode="auto">
          <a:xfrm>
            <a:off x="4460681" y="793451"/>
            <a:ext cx="3103290" cy="385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 rot="727913">
            <a:off x="3095712" y="3066393"/>
            <a:ext cx="1755841" cy="16910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914900" y="3059206"/>
            <a:ext cx="1519517" cy="551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 rot="851642">
            <a:off x="3047396" y="3822300"/>
            <a:ext cx="1751028" cy="191056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867836" y="3610536"/>
            <a:ext cx="1205161" cy="11383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Это я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400" i="1" dirty="0">
                <a:latin typeface="Georgia" pitchFamily="18" charset="0"/>
              </a:rPr>
              <a:t>аудиторное занятие</a:t>
            </a:r>
            <a:br>
              <a:rPr lang="ru-RU" sz="2400" i="1" dirty="0">
                <a:latin typeface="Georgia" pitchFamily="18" charset="0"/>
              </a:rPr>
            </a:br>
            <a:r>
              <a:rPr lang="ru-RU" sz="2100" dirty="0">
                <a:latin typeface="Georgia" pitchFamily="18" charset="0"/>
              </a:rPr>
              <a:t>(1 четверть)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2774" t="32736" r="29887" b="29417"/>
          <a:stretch>
            <a:fillRect/>
          </a:stretch>
        </p:blipFill>
        <p:spPr bwMode="auto">
          <a:xfrm>
            <a:off x="4795178" y="93600"/>
            <a:ext cx="2982912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9890" t="12993" r="36592" b="14631"/>
          <a:stretch>
            <a:fillRect/>
          </a:stretch>
        </p:blipFill>
        <p:spPr bwMode="auto">
          <a:xfrm>
            <a:off x="6148290" y="1989534"/>
            <a:ext cx="2581275" cy="27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23088" t="40074" r="25956" b="14890"/>
          <a:stretch>
            <a:fillRect/>
          </a:stretch>
        </p:blipFill>
        <p:spPr bwMode="auto">
          <a:xfrm>
            <a:off x="414435" y="1852308"/>
            <a:ext cx="4279047" cy="30255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Это я</a:t>
            </a:r>
            <a:br>
              <a:rPr lang="ru-RU" sz="2100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100" i="1" dirty="0">
                <a:latin typeface="Georgia" pitchFamily="18" charset="0"/>
              </a:rPr>
              <a:t>внеаудиторное занятие</a:t>
            </a:r>
            <a:br>
              <a:rPr lang="ru-RU" sz="2100" i="1" dirty="0">
                <a:latin typeface="Georgia" pitchFamily="18" charset="0"/>
              </a:rPr>
            </a:br>
            <a:r>
              <a:rPr lang="ru-RU" sz="1800" dirty="0">
                <a:latin typeface="Georgia" pitchFamily="18" charset="0"/>
              </a:rPr>
              <a:t>(1 четверть)</a:t>
            </a:r>
            <a:endParaRPr lang="ru-RU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155" t="7451" r="21019" b="9224"/>
          <a:stretch>
            <a:fillRect/>
          </a:stretch>
        </p:blipFill>
        <p:spPr bwMode="auto">
          <a:xfrm>
            <a:off x="597597" y="1508407"/>
            <a:ext cx="2681288" cy="309245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5221" t="9972" r="24191" b="42969"/>
          <a:stretch>
            <a:fillRect/>
          </a:stretch>
        </p:blipFill>
        <p:spPr bwMode="auto">
          <a:xfrm>
            <a:off x="3749040" y="138465"/>
            <a:ext cx="3269724" cy="2433285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20882" t="8640" r="22353" b="30974"/>
          <a:stretch>
            <a:fillRect/>
          </a:stretch>
        </p:blipFill>
        <p:spPr bwMode="auto">
          <a:xfrm>
            <a:off x="5034878" y="2571750"/>
            <a:ext cx="2736167" cy="2328577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2497533" cy="7280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1875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  <a:t>Друзья и близкие</a:t>
            </a:r>
            <a:br>
              <a:rPr lang="ru-RU" altLang="ru-RU" sz="1875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+mn-ea"/>
                <a:cs typeface="+mn-cs"/>
              </a:rPr>
            </a:br>
            <a:r>
              <a:rPr lang="ru-RU" sz="1350" i="1" dirty="0">
                <a:latin typeface="Georgia" pitchFamily="18" charset="0"/>
              </a:rPr>
              <a:t>аудиторное занятие </a:t>
            </a:r>
            <a:br>
              <a:rPr lang="ru-RU" sz="1350" i="1" dirty="0">
                <a:latin typeface="Georgia" pitchFamily="18" charset="0"/>
              </a:rPr>
            </a:br>
            <a:r>
              <a:rPr lang="ru-RU" sz="1350" i="1" dirty="0">
                <a:latin typeface="Georgia" pitchFamily="18" charset="0"/>
              </a:rPr>
              <a:t>(</a:t>
            </a:r>
            <a:r>
              <a:rPr lang="ru-RU" sz="1350" dirty="0">
                <a:latin typeface="Georgia" pitchFamily="18" charset="0"/>
              </a:rPr>
              <a:t>2 четверть)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1479" t="21215" r="23918" b="15017"/>
          <a:stretch>
            <a:fillRect/>
          </a:stretch>
        </p:blipFill>
        <p:spPr bwMode="auto">
          <a:xfrm>
            <a:off x="2897945" y="163318"/>
            <a:ext cx="4797083" cy="4628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941" t="20864" r="25074" b="16912"/>
          <a:stretch>
            <a:fillRect/>
          </a:stretch>
        </p:blipFill>
        <p:spPr bwMode="auto">
          <a:xfrm>
            <a:off x="1195160" y="1369788"/>
            <a:ext cx="3294530" cy="31547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alt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Друзья и близкие</a:t>
            </a:r>
            <a:br>
              <a:rPr lang="ru-RU" alt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ru-RU" altLang="ru-RU" sz="2100" i="1" dirty="0">
                <a:latin typeface="Georgia" pitchFamily="18" charset="0"/>
              </a:rPr>
              <a:t>вне</a:t>
            </a:r>
            <a:r>
              <a:rPr lang="ru-RU" sz="2100" i="1" dirty="0">
                <a:latin typeface="Georgia" pitchFamily="18" charset="0"/>
              </a:rPr>
              <a:t>аудиторное занятие (</a:t>
            </a:r>
            <a:r>
              <a:rPr lang="ru-RU" sz="2100" dirty="0">
                <a:latin typeface="Georgia" pitchFamily="18" charset="0"/>
              </a:rPr>
              <a:t>2 четверть)</a:t>
            </a:r>
            <a:endParaRPr lang="ru-RU" sz="21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9788" t="20789" r="24181" b="15407"/>
          <a:stretch>
            <a:fillRect/>
          </a:stretch>
        </p:blipFill>
        <p:spPr bwMode="auto">
          <a:xfrm rot="727167">
            <a:off x="5282273" y="1085681"/>
            <a:ext cx="3362325" cy="306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A108E-44B3-4A08-9365-4D3B16F05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ФГОС НОО 2021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8C372-9DD5-4464-9841-0AE2E2769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89" y="1079256"/>
            <a:ext cx="7639275" cy="3485710"/>
          </a:xfrm>
        </p:spPr>
        <p:txBody>
          <a:bodyPr>
            <a:normAutofit/>
          </a:bodyPr>
          <a:lstStyle/>
          <a:p>
            <a:r>
              <a:rPr lang="ru-RU" dirty="0"/>
              <a:t>Не является новым образовательным стандартом</a:t>
            </a:r>
          </a:p>
          <a:p>
            <a:r>
              <a:rPr lang="ru-RU" dirty="0"/>
              <a:t>Это обновленный государственный образовательный стандарт образца 2009 года</a:t>
            </a:r>
          </a:p>
          <a:p>
            <a:r>
              <a:rPr lang="ru-RU" dirty="0"/>
              <a:t>Обновленный стандарт построен на той же методологической основе – системно-деятельностном подходе</a:t>
            </a:r>
          </a:p>
          <a:p>
            <a:r>
              <a:rPr lang="ru-RU" dirty="0"/>
              <a:t>Обновленный стандарт дополнен содержанием НОО</a:t>
            </a:r>
          </a:p>
          <a:p>
            <a:r>
              <a:rPr lang="ru-RU" dirty="0"/>
              <a:t> Обновленный стандарт содержит детализированные планируемые результаты освоения программы НОО </a:t>
            </a:r>
          </a:p>
        </p:txBody>
      </p:sp>
    </p:spTree>
    <p:extLst>
      <p:ext uri="{BB962C8B-B14F-4D97-AF65-F5344CB8AC3E}">
        <p14:creationId xmlns:p14="http://schemas.microsoft.com/office/powerpoint/2010/main" val="40282100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26.11.2018 ВЕБИНАР ПЛАНЕТА\459e3e20eee411e88330503eaa523af0_459e3e21eee411e88330503eaa523af0-228x228.jpg"/>
          <p:cNvPicPr>
            <a:picLocks noChangeAspect="1" noChangeArrowheads="1"/>
          </p:cNvPicPr>
          <p:nvPr/>
        </p:nvPicPr>
        <p:blipFill>
          <a:blip r:embed="rId2" cstate="print"/>
          <a:srcRect l="12849" r="13058"/>
          <a:stretch>
            <a:fillRect/>
          </a:stretch>
        </p:blipFill>
        <p:spPr bwMode="auto">
          <a:xfrm>
            <a:off x="6159991" y="1985119"/>
            <a:ext cx="2001970" cy="2701984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395000" y="1377278"/>
            <a:ext cx="2162724" cy="3148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19424">
            <a:off x="5431897" y="245508"/>
            <a:ext cx="1942127" cy="27732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1F964C66-585F-4621-AA13-FC698917E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Коммуникативная деятельность</a:t>
            </a:r>
            <a:br>
              <a:rPr lang="ru-RU" dirty="0"/>
            </a:br>
            <a:r>
              <a:rPr lang="ru-RU" dirty="0"/>
              <a:t>2 класс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9467" y="419549"/>
            <a:ext cx="6373415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85800" rtl="0">
              <a:lnSpc>
                <a:spcPct val="90000"/>
              </a:lnSpc>
              <a:defRPr/>
            </a:pPr>
            <a:r>
              <a:rPr lang="ru-RU" altLang="ru-RU" b="1" kern="1200" spc="38" dirty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+mn-ea"/>
                <a:cs typeface="+mn-cs"/>
              </a:rPr>
              <a:t>Клуб</a:t>
            </a:r>
            <a:r>
              <a:rPr lang="ru-RU" sz="2400" b="1" kern="12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ru-RU" sz="2400" kern="12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  <a:t>- </a:t>
            </a:r>
            <a:r>
              <a:rPr lang="ru-RU" sz="21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форма объединения детей на основе совпадения интересов, стремления к общению. </a:t>
            </a:r>
          </a:p>
          <a:p>
            <a:pPr algn="l" defTabSz="685800" rtl="0">
              <a:lnSpc>
                <a:spcPct val="90000"/>
              </a:lnSpc>
              <a:defRPr/>
            </a:pPr>
            <a:endParaRPr lang="ru-RU" sz="2400" kern="1200" dirty="0">
              <a:solidFill>
                <a:prstClr val="black"/>
              </a:solidFill>
              <a:latin typeface="Georgia" panose="02040502050405020303" pitchFamily="18" charset="0"/>
              <a:ea typeface="+mn-ea"/>
              <a:cs typeface="+mn-cs"/>
            </a:endParaRPr>
          </a:p>
          <a:p>
            <a:pPr algn="l" defTabSz="685800" rtl="0">
              <a:lnSpc>
                <a:spcPct val="90000"/>
              </a:lnSpc>
              <a:defRPr/>
            </a:pPr>
            <a:endParaRPr lang="ru-RU" sz="2400" kern="1200" dirty="0">
              <a:solidFill>
                <a:prstClr val="black"/>
              </a:solidFill>
              <a:latin typeface="Georgia" panose="02040502050405020303" pitchFamily="18" charset="0"/>
              <a:ea typeface="+mn-ea"/>
              <a:cs typeface="+mn-cs"/>
            </a:endParaRPr>
          </a:p>
          <a:p>
            <a:pPr algn="l" defTabSz="685800" rtl="0">
              <a:lnSpc>
                <a:spcPct val="90000"/>
              </a:lnSpc>
              <a:defRPr/>
            </a:pPr>
            <a:r>
              <a:rPr lang="ru-RU" altLang="ru-RU" b="1" kern="1200" spc="38" dirty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+mn-ea"/>
                <a:cs typeface="+mn-cs"/>
              </a:rPr>
              <a:t>Принципы клуба:</a:t>
            </a:r>
          </a:p>
          <a:p>
            <a:pPr algn="l" defTabSz="685800" rtl="0">
              <a:lnSpc>
                <a:spcPct val="90000"/>
              </a:lnSpc>
              <a:defRPr/>
            </a:pPr>
            <a:r>
              <a:rPr lang="ru-RU" altLang="ru-RU" b="1" kern="1200" spc="38" dirty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+mn-ea"/>
                <a:cs typeface="+mn-cs"/>
              </a:rPr>
              <a:t> </a:t>
            </a:r>
          </a:p>
          <a:p>
            <a:pPr algn="l" defTabSz="685800" rtl="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1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добровольность членства </a:t>
            </a:r>
          </a:p>
          <a:p>
            <a:pPr algn="l" defTabSz="685800" rtl="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1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самоуправление</a:t>
            </a:r>
          </a:p>
          <a:p>
            <a:pPr algn="l" defTabSz="685800" rtl="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1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единство цели </a:t>
            </a:r>
          </a:p>
          <a:p>
            <a:pPr algn="l" defTabSz="685800" rtl="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1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совместная деятельность в непосредственном контакте друг с другом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1143001" y="194072"/>
            <a:ext cx="6669881" cy="708422"/>
          </a:xfrm>
        </p:spPr>
        <p:txBody>
          <a:bodyPr>
            <a:normAutofit/>
          </a:bodyPr>
          <a:lstStyle/>
          <a:p>
            <a:r>
              <a:rPr lang="ru-RU" altLang="ru-RU" sz="18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Циклограмма внеурочной деятельности </a:t>
            </a:r>
            <a:br>
              <a:rPr lang="ru-RU" altLang="ru-RU" sz="18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r>
              <a:rPr lang="ru-RU" altLang="ru-RU" sz="18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                          в 1 классе</a:t>
            </a:r>
          </a:p>
        </p:txBody>
      </p:sp>
      <p:sp>
        <p:nvSpPr>
          <p:cNvPr id="9" name="Стрелка вправо 8"/>
          <p:cNvSpPr/>
          <p:nvPr/>
        </p:nvSpPr>
        <p:spPr>
          <a:xfrm rot="552244">
            <a:off x="2435142" y="1653152"/>
            <a:ext cx="1835944" cy="186291"/>
          </a:xfrm>
          <a:prstGeom prst="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475654">
            <a:off x="2459261" y="2669091"/>
            <a:ext cx="1916351" cy="215064"/>
          </a:xfrm>
          <a:prstGeom prst="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082904" y="2576512"/>
            <a:ext cx="54769" cy="345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4276726" y="1196579"/>
            <a:ext cx="402431" cy="1297851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4321969" y="2501153"/>
            <a:ext cx="403622" cy="1445559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4383741" y="3973606"/>
            <a:ext cx="322730" cy="894230"/>
          </a:xfrm>
          <a:prstGeom prst="leftBrace">
            <a:avLst>
              <a:gd name="adj1" fmla="val 35555"/>
              <a:gd name="adj2" fmla="val 5000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9005" t="30898" r="42944" b="12035"/>
          <a:stretch>
            <a:fillRect/>
          </a:stretch>
        </p:blipFill>
        <p:spPr bwMode="auto">
          <a:xfrm>
            <a:off x="1425388" y="798008"/>
            <a:ext cx="1257301" cy="31823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21324" t="9191" r="25441" b="9467"/>
          <a:stretch>
            <a:fillRect/>
          </a:stretch>
        </p:blipFill>
        <p:spPr bwMode="auto">
          <a:xfrm>
            <a:off x="4807324" y="1136276"/>
            <a:ext cx="2817158" cy="3796223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Стрелка вправо 9"/>
          <p:cNvSpPr/>
          <p:nvPr/>
        </p:nvSpPr>
        <p:spPr>
          <a:xfrm rot="1979502">
            <a:off x="2322120" y="3665661"/>
            <a:ext cx="2240816" cy="184034"/>
          </a:xfrm>
          <a:prstGeom prst="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rtl="0">
              <a:defRPr/>
            </a:pPr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18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Это я</a:t>
            </a:r>
            <a:br>
              <a:rPr lang="ru-RU" sz="1800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800" i="1" dirty="0">
                <a:latin typeface="Georgia" pitchFamily="18" charset="0"/>
              </a:rPr>
              <a:t>аудиторное занятие</a:t>
            </a:r>
            <a:br>
              <a:rPr lang="ru-RU" sz="1800" i="1" dirty="0">
                <a:latin typeface="Georgia" pitchFamily="18" charset="0"/>
              </a:rPr>
            </a:br>
            <a:r>
              <a:rPr lang="ru-RU" sz="1800" dirty="0">
                <a:latin typeface="Georgia" pitchFamily="18" charset="0"/>
              </a:rPr>
              <a:t>(1 четверть)</a:t>
            </a:r>
            <a:endParaRPr lang="ru-RU" sz="1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9810" t="6938" r="22751" b="9152"/>
          <a:stretch>
            <a:fillRect/>
          </a:stretch>
        </p:blipFill>
        <p:spPr bwMode="auto">
          <a:xfrm>
            <a:off x="1386433" y="1055595"/>
            <a:ext cx="2479597" cy="2897841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9983" t="6938" r="20732" b="8863"/>
          <a:stretch>
            <a:fillRect/>
          </a:stretch>
        </p:blipFill>
        <p:spPr bwMode="auto">
          <a:xfrm>
            <a:off x="4504765" y="425885"/>
            <a:ext cx="3240833" cy="3682192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 l="32500" t="17509" r="29044" b="53171"/>
          <a:stretch>
            <a:fillRect/>
          </a:stretch>
        </p:blipFill>
        <p:spPr bwMode="auto">
          <a:xfrm>
            <a:off x="2528047" y="3160161"/>
            <a:ext cx="2965077" cy="1808527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altLang="ru-RU" sz="2025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Друзья и близкие </a:t>
            </a:r>
            <a:br>
              <a:rPr lang="ru-RU" altLang="ru-RU" sz="2025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r>
              <a:rPr lang="ru-RU" sz="1500" i="1" dirty="0">
                <a:latin typeface="Georgia" pitchFamily="18" charset="0"/>
              </a:rPr>
              <a:t>аудиторное занятие (</a:t>
            </a:r>
            <a:r>
              <a:rPr lang="ru-RU" sz="1500" dirty="0">
                <a:latin typeface="Georgia" pitchFamily="18" charset="0"/>
              </a:rPr>
              <a:t>2 четверть)</a:t>
            </a:r>
            <a:r>
              <a:rPr lang="ru-RU" sz="1500" dirty="0"/>
              <a:t> 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1805" t="46154" r="29939" b="18667"/>
          <a:stretch>
            <a:fillRect/>
          </a:stretch>
        </p:blipFill>
        <p:spPr bwMode="auto">
          <a:xfrm>
            <a:off x="1438835" y="1015253"/>
            <a:ext cx="3018865" cy="2232212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10000" contrast="40000"/>
          </a:blip>
          <a:srcRect l="23968" t="23374" r="21472" b="21263"/>
          <a:stretch>
            <a:fillRect/>
          </a:stretch>
        </p:blipFill>
        <p:spPr bwMode="auto">
          <a:xfrm>
            <a:off x="4296335" y="1613647"/>
            <a:ext cx="3623983" cy="3042710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988" y="2008585"/>
            <a:ext cx="3580210" cy="99417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br>
              <a:rPr lang="ru-RU" dirty="0"/>
            </a:br>
            <a:br>
              <a:rPr lang="ru-RU" dirty="0"/>
            </a:br>
            <a: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СПОРТИВНО-ОЗДОРОВИТЕЛЬНАЯ</a:t>
            </a:r>
            <a:b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ДЕЯТЕЛЬНОСТЬ</a:t>
            </a:r>
            <a:b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br>
              <a:rPr lang="ru-RU" sz="2700" dirty="0"/>
            </a:br>
            <a:endParaRPr lang="ru-RU" sz="2700" dirty="0"/>
          </a:p>
        </p:txBody>
      </p:sp>
      <p:pic>
        <p:nvPicPr>
          <p:cNvPr id="4" name="Picture 4" descr="E:\26.11.2018 ВЕБИНАР ПЛАНЕТА\bb497f16efa511e88332503eaa523af0_bb497f17efa511e88332503eaa523af0-228x228.jpg"/>
          <p:cNvPicPr>
            <a:picLocks noChangeAspect="1" noChangeArrowheads="1"/>
          </p:cNvPicPr>
          <p:nvPr/>
        </p:nvPicPr>
        <p:blipFill>
          <a:blip r:embed="rId2" cstate="print"/>
          <a:srcRect l="12023" r="13261"/>
          <a:stretch>
            <a:fillRect/>
          </a:stretch>
        </p:blipFill>
        <p:spPr bwMode="auto">
          <a:xfrm>
            <a:off x="4578724" y="910863"/>
            <a:ext cx="2877671" cy="3851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0662" t="13419" r="24412" b="11043"/>
          <a:stretch>
            <a:fillRect/>
          </a:stretch>
        </p:blipFill>
        <p:spPr bwMode="auto">
          <a:xfrm>
            <a:off x="3733469" y="618565"/>
            <a:ext cx="3776714" cy="4155142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9005" t="30898" r="42944" b="12035"/>
          <a:stretch>
            <a:fillRect/>
          </a:stretch>
        </p:blipFill>
        <p:spPr bwMode="auto">
          <a:xfrm>
            <a:off x="1435520" y="396690"/>
            <a:ext cx="1360074" cy="3442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2581836" y="103888"/>
            <a:ext cx="506281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rtl="0"/>
            <a:r>
              <a:rPr lang="ru-RU" sz="1350" b="1" kern="120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ea typeface="+mn-ea"/>
                <a:cs typeface="+mn-cs"/>
              </a:rPr>
              <a:t>СПОРТИВНО-ОЗДОРОВИТЕЛЬНОЕ</a:t>
            </a:r>
            <a:br>
              <a:rPr lang="ru-RU" sz="1350" b="1" kern="120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ea typeface="+mn-ea"/>
                <a:cs typeface="+mn-cs"/>
              </a:rPr>
            </a:br>
            <a:r>
              <a:rPr lang="ru-RU" sz="1350" b="1" kern="120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ea typeface="+mn-ea"/>
                <a:cs typeface="+mn-cs"/>
              </a:rPr>
              <a:t>НАПРАВЛЕНИЕ</a:t>
            </a:r>
            <a:endParaRPr lang="ru-RU" sz="135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675965" y="1296970"/>
            <a:ext cx="1082489" cy="121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0"/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844356">
            <a:off x="2582149" y="2513582"/>
            <a:ext cx="2041508" cy="14856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0"/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366666" flipV="1">
            <a:off x="2468637" y="3569657"/>
            <a:ext cx="2099041" cy="1330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0"/>
            <a:endParaRPr lang="ru-RU" sz="1350" kern="1200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3106" y="73819"/>
            <a:ext cx="1523817" cy="50958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dirty="0"/>
              <a:t>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Здоровье </a:t>
            </a: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420145"/>
              </p:ext>
            </p:extLst>
          </p:nvPr>
        </p:nvGraphicFramePr>
        <p:xfrm>
          <a:off x="359532" y="789553"/>
          <a:ext cx="4861050" cy="4098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43808" y="2463738"/>
            <a:ext cx="1458162" cy="1134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25579" y="3543301"/>
            <a:ext cx="3132534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defTabSz="685800" rtl="0">
              <a:defRPr/>
            </a:pPr>
            <a:r>
              <a:rPr lang="ru-RU" sz="1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Обеспечение сохранения и укрепления физического и  психологического здоровья  младших школьников как одной из ценностных составляющих, способствующих познавательному и эмоциональному</a:t>
            </a:r>
          </a:p>
          <a:p>
            <a:pPr algn="ctr" defTabSz="685800" rtl="0">
              <a:defRPr/>
            </a:pPr>
            <a:r>
              <a:rPr lang="ru-RU" sz="1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развитию ребёнка</a:t>
            </a:r>
          </a:p>
        </p:txBody>
      </p: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4308872" y="141685"/>
            <a:ext cx="3692128" cy="3246835"/>
            <a:chOff x="4220570" y="188641"/>
            <a:chExt cx="4923429" cy="432975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28558" y="188641"/>
              <a:ext cx="4536033" cy="418638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85800" rtl="0">
                <a:defRPr/>
              </a:pP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Задачи программы «Здравландия»</a:t>
              </a:r>
            </a:p>
            <a:p>
              <a:pPr algn="ctr" defTabSz="685800" rtl="0">
                <a:defRPr/>
              </a:pP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формирование у  младших  школьников: </a:t>
              </a:r>
            </a:p>
            <a:p>
              <a:pPr marL="257175" indent="-257175" algn="l" defTabSz="685800" rtl="0">
                <a:buFont typeface="Courier New" panose="02070309020205020404" pitchFamily="49" charset="0"/>
                <a:buChar char="o"/>
                <a:defRPr/>
              </a:pP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представлений</a:t>
              </a:r>
              <a:r>
                <a:rPr lang="ru-RU" sz="1200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 о позитивных и негативных факторах, влияющих на здоровье человека;</a:t>
              </a: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lang="ru-RU" sz="1200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об основах экологической культуры; экологически сообразного поведения в быту и природе, безопасного для человека и окружающей среды;</a:t>
              </a:r>
            </a:p>
            <a:p>
              <a:pPr marL="257175" indent="-257175" algn="l" defTabSz="685800" rtl="0">
                <a:buFont typeface="Courier New" panose="02070309020205020404" pitchFamily="49" charset="0"/>
                <a:buChar char="o"/>
                <a:defRPr/>
              </a:pP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личностных ориентиров</a:t>
              </a:r>
              <a:r>
                <a:rPr lang="ru-RU" sz="1200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 на осознанный  выбор  поступков, стиля поведения, позволяющих сохранять и укреплять здоровье;</a:t>
              </a:r>
            </a:p>
            <a:p>
              <a:pPr marL="257175" indent="-257175" algn="l" defTabSz="685800" rtl="0">
                <a:buFont typeface="Courier New" panose="02070309020205020404" pitchFamily="49" charset="0"/>
                <a:buChar char="o"/>
                <a:defRPr/>
              </a:pP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готовности и поведенческих  навыков  </a:t>
              </a:r>
              <a:r>
                <a:rPr lang="ru-RU" sz="1200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предусмотрительного</a:t>
              </a: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  </a:t>
              </a:r>
              <a:r>
                <a:rPr lang="ru-RU" sz="1200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поведения</a:t>
              </a:r>
              <a:r>
                <a:rPr lang="ru-RU" sz="1200" b="1" i="1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  </a:t>
              </a:r>
              <a:r>
                <a:rPr lang="ru-RU" sz="1200" kern="1200" dirty="0">
                  <a:solidFill>
                    <a:prstClr val="black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в быту  и  окружающей среде</a:t>
              </a:r>
            </a:p>
            <a:p>
              <a:pPr algn="l" defTabSz="685800" rtl="0">
                <a:defRPr/>
              </a:pPr>
              <a:endParaRPr lang="ru-RU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Левая фигурная скобка 8"/>
            <p:cNvSpPr/>
            <p:nvPr/>
          </p:nvSpPr>
          <p:spPr>
            <a:xfrm rot="5400000" flipH="1">
              <a:off x="6497314" y="1871712"/>
              <a:ext cx="369942" cy="4923429"/>
            </a:xfrm>
            <a:prstGeom prst="leftBrace">
              <a:avLst/>
            </a:pr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685800" rtl="0">
                <a:defRPr/>
              </a:pPr>
              <a:endParaRPr lang="ru-RU" sz="1350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8855" name="Заголовок 1"/>
          <p:cNvSpPr txBox="1">
            <a:spLocks/>
          </p:cNvSpPr>
          <p:nvPr/>
        </p:nvSpPr>
        <p:spPr bwMode="auto">
          <a:xfrm>
            <a:off x="1818085" y="4633912"/>
            <a:ext cx="194429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rtl="0">
              <a:lnSpc>
                <a:spcPct val="90000"/>
              </a:lnSpc>
            </a:pPr>
            <a:r>
              <a:rPr lang="ru-RU" altLang="ru-RU" b="1" i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Безопасность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1" y="194072"/>
            <a:ext cx="6326981" cy="708422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ru-RU" sz="1800" dirty="0"/>
              <a:t>                           </a:t>
            </a:r>
            <a:r>
              <a:rPr lang="ru-RU" sz="232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Факторы, оказывающие существенное влияние на состояние здоровья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6512" y="1183342"/>
            <a:ext cx="5183001" cy="34851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неблагоприятные экологические, социальные и экономические условия;</a:t>
            </a:r>
          </a:p>
          <a:p>
            <a:pPr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факторы риска, имеющие место в образовательных организациях, которые приводят к дальнейшему ухудшению здоровья детей и подростков от первого к последнему году обучения;</a:t>
            </a:r>
          </a:p>
          <a:p>
            <a:pPr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особенности отношения обучающихся младшего школьного возраста к своему здоровью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41480"/>
            <a:ext cx="1430778" cy="11011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22659"/>
              </p:ext>
            </p:extLst>
          </p:nvPr>
        </p:nvGraphicFramePr>
        <p:xfrm>
          <a:off x="2131255" y="1427870"/>
          <a:ext cx="5873263" cy="3520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88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виды деятельности обучающихся</a:t>
                      </a: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Формируемые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ценности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формы организации внеурочной деятельности</a:t>
                      </a: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127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игровая;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познавательная;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рефлексивно-оценочная;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регулятивная;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творческая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здоровье;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экологически безопасное поведение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аудиторные занятия;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экскурсии;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(настольные и спортивно-оздоровительные;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внеаудиторные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занятия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95486"/>
            <a:ext cx="1728192" cy="11803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44A9E-8A5A-40F9-AABA-9E4C066A1E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Цели обновления </a:t>
            </a:r>
            <a:br>
              <a:rPr lang="ru-RU" dirty="0"/>
            </a:br>
            <a:r>
              <a:rPr lang="ru-RU" dirty="0"/>
              <a:t>ФГОС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CA02F7-5403-47E3-B4C7-6F25EDA56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423914"/>
            <a:ext cx="7484530" cy="2965206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Обеспечение единого образовательного пространства РФ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Обеспечение лидирующих позиций России в области фундаментального математического образования, физики, химии, биологии, технических наук, гуманитарных и социальных дисциплин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Повышение роли школы в воспитании молодежи как ответственных граждан России на основе традиционных российских духовно-нравственных и культурно-исторических ценностей, а также в профилактике экстремизма и радикальной идеологии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Повышение качества преподавания русского языка, литературы, отечественной истории, основ светской этики, традиционных религий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Сохранение глубины и фундаментальности отечественного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1511013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5852" y="182917"/>
            <a:ext cx="5915024" cy="74905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Мой адрес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altLang="ru-RU" i="1" dirty="0">
                <a:latin typeface="Georgia" pitchFamily="18" charset="0"/>
              </a:rPr>
              <a:t> </a:t>
            </a:r>
            <a:r>
              <a:rPr lang="ru-RU" sz="2325" i="1" dirty="0">
                <a:latin typeface="Georgia" pitchFamily="18" charset="0"/>
              </a:rPr>
              <a:t>аудиторное занятие (</a:t>
            </a:r>
            <a:r>
              <a:rPr lang="ru-RU" sz="2325" dirty="0">
                <a:latin typeface="Georgia" pitchFamily="18" charset="0"/>
              </a:rPr>
              <a:t>2 четверть) 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082" t="13822" r="21101" b="10456"/>
          <a:stretch>
            <a:fillRect/>
          </a:stretch>
        </p:blipFill>
        <p:spPr bwMode="auto">
          <a:xfrm>
            <a:off x="1559859" y="952815"/>
            <a:ext cx="2985247" cy="307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l="20000" t="24219" r="21691" b="19991"/>
          <a:stretch>
            <a:fillRect/>
          </a:stretch>
        </p:blipFill>
        <p:spPr bwMode="auto">
          <a:xfrm>
            <a:off x="4011532" y="2003611"/>
            <a:ext cx="3908786" cy="2991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B07A0-5EED-41AB-B93A-268A7BF81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Проектно-исследовательская деятельность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1AA09-75F8-4A51-8962-B0BCCB59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1030660"/>
            <a:ext cx="7869890" cy="3667282"/>
          </a:xfrm>
        </p:spPr>
        <p:txBody>
          <a:bodyPr/>
          <a:lstStyle/>
          <a:p>
            <a:r>
              <a:rPr kumimoji="0" lang="ru-RU" altLang="ru-RU" sz="2700" b="1" i="0" u="none" strike="noStrike" kern="1200" cap="none" spc="0" normalizeH="0" baseline="0" noProof="0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Проектная деятельность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  <a:sym typeface="Helvetica Neue"/>
              </a:rPr>
              <a:t>инновационная, так как предполагает преобразование реальности, строится на базе соответствующей технологии, которую можно унифицировать, освоить и усовершенствовать.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4921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0838" y="716635"/>
            <a:ext cx="5089922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800" rtl="0">
              <a:defRPr/>
            </a:pPr>
            <a:r>
              <a:rPr lang="ru-RU" altLang="ru-RU" sz="2700" b="1" kern="1200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n-ea"/>
                <a:cs typeface="+mn-cs"/>
              </a:rPr>
              <a:t>«Проект» </a:t>
            </a:r>
            <a:r>
              <a:rPr lang="ru-RU" kern="1200" dirty="0">
                <a:solidFill>
                  <a:srgbClr val="44546A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в буквальном переводе с лат. </a:t>
            </a:r>
            <a:r>
              <a:rPr lang="ru-RU" altLang="ru-RU" kern="1200" dirty="0">
                <a:solidFill>
                  <a:srgbClr val="44546A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«брошенный вперёд»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8840" y="2072376"/>
            <a:ext cx="5411391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685800" rtl="0">
              <a:defRPr/>
            </a:pPr>
            <a:r>
              <a:rPr lang="ru-RU" altLang="ru-RU" sz="2400" b="1" kern="1200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n-ea"/>
                <a:cs typeface="+mn-cs"/>
              </a:rPr>
              <a:t>Учебный проект </a:t>
            </a:r>
            <a:r>
              <a:rPr lang="ru-RU" kern="1200" dirty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rPr>
              <a:t>– </a:t>
            </a:r>
            <a:r>
              <a:rPr lang="ru-RU" kern="1200" dirty="0">
                <a:solidFill>
                  <a:srgbClr val="44546A">
                    <a:lumMod val="75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это комплекс поисковых, исследовательских  видов работ, выполняемых учащимися самостоятельно ( в парах, группах или индивидуально) с целью практического или теоретического  решения  значимой проблемы.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9005" t="30898" r="42944" b="12035"/>
          <a:stretch>
            <a:fillRect/>
          </a:stretch>
        </p:blipFill>
        <p:spPr bwMode="auto">
          <a:xfrm>
            <a:off x="1906168" y="410136"/>
            <a:ext cx="1360074" cy="3442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20662" t="13603" r="21912" b="10754"/>
          <a:stretch>
            <a:fillRect/>
          </a:stretch>
        </p:blipFill>
        <p:spPr bwMode="auto">
          <a:xfrm>
            <a:off x="3547884" y="316006"/>
            <a:ext cx="4211070" cy="44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8887" t="13282" r="21136" b="10780"/>
          <a:stretch>
            <a:fillRect/>
          </a:stretch>
        </p:blipFill>
        <p:spPr bwMode="auto">
          <a:xfrm>
            <a:off x="2977258" y="49238"/>
            <a:ext cx="4513788" cy="5050342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3569368" y="152399"/>
            <a:ext cx="5710989" cy="316831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dirty="0">
                <a:solidFill>
                  <a:schemeClr val="bg1"/>
                </a:solidFill>
              </a:rPr>
              <a:t>Желаем всем успехов в организации внеурочной деятельности!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48E6-EE4E-483F-9CD4-E6A3929C3E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Структура ФГОС НОО 2021 не изменилась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CEAAF1-EC0B-49B5-9F93-D501DA9F0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079255"/>
            <a:ext cx="8019620" cy="337316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общие положения,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структуре программы начального общего образования,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требования к условиям реализации программы начального общего образования,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результатам освоения программы начального общего образования</a:t>
            </a:r>
          </a:p>
          <a:p>
            <a:endParaRPr lang="ru-RU" sz="1800" dirty="0">
              <a:solidFill>
                <a:srgbClr val="000000"/>
              </a:solidFill>
              <a:latin typeface="stk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182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F8462-6D2E-4CC3-9135-D67B9B18A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740" y="142575"/>
            <a:ext cx="5840772" cy="7280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1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рабочим программам внеурочной деятельности  в обновленном ФГОС НОО</a:t>
            </a:r>
            <a:b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EB671C1D-9F20-4C04-819C-68CF93C4DCC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02345794"/>
              </p:ext>
            </p:extLst>
          </p:nvPr>
        </p:nvGraphicFramePr>
        <p:xfrm>
          <a:off x="469510" y="870645"/>
          <a:ext cx="7886701" cy="404268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647812">
                  <a:extLst>
                    <a:ext uri="{9D8B030D-6E8A-4147-A177-3AD203B41FA5}">
                      <a16:colId xmlns:a16="http://schemas.microsoft.com/office/drawing/2014/main" val="3848963539"/>
                    </a:ext>
                  </a:extLst>
                </a:gridCol>
                <a:gridCol w="3238889">
                  <a:extLst>
                    <a:ext uri="{9D8B030D-6E8A-4147-A177-3AD203B41FA5}">
                      <a16:colId xmlns:a16="http://schemas.microsoft.com/office/drawing/2014/main" val="3443735850"/>
                    </a:ext>
                  </a:extLst>
                </a:gridCol>
              </a:tblGrid>
              <a:tr h="1141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ФГОС НОО 2009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16. … Содержательный раздел основной образовательной программы начального общего образования включает следующие программы: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ФГОС НОО 2021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31. Содержательный раздел программы начального общего образования включает следующие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60011119"/>
                  </a:ext>
                </a:extLst>
              </a:tr>
              <a:tr h="2809766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программу формирования универсальных учебных действий у обучающихся при получении начального общего образования;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программы отдельных учебных предметов, курсов и курсов внеурочной деятельности;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рабочую программу воспитания (в редакции, введенной в действие с 8 января 2021 года 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приказом </a:t>
                      </a:r>
                      <a:r>
                        <a:rPr lang="ru-RU" sz="1400" u="none" strike="noStrike" dirty="0" err="1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Минпросвещения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 России от 11 декабря 2020 года N 712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.);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программу формирования экологической культуры, здорового и безопасного образа жизни;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программу коррекционной работы.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рабочие программы учебных предметов, учебных курсов (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в том числе внеурочной деятельности),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учебных модулей;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программу формирования универсальных учебных действий у обучающихся;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рабочую программу воспитания.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881025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40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F8462-6D2E-4CC3-9135-D67B9B18A0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1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рабочим программам внеурочной деятельности  в обновленном ФГОС НОО</a:t>
            </a:r>
            <a:b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D9D34B4-664D-4094-B581-ABA3C6378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561514"/>
            <a:ext cx="7646308" cy="290497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31.1. Рабочие программы учебных предметов, учебных курсов   (</a:t>
            </a:r>
            <a:r>
              <a:rPr lang="ru-RU" dirty="0">
                <a:solidFill>
                  <a:srgbClr val="FF0000"/>
                </a:solidFill>
              </a:rPr>
              <a:t>в том числе внеурочной деятельности</a:t>
            </a:r>
            <a:r>
              <a:rPr lang="ru-RU" dirty="0"/>
              <a:t>), учебных модулей </a:t>
            </a:r>
            <a:r>
              <a:rPr lang="ru-RU" dirty="0">
                <a:solidFill>
                  <a:srgbClr val="FF0000"/>
                </a:solidFill>
              </a:rPr>
              <a:t>должны обеспечивать достижение планируемых результатов </a:t>
            </a:r>
            <a:r>
              <a:rPr lang="ru-RU" dirty="0"/>
              <a:t>освоения программы начального общего образования и разрабатываться на основе требований ФГОС к результатам освоения программы начального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487761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EAD08-5196-45C5-8626-5E223440E7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100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«Требования к результатам освоения основной образовательной программы начального общего образования»</a:t>
            </a:r>
            <a:endParaRPr lang="ru-RU" sz="21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FECDEA-C426-431F-B59F-37E5EEB58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732" y="1514749"/>
            <a:ext cx="8173846" cy="281106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Деятельностная форма </a:t>
            </a:r>
            <a:r>
              <a:rPr lang="ru-RU" dirty="0"/>
              <a:t>представления результатов по предметам по каждому году обучения</a:t>
            </a:r>
          </a:p>
          <a:p>
            <a:r>
              <a:rPr lang="ru-RU" dirty="0"/>
              <a:t>Формулировка результатов в соответствии с программными документами </a:t>
            </a:r>
            <a:r>
              <a:rPr lang="ru-RU" dirty="0">
                <a:solidFill>
                  <a:srgbClr val="FF0000"/>
                </a:solidFill>
              </a:rPr>
              <a:t>в области социально-экономического развития страны</a:t>
            </a:r>
          </a:p>
          <a:p>
            <a:r>
              <a:rPr lang="ru-RU" dirty="0"/>
              <a:t>Предъявление требований к результатам в соответствии с гарантируемым минимумом содержания</a:t>
            </a:r>
          </a:p>
          <a:p>
            <a:r>
              <a:rPr lang="ru-RU" dirty="0">
                <a:solidFill>
                  <a:srgbClr val="FF0000"/>
                </a:solidFill>
              </a:rPr>
              <a:t>Учет отечественной и мировой практики </a:t>
            </a:r>
            <a:r>
              <a:rPr lang="ru-RU" dirty="0"/>
              <a:t>оценки достижения планируемых результатов как показателя качества общего образования (ВПР, ЕГЭ, ОГЭ)</a:t>
            </a:r>
          </a:p>
          <a:p>
            <a:r>
              <a:rPr lang="ru-RU" dirty="0"/>
              <a:t>Усиление акцентов на результаты изучения на современном уровне явлений и процессов </a:t>
            </a:r>
            <a:r>
              <a:rPr lang="ru-RU" dirty="0">
                <a:solidFill>
                  <a:srgbClr val="FF0000"/>
                </a:solidFill>
              </a:rPr>
              <a:t>в современной России и мире в целом</a:t>
            </a:r>
          </a:p>
        </p:txBody>
      </p:sp>
    </p:spTree>
    <p:extLst>
      <p:ext uri="{BB962C8B-B14F-4D97-AF65-F5344CB8AC3E}">
        <p14:creationId xmlns:p14="http://schemas.microsoft.com/office/powerpoint/2010/main" val="287986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3F672-1E50-4821-B311-F20968956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Личностные результаты         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8DB7FA-317E-4B95-914F-3DF899EFF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190" y="1079255"/>
            <a:ext cx="8110542" cy="33731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25" dirty="0">
                <a:solidFill>
                  <a:srgbClr val="FF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в контексте целей и задач программы воспитания</a:t>
            </a:r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Для каждого направления воспитательной деятельности в ФГОС прописаны </a:t>
            </a:r>
            <a:r>
              <a:rPr lang="ru-RU" sz="1425" dirty="0">
                <a:solidFill>
                  <a:srgbClr val="FF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личностные образовательные результаты: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гражданско-патриотическое (5)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духовно-нравственное (3)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эстетическое (3)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воспитание ценности научного познания (3)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физическое. (5)</a:t>
            </a:r>
            <a:r>
              <a:rPr lang="ru-RU" sz="1500" i="1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200" i="1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культуры здоровья и эмоционального благополучия</a:t>
            </a:r>
            <a:endParaRPr lang="ru-RU" sz="1200" dirty="0">
              <a:solidFill>
                <a:srgbClr val="000000"/>
              </a:solidFill>
              <a:latin typeface="stk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трудовое (5)</a:t>
            </a:r>
          </a:p>
          <a:p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экологическое (5)</a:t>
            </a:r>
          </a:p>
          <a:p>
            <a:pPr marL="0" indent="0">
              <a:buNone/>
            </a:pPr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изменения связаны с майскими указами Президента РФ 2018 года: «необходимо обеспечить </a:t>
            </a:r>
            <a:r>
              <a:rPr lang="ru-RU" sz="1425" dirty="0">
                <a:solidFill>
                  <a:srgbClr val="FF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гармонично развитой и социально ответственной личности на основе духовно-нравственных ценностей народов Российской Федерации, исторических и национально-культурных традиций</a:t>
            </a:r>
            <a:r>
              <a:rPr lang="ru-RU" sz="1425" dirty="0">
                <a:solidFill>
                  <a:srgbClr val="000000"/>
                </a:solidFill>
                <a:latin typeface="stk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4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599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4704</TotalTime>
  <Words>2070</Words>
  <Application>Microsoft Office PowerPoint</Application>
  <PresentationFormat>Экран (16:9)</PresentationFormat>
  <Paragraphs>246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45</vt:i4>
      </vt:variant>
    </vt:vector>
  </HeadingPairs>
  <TitlesOfParts>
    <vt:vector size="66" baseType="lpstr">
      <vt:lpstr>Arial</vt:lpstr>
      <vt:lpstr>Arial Black</vt:lpstr>
      <vt:lpstr>Calibri</vt:lpstr>
      <vt:lpstr>Calibri Light</vt:lpstr>
      <vt:lpstr>Courier New</vt:lpstr>
      <vt:lpstr>Georgia</vt:lpstr>
      <vt:lpstr>Gill Sans MT</vt:lpstr>
      <vt:lpstr>Monotype Corsiva</vt:lpstr>
      <vt:lpstr>stk</vt:lpstr>
      <vt:lpstr>Symbol</vt:lpstr>
      <vt:lpstr>Times New Roman</vt:lpstr>
      <vt:lpstr>Verdana</vt:lpstr>
      <vt:lpstr>Wingdings</vt:lpstr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Тема Office</vt:lpstr>
      <vt:lpstr>Office Theme</vt:lpstr>
      <vt:lpstr>Мошнина Р.Ш. – заведующий кафедрой общеобразовательных дисциплин АСОУ, к.п.н., профессор </vt:lpstr>
      <vt:lpstr>Приказ Минпросвещения России  от 31.05.2021 № 286   «Об утверждении федерального государственного образовательного стандарта начального общего образования»</vt:lpstr>
      <vt:lpstr>ФГОС НОО 2021</vt:lpstr>
      <vt:lpstr>Цели обновления  ФГОС НОО</vt:lpstr>
      <vt:lpstr>Структура ФГОС НОО 2021 не изменилась</vt:lpstr>
      <vt:lpstr>Требования к рабочим программам внеурочной деятельности  в обновленном ФГОС НОО </vt:lpstr>
      <vt:lpstr>Требования к рабочим программам внеурочной деятельности  в обновленном ФГОС НОО </vt:lpstr>
      <vt:lpstr>«Требования к результатам освоения основной образовательной программы начального общего образования»</vt:lpstr>
      <vt:lpstr>Личностные результаты            </vt:lpstr>
      <vt:lpstr>Метапредметные результаты </vt:lpstr>
      <vt:lpstr>Планируемые результаты освоения ООП НОО</vt:lpstr>
      <vt:lpstr>Требования к рабочим программам внеурочной деятельности  в обновленном ФГОС НОО</vt:lpstr>
      <vt:lpstr>Объем внеурочной деятельности </vt:lpstr>
      <vt:lpstr>Требования к рабочим программам внеурочной деятельности  в ПООП по обновленному ФГОС НОО</vt:lpstr>
      <vt:lpstr>Формы организации внеурочной деятельности внеурочной деятельности </vt:lpstr>
      <vt:lpstr>Основные задачи организации внеурочной деятельности в ПООП НОО</vt:lpstr>
      <vt:lpstr>Возможные направления внеурочной деятельности и их содержательное наполнение ПООП НОО</vt:lpstr>
      <vt:lpstr>Презентация PowerPoint</vt:lpstr>
      <vt:lpstr>Авторский коллектив серии «Учение с увлечением» издательства «Планета»</vt:lpstr>
      <vt:lpstr>Циклограмма внеурочной деятельности  в начальной школе</vt:lpstr>
      <vt:lpstr>План внеурочной деятельности по комплексной программе</vt:lpstr>
      <vt:lpstr>Художественно-эстетическая творческая деятельность</vt:lpstr>
      <vt:lpstr>Художественно-эстетическая творческая деятельность Творческая мастерская</vt:lpstr>
      <vt:lpstr>Содержание внеурочной деятельности  во 2 классе</vt:lpstr>
      <vt:lpstr>Содержание внеурочной деятельности  во 2 классе</vt:lpstr>
      <vt:lpstr>Это я аудиторное занятие (1 четверть)</vt:lpstr>
      <vt:lpstr>Это я внеаудиторное занятие (1 четверть)</vt:lpstr>
      <vt:lpstr>Друзья и близкие аудиторное занятие  (2 четверть)</vt:lpstr>
      <vt:lpstr>Друзья и близкие внеаудиторное занятие (2 четверть)</vt:lpstr>
      <vt:lpstr>Коммуникативная деятельность 2 класс</vt:lpstr>
      <vt:lpstr>Презентация PowerPoint</vt:lpstr>
      <vt:lpstr>Циклограмма внеурочной деятельности                             в 1 классе</vt:lpstr>
      <vt:lpstr>Это я аудиторное занятие (1 четверть)</vt:lpstr>
      <vt:lpstr>Друзья и близкие  аудиторное занятие (2 четверть) </vt:lpstr>
      <vt:lpstr>  СПОРТИВНО-ОЗДОРОВИТЕЛЬНАЯ ДЕЯТЕЛЬНОСТЬ  </vt:lpstr>
      <vt:lpstr>Презентация PowerPoint</vt:lpstr>
      <vt:lpstr> Здоровье </vt:lpstr>
      <vt:lpstr>                           Факторы, оказывающие существенное влияние на состояние здоровья детей</vt:lpstr>
      <vt:lpstr>Презентация PowerPoint</vt:lpstr>
      <vt:lpstr>Мой адрес  аудиторное занятие (2 четверть) </vt:lpstr>
      <vt:lpstr>Проектно-исследовательская деятельность</vt:lpstr>
      <vt:lpstr>Презентация PowerPoint</vt:lpstr>
      <vt:lpstr>Презентация PowerPoint</vt:lpstr>
      <vt:lpstr>Презентация PowerPoint</vt:lpstr>
      <vt:lpstr>Желаем всем успехов в организации внеурочной деятельности!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Светлана Злобина</cp:lastModifiedBy>
  <cp:revision>79</cp:revision>
  <dcterms:created xsi:type="dcterms:W3CDTF">2020-04-09T22:49:10Z</dcterms:created>
  <dcterms:modified xsi:type="dcterms:W3CDTF">2022-04-26T23:42:12Z</dcterms:modified>
</cp:coreProperties>
</file>