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257" r:id="rId3"/>
    <p:sldId id="312" r:id="rId4"/>
    <p:sldId id="313" r:id="rId5"/>
    <p:sldId id="324" r:id="rId6"/>
    <p:sldId id="311" r:id="rId7"/>
    <p:sldId id="310" r:id="rId8"/>
    <p:sldId id="315" r:id="rId9"/>
    <p:sldId id="314" r:id="rId10"/>
    <p:sldId id="280" r:id="rId11"/>
    <p:sldId id="325" r:id="rId12"/>
    <p:sldId id="301" r:id="rId13"/>
    <p:sldId id="326" r:id="rId14"/>
    <p:sldId id="308" r:id="rId15"/>
    <p:sldId id="327" r:id="rId16"/>
    <p:sldId id="328" r:id="rId17"/>
    <p:sldId id="329" r:id="rId18"/>
    <p:sldId id="303" r:id="rId19"/>
    <p:sldId id="262" r:id="rId20"/>
    <p:sldId id="372" r:id="rId21"/>
    <p:sldId id="373" r:id="rId22"/>
    <p:sldId id="374" r:id="rId23"/>
    <p:sldId id="309" r:id="rId24"/>
    <p:sldId id="330" r:id="rId25"/>
    <p:sldId id="307" r:id="rId26"/>
    <p:sldId id="384" r:id="rId27"/>
    <p:sldId id="306" r:id="rId28"/>
    <p:sldId id="316" r:id="rId29"/>
    <p:sldId id="317" r:id="rId30"/>
    <p:sldId id="318" r:id="rId31"/>
    <p:sldId id="319" r:id="rId32"/>
    <p:sldId id="320" r:id="rId33"/>
    <p:sldId id="321" r:id="rId34"/>
    <p:sldId id="322" r:id="rId3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46" autoAdjust="0"/>
  </p:normalViewPr>
  <p:slideViewPr>
    <p:cSldViewPr>
      <p:cViewPr varScale="1">
        <p:scale>
          <a:sx n="82" d="100"/>
          <a:sy n="82" d="100"/>
        </p:scale>
        <p:origin x="1474"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25.04.2023</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25.04.2023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25.04.2023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25.04.2023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25.04.2023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25.04.2023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25.04.2023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25.04.2023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25.04.2023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25.04.2023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25.04.2023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Заголовок и объект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304800"/>
            <a:ext cx="7543800" cy="1431925"/>
          </a:xfrm>
        </p:spPr>
        <p:txBody>
          <a:bodyPr/>
          <a:lstStyle/>
          <a:p>
            <a:r>
              <a:rPr lang="ru-RU"/>
              <a:t>Образец заголовка</a:t>
            </a:r>
          </a:p>
        </p:txBody>
      </p:sp>
      <p:sp>
        <p:nvSpPr>
          <p:cNvPr id="3" name="Объект 2"/>
          <p:cNvSpPr>
            <a:spLocks noGrp="1"/>
          </p:cNvSpPr>
          <p:nvPr>
            <p:ph sz="half" idx="1"/>
          </p:nvPr>
        </p:nvSpPr>
        <p:spPr>
          <a:xfrm>
            <a:off x="1066800" y="1981200"/>
            <a:ext cx="7543800" cy="1981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1066800" y="4114800"/>
            <a:ext cx="7543800" cy="1981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17">
            <a:extLst>
              <a:ext uri="{FF2B5EF4-FFF2-40B4-BE49-F238E27FC236}">
                <a16:creationId xmlns:a16="http://schemas.microsoft.com/office/drawing/2014/main" id="{C5FCCE34-882D-A2A1-A4F2-D38D20248039}"/>
              </a:ext>
            </a:extLst>
          </p:cNvPr>
          <p:cNvSpPr>
            <a:spLocks noGrp="1" noChangeArrowheads="1"/>
          </p:cNvSpPr>
          <p:nvPr>
            <p:ph type="dt" sz="half" idx="10"/>
          </p:nvPr>
        </p:nvSpPr>
        <p:spPr>
          <a:ln/>
        </p:spPr>
        <p:txBody>
          <a:bodyPr/>
          <a:lstStyle>
            <a:lvl1pPr>
              <a:defRPr/>
            </a:lvl1pPr>
          </a:lstStyle>
          <a:p>
            <a:pPr>
              <a:defRPr/>
            </a:pPr>
            <a:endParaRPr lang="ru-RU"/>
          </a:p>
        </p:txBody>
      </p:sp>
      <p:sp>
        <p:nvSpPr>
          <p:cNvPr id="6" name="Rectangle 18">
            <a:extLst>
              <a:ext uri="{FF2B5EF4-FFF2-40B4-BE49-F238E27FC236}">
                <a16:creationId xmlns:a16="http://schemas.microsoft.com/office/drawing/2014/main" id="{5651A111-26B2-4C60-523F-25BEA882A039}"/>
              </a:ext>
            </a:extLst>
          </p:cNvPr>
          <p:cNvSpPr>
            <a:spLocks noGrp="1" noChangeArrowheads="1"/>
          </p:cNvSpPr>
          <p:nvPr>
            <p:ph type="ftr" sz="quarter" idx="11"/>
          </p:nvPr>
        </p:nvSpPr>
        <p:spPr>
          <a:ln/>
        </p:spPr>
        <p:txBody>
          <a:bodyPr/>
          <a:lstStyle>
            <a:lvl1pPr>
              <a:defRPr/>
            </a:lvl1pPr>
          </a:lstStyle>
          <a:p>
            <a:pPr>
              <a:defRPr/>
            </a:pPr>
            <a:endParaRPr lang="ru-RU"/>
          </a:p>
        </p:txBody>
      </p:sp>
      <p:sp>
        <p:nvSpPr>
          <p:cNvPr id="7" name="Rectangle 19">
            <a:extLst>
              <a:ext uri="{FF2B5EF4-FFF2-40B4-BE49-F238E27FC236}">
                <a16:creationId xmlns:a16="http://schemas.microsoft.com/office/drawing/2014/main" id="{D8A41B3A-CDB3-5A92-3556-ACFDFA157D6A}"/>
              </a:ext>
            </a:extLst>
          </p:cNvPr>
          <p:cNvSpPr>
            <a:spLocks noGrp="1" noChangeArrowheads="1"/>
          </p:cNvSpPr>
          <p:nvPr>
            <p:ph type="sldNum" sz="quarter" idx="12"/>
          </p:nvPr>
        </p:nvSpPr>
        <p:spPr>
          <a:ln/>
        </p:spPr>
        <p:txBody>
          <a:bodyPr/>
          <a:lstStyle>
            <a:lvl1pPr>
              <a:defRPr/>
            </a:lvl1pPr>
          </a:lstStyle>
          <a:p>
            <a:fld id="{81C55A35-FAEC-4755-8B83-B4F46F9A905A}" type="slidenum">
              <a:rPr lang="ru-RU" altLang="ru-RU"/>
              <a:pPr/>
              <a:t>‹#›</a:t>
            </a:fld>
            <a:endParaRPr lang="ru-RU" altLang="ru-RU"/>
          </a:p>
        </p:txBody>
      </p:sp>
    </p:spTree>
    <p:extLst>
      <p:ext uri="{BB962C8B-B14F-4D97-AF65-F5344CB8AC3E}">
        <p14:creationId xmlns:p14="http://schemas.microsoft.com/office/powerpoint/2010/main" val="3231401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25.04.2023</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8.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214422"/>
            <a:ext cx="9144000" cy="2357454"/>
          </a:xfrm>
          <a:solidFill>
            <a:schemeClr val="bg2">
              <a:lumMod val="50000"/>
            </a:schemeClr>
          </a:solidFill>
        </p:spPr>
        <p:txBody>
          <a:bodyPr>
            <a:noAutofit/>
          </a:bodyPr>
          <a:lstStyle/>
          <a:p>
            <a:pPr algn="ctr"/>
            <a:r>
              <a:rPr lang="ru-RU" sz="2800" b="1" dirty="0">
                <a:solidFill>
                  <a:schemeClr val="bg1"/>
                </a:solidFill>
              </a:rPr>
              <a:t>ФИЛОСОФИЯ </a:t>
            </a:r>
            <a:br>
              <a:rPr lang="ru-RU" sz="2800" b="1" dirty="0">
                <a:solidFill>
                  <a:schemeClr val="bg1"/>
                </a:solidFill>
              </a:rPr>
            </a:br>
            <a:r>
              <a:rPr lang="ru-RU" sz="2800" b="1" dirty="0">
                <a:solidFill>
                  <a:schemeClr val="bg1"/>
                </a:solidFill>
              </a:rPr>
              <a:t>РЕГИОНАЛЬНОЙ ОБРАЗОВАТЕЛЬНОЙ ПРОГРАММЫ </a:t>
            </a:r>
            <a:br>
              <a:rPr lang="ru-RU" sz="2800" b="1" dirty="0">
                <a:solidFill>
                  <a:schemeClr val="bg1"/>
                </a:solidFill>
              </a:rPr>
            </a:br>
            <a:r>
              <a:rPr lang="ru-RU" sz="2800" b="1" dirty="0">
                <a:solidFill>
                  <a:schemeClr val="bg1"/>
                </a:solidFill>
              </a:rPr>
              <a:t>«ВОСПИТАНИЕ МАЛЕНЬКОГО ВОЛЖАНИНА»</a:t>
            </a:r>
            <a:br>
              <a:rPr lang="ru-RU" sz="2800" b="1" dirty="0">
                <a:solidFill>
                  <a:schemeClr val="bg1"/>
                </a:solidFill>
              </a:rPr>
            </a:br>
            <a:br>
              <a:rPr lang="ru-RU" sz="2400" dirty="0">
                <a:solidFill>
                  <a:schemeClr val="bg2">
                    <a:lumMod val="25000"/>
                  </a:schemeClr>
                </a:solidFill>
              </a:rPr>
            </a:br>
            <a:endParaRPr lang="ru-RU" sz="2400" b="1" dirty="0">
              <a:solidFill>
                <a:schemeClr val="bg2">
                  <a:lumMod val="25000"/>
                </a:schemeClr>
              </a:solidFill>
            </a:endParaRPr>
          </a:p>
        </p:txBody>
      </p:sp>
      <p:sp>
        <p:nvSpPr>
          <p:cNvPr id="3" name="Содержимое 2"/>
          <p:cNvSpPr>
            <a:spLocks noGrp="1"/>
          </p:cNvSpPr>
          <p:nvPr>
            <p:ph idx="1"/>
          </p:nvPr>
        </p:nvSpPr>
        <p:spPr>
          <a:xfrm>
            <a:off x="0" y="3857628"/>
            <a:ext cx="9144000" cy="2000264"/>
          </a:xfrm>
          <a:solidFill>
            <a:schemeClr val="accent1">
              <a:lumMod val="60000"/>
              <a:lumOff val="40000"/>
            </a:schemeClr>
          </a:solidFill>
        </p:spPr>
        <p:txBody>
          <a:bodyPr>
            <a:normAutofit/>
          </a:bodyPr>
          <a:lstStyle/>
          <a:p>
            <a:pPr>
              <a:buNone/>
            </a:pPr>
            <a:r>
              <a:rPr lang="ru-RU" sz="1600" i="1" dirty="0">
                <a:solidFill>
                  <a:schemeClr val="bg2">
                    <a:lumMod val="25000"/>
                  </a:schemeClr>
                </a:solidFill>
              </a:rPr>
              <a:t>                                    </a:t>
            </a:r>
            <a:r>
              <a:rPr lang="ru-RU" sz="1600" b="1" i="1" dirty="0">
                <a:solidFill>
                  <a:schemeClr val="bg2">
                    <a:lumMod val="25000"/>
                  </a:schemeClr>
                </a:solidFill>
              </a:rPr>
              <a:t>Ведущие вебинара</a:t>
            </a:r>
            <a:r>
              <a:rPr lang="ru-RU" sz="1600" i="1" dirty="0">
                <a:solidFill>
                  <a:schemeClr val="bg2">
                    <a:lumMod val="25000"/>
                  </a:schemeClr>
                </a:solidFill>
              </a:rPr>
              <a:t>: </a:t>
            </a:r>
            <a:r>
              <a:rPr lang="ru-RU" sz="1600" i="1" dirty="0" err="1">
                <a:solidFill>
                  <a:schemeClr val="bg2">
                    <a:lumMod val="25000"/>
                  </a:schemeClr>
                </a:solidFill>
              </a:rPr>
              <a:t>Е.С.Евдокимова</a:t>
            </a:r>
            <a:r>
              <a:rPr lang="ru-RU" sz="1600" i="1" dirty="0">
                <a:solidFill>
                  <a:schemeClr val="bg2">
                    <a:lumMod val="25000"/>
                  </a:schemeClr>
                </a:solidFill>
              </a:rPr>
              <a:t>, </a:t>
            </a:r>
            <a:r>
              <a:rPr lang="ru-RU" sz="1600" i="1" dirty="0" err="1">
                <a:solidFill>
                  <a:schemeClr val="bg2">
                    <a:lumMod val="25000"/>
                  </a:schemeClr>
                </a:solidFill>
              </a:rPr>
              <a:t>к.п.н</a:t>
            </a:r>
            <a:r>
              <a:rPr lang="ru-RU" sz="1600" i="1" dirty="0">
                <a:solidFill>
                  <a:schemeClr val="bg2">
                    <a:lumMod val="25000"/>
                  </a:schemeClr>
                </a:solidFill>
              </a:rPr>
              <a:t>., доцента кафедры педагогики </a:t>
            </a:r>
          </a:p>
          <a:p>
            <a:pPr>
              <a:buNone/>
            </a:pPr>
            <a:r>
              <a:rPr lang="ru-RU" sz="1600" i="1" dirty="0">
                <a:solidFill>
                  <a:schemeClr val="bg2">
                    <a:lumMod val="25000"/>
                  </a:schemeClr>
                </a:solidFill>
              </a:rPr>
              <a:t>                                     ФГБОУ ВО «Волгоградского государственного социально-педагогического          </a:t>
            </a:r>
          </a:p>
          <a:p>
            <a:pPr>
              <a:buNone/>
            </a:pPr>
            <a:r>
              <a:rPr lang="ru-RU" sz="1600" i="1" dirty="0">
                <a:solidFill>
                  <a:schemeClr val="bg2">
                    <a:lumMod val="25000"/>
                  </a:schemeClr>
                </a:solidFill>
              </a:rPr>
              <a:t>                                     университета», научного руководителя региональной программы;</a:t>
            </a:r>
          </a:p>
          <a:p>
            <a:pPr>
              <a:buNone/>
            </a:pPr>
            <a:r>
              <a:rPr lang="ru-RU" sz="1600" i="1" dirty="0">
                <a:solidFill>
                  <a:schemeClr val="bg2">
                    <a:lumMod val="25000"/>
                  </a:schemeClr>
                </a:solidFill>
              </a:rPr>
              <a:t>                                     </a:t>
            </a:r>
            <a:r>
              <a:rPr lang="ru-RU" sz="1600" i="1" dirty="0" err="1">
                <a:solidFill>
                  <a:schemeClr val="bg2">
                    <a:lumMod val="25000"/>
                  </a:schemeClr>
                </a:solidFill>
              </a:rPr>
              <a:t>Н.В.Додокина</a:t>
            </a:r>
            <a:r>
              <a:rPr lang="ru-RU" sz="1600" i="1" dirty="0">
                <a:solidFill>
                  <a:schemeClr val="bg2">
                    <a:lumMod val="25000"/>
                  </a:schemeClr>
                </a:solidFill>
              </a:rPr>
              <a:t>, </a:t>
            </a:r>
            <a:r>
              <a:rPr lang="ru-RU" sz="1600" i="1" dirty="0" err="1">
                <a:solidFill>
                  <a:schemeClr val="bg2">
                    <a:lumMod val="25000"/>
                  </a:schemeClr>
                </a:solidFill>
              </a:rPr>
              <a:t>к.п.н</a:t>
            </a:r>
            <a:r>
              <a:rPr lang="ru-RU" sz="1600" i="1" dirty="0">
                <a:solidFill>
                  <a:schemeClr val="bg2">
                    <a:lumMod val="25000"/>
                  </a:schemeClr>
                </a:solidFill>
              </a:rPr>
              <a:t>., старший воспитатель МДОУ детского сада № 292</a:t>
            </a:r>
          </a:p>
          <a:p>
            <a:pPr>
              <a:buNone/>
            </a:pPr>
            <a:r>
              <a:rPr lang="ru-RU" sz="1600" i="1" dirty="0">
                <a:solidFill>
                  <a:schemeClr val="bg2">
                    <a:lumMod val="25000"/>
                  </a:schemeClr>
                </a:solidFill>
              </a:rPr>
              <a:t>                                     Кировского р-на </a:t>
            </a:r>
            <a:r>
              <a:rPr lang="ru-RU" sz="1600" i="1" dirty="0" err="1">
                <a:solidFill>
                  <a:schemeClr val="bg2">
                    <a:lumMod val="25000"/>
                  </a:schemeClr>
                </a:solidFill>
              </a:rPr>
              <a:t>г.Волгограда</a:t>
            </a:r>
            <a:endParaRPr lang="ru-RU" sz="1600" i="1" dirty="0">
              <a:solidFill>
                <a:schemeClr val="bg2">
                  <a:lumMod val="25000"/>
                </a:schemeClr>
              </a:solidFill>
            </a:endParaRPr>
          </a:p>
        </p:txBody>
      </p:sp>
      <p:pic>
        <p:nvPicPr>
          <p:cNvPr id="5" name="Рисунок 4">
            <a:extLst>
              <a:ext uri="{FF2B5EF4-FFF2-40B4-BE49-F238E27FC236}">
                <a16:creationId xmlns:a16="http://schemas.microsoft.com/office/drawing/2014/main" id="{C61075D5-68F5-8170-EC5A-21DF462EFD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4005064"/>
            <a:ext cx="1371600" cy="15087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2590C29-B8ED-C542-8600-5F344A89C5A1}"/>
              </a:ext>
            </a:extLst>
          </p:cNvPr>
          <p:cNvSpPr>
            <a:spLocks noGrp="1"/>
          </p:cNvSpPr>
          <p:nvPr>
            <p:ph type="title"/>
          </p:nvPr>
        </p:nvSpPr>
        <p:spPr>
          <a:xfrm>
            <a:off x="0" y="704088"/>
            <a:ext cx="9144000" cy="1143000"/>
          </a:xfrm>
          <a:solidFill>
            <a:schemeClr val="bg2">
              <a:lumMod val="50000"/>
            </a:schemeClr>
          </a:solidFill>
        </p:spPr>
        <p:txBody>
          <a:bodyPr>
            <a:normAutofit/>
          </a:bodyPr>
          <a:lstStyle/>
          <a:p>
            <a:pPr algn="ctr"/>
            <a:r>
              <a:rPr lang="ru-RU" sz="2800" dirty="0">
                <a:solidFill>
                  <a:schemeClr val="bg2"/>
                </a:solidFill>
              </a:rPr>
              <a:t>Вопросы вебинара:</a:t>
            </a:r>
            <a:br>
              <a:rPr lang="ru-RU" sz="2800" dirty="0">
                <a:solidFill>
                  <a:schemeClr val="bg2"/>
                </a:solidFill>
              </a:rPr>
            </a:br>
            <a:endParaRPr lang="ru-RU" sz="2800" dirty="0">
              <a:solidFill>
                <a:schemeClr val="bg2"/>
              </a:solidFill>
            </a:endParaRPr>
          </a:p>
        </p:txBody>
      </p:sp>
      <p:pic>
        <p:nvPicPr>
          <p:cNvPr id="8" name="Содержимое 7" descr="faq.png"/>
          <p:cNvPicPr>
            <a:picLocks noGrp="1" noChangeAspect="1"/>
          </p:cNvPicPr>
          <p:nvPr>
            <p:ph idx="1"/>
          </p:nvPr>
        </p:nvPicPr>
        <p:blipFill>
          <a:blip r:embed="rId2"/>
          <a:stretch>
            <a:fillRect/>
          </a:stretch>
        </p:blipFill>
        <p:spPr>
          <a:xfrm>
            <a:off x="7524328" y="793021"/>
            <a:ext cx="1239399" cy="965134"/>
          </a:xfrm>
        </p:spPr>
      </p:pic>
      <p:sp>
        <p:nvSpPr>
          <p:cNvPr id="7" name="Текст 6"/>
          <p:cNvSpPr>
            <a:spLocks noGrp="1"/>
          </p:cNvSpPr>
          <p:nvPr>
            <p:ph type="body" idx="4294967295"/>
          </p:nvPr>
        </p:nvSpPr>
        <p:spPr>
          <a:xfrm>
            <a:off x="0" y="2265481"/>
            <a:ext cx="9144000" cy="3949582"/>
          </a:xfrm>
          <a:solidFill>
            <a:schemeClr val="accent1">
              <a:lumMod val="60000"/>
              <a:lumOff val="40000"/>
            </a:schemeClr>
          </a:solidFill>
        </p:spPr>
        <p:txBody>
          <a:bodyPr>
            <a:normAutofit fontScale="77500" lnSpcReduction="20000"/>
          </a:bodyPr>
          <a:lstStyle/>
          <a:p>
            <a:pPr algn="ctr">
              <a:buFont typeface="Wingdings" pitchFamily="2" charset="2"/>
              <a:buChar char="Ø"/>
            </a:pPr>
            <a:endParaRPr lang="ru-RU" dirty="0">
              <a:solidFill>
                <a:schemeClr val="tx2">
                  <a:lumMod val="50000"/>
                </a:schemeClr>
              </a:solidFill>
            </a:endParaRPr>
          </a:p>
          <a:p>
            <a:pPr algn="ctr">
              <a:buFont typeface="Wingdings" pitchFamily="2" charset="2"/>
              <a:buChar char="ü"/>
            </a:pPr>
            <a:r>
              <a:rPr lang="ru-RU" dirty="0">
                <a:solidFill>
                  <a:schemeClr val="bg2">
                    <a:lumMod val="10000"/>
                  </a:schemeClr>
                </a:solidFill>
              </a:rPr>
              <a:t>Социальный и государственный запросы на воспитание патриотов России, граждан правового, демократического государства.</a:t>
            </a:r>
          </a:p>
          <a:p>
            <a:pPr algn="ctr">
              <a:buFont typeface="Wingdings" pitchFamily="2" charset="2"/>
              <a:buChar char="ü"/>
            </a:pPr>
            <a:endParaRPr lang="ru-RU" dirty="0">
              <a:solidFill>
                <a:schemeClr val="bg2">
                  <a:lumMod val="10000"/>
                </a:schemeClr>
              </a:solidFill>
            </a:endParaRPr>
          </a:p>
          <a:p>
            <a:pPr algn="ctr">
              <a:buFont typeface="Wingdings" pitchFamily="2" charset="2"/>
              <a:buChar char="ü"/>
            </a:pPr>
            <a:r>
              <a:rPr lang="ru-RU" dirty="0">
                <a:solidFill>
                  <a:schemeClr val="bg2">
                    <a:lumMod val="10000"/>
                  </a:schemeClr>
                </a:solidFill>
              </a:rPr>
              <a:t>Воспитание  патриота и гражданина  Нижнего Поволжья - стратегическая задача  ДО Волгоградской  области.</a:t>
            </a:r>
          </a:p>
          <a:p>
            <a:pPr algn="ctr">
              <a:buFont typeface="Wingdings" pitchFamily="2" charset="2"/>
              <a:buChar char="ü"/>
            </a:pPr>
            <a:endParaRPr lang="ru-RU" dirty="0">
              <a:solidFill>
                <a:schemeClr val="bg2">
                  <a:lumMod val="10000"/>
                </a:schemeClr>
              </a:solidFill>
            </a:endParaRPr>
          </a:p>
          <a:p>
            <a:pPr algn="ctr">
              <a:buFont typeface="Wingdings" pitchFamily="2" charset="2"/>
              <a:buChar char="ü"/>
            </a:pPr>
            <a:r>
              <a:rPr lang="ru-RU" dirty="0">
                <a:solidFill>
                  <a:schemeClr val="bg2">
                    <a:lumMod val="10000"/>
                  </a:schemeClr>
                </a:solidFill>
              </a:rPr>
              <a:t>Теоретико-методологическая основа проектирования и организации воспитательно-образовательного процесса по программе "Воспитание маленького волжанина».  </a:t>
            </a:r>
          </a:p>
          <a:p>
            <a:pPr algn="ctr">
              <a:buFont typeface="Wingdings" pitchFamily="2" charset="2"/>
              <a:buChar char="ü"/>
            </a:pPr>
            <a:r>
              <a:rPr lang="ru-RU" dirty="0">
                <a:solidFill>
                  <a:schemeClr val="bg2">
                    <a:lumMod val="10000"/>
                  </a:schemeClr>
                </a:solidFill>
              </a:rPr>
              <a:t>Положения региональной концепции воспитания дошкольника - гражданина и патриота и механизм ее реализации в практике семейно-общественного воспитания дошкольников.</a:t>
            </a:r>
          </a:p>
          <a:p>
            <a:pPr>
              <a:buFont typeface="Wingdings" pitchFamily="2" charset="2"/>
              <a:buChar char="q"/>
            </a:pPr>
            <a:endParaRPr lang="ru-RU" dirty="0">
              <a:solidFill>
                <a:srgbClr val="7030A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60648"/>
            <a:ext cx="9144000" cy="1143000"/>
          </a:xfrm>
          <a:solidFill>
            <a:srgbClr val="FFC000"/>
          </a:solidFill>
        </p:spPr>
        <p:txBody>
          <a:bodyPr>
            <a:normAutofit fontScale="90000"/>
          </a:bodyPr>
          <a:lstStyle/>
          <a:p>
            <a:pPr algn="ctr"/>
            <a:r>
              <a:rPr lang="ru-RU" sz="4400" dirty="0"/>
              <a:t> </a:t>
            </a:r>
            <a:br>
              <a:rPr lang="ru-RU" sz="4400" dirty="0"/>
            </a:br>
            <a:br>
              <a:rPr lang="ru-RU" sz="4400" dirty="0"/>
            </a:br>
            <a:br>
              <a:rPr lang="ru-RU" sz="4400" dirty="0"/>
            </a:br>
            <a:br>
              <a:rPr lang="ru-RU" sz="4400" dirty="0"/>
            </a:br>
            <a:br>
              <a:rPr lang="ru-RU" sz="4400" dirty="0"/>
            </a:br>
            <a:br>
              <a:rPr lang="ru-RU" sz="4400" dirty="0"/>
            </a:br>
            <a:r>
              <a:rPr lang="ru-RU" sz="2700" dirty="0">
                <a:solidFill>
                  <a:schemeClr val="bg2">
                    <a:lumMod val="25000"/>
                  </a:schemeClr>
                </a:solidFill>
              </a:rPr>
              <a:t>Заботиться о воспитании гражданина, патриота важно как </a:t>
            </a:r>
            <a:br>
              <a:rPr lang="ru-RU" sz="2700" dirty="0">
                <a:solidFill>
                  <a:schemeClr val="bg2">
                    <a:lumMod val="25000"/>
                  </a:schemeClr>
                </a:solidFill>
              </a:rPr>
            </a:br>
            <a:r>
              <a:rPr lang="ru-RU" sz="2700" b="1" dirty="0">
                <a:solidFill>
                  <a:schemeClr val="bg2">
                    <a:lumMod val="25000"/>
                  </a:schemeClr>
                </a:solidFill>
              </a:rPr>
              <a:t>семье, роду, так и обществу</a:t>
            </a:r>
            <a:r>
              <a:rPr lang="ru-RU" sz="2700" dirty="0">
                <a:solidFill>
                  <a:schemeClr val="bg2">
                    <a:lumMod val="25000"/>
                  </a:schemeClr>
                </a:solidFill>
              </a:rPr>
              <a:t> в целом. </a:t>
            </a:r>
            <a:br>
              <a:rPr lang="ru-RU" sz="2700" dirty="0">
                <a:solidFill>
                  <a:schemeClr val="bg2">
                    <a:lumMod val="25000"/>
                  </a:schemeClr>
                </a:solidFill>
              </a:rPr>
            </a:br>
            <a:endParaRPr lang="ru-RU" sz="2700" dirty="0">
              <a:solidFill>
                <a:schemeClr val="bg2">
                  <a:lumMod val="25000"/>
                </a:schemeClr>
              </a:solidFill>
            </a:endParaRPr>
          </a:p>
        </p:txBody>
      </p:sp>
      <p:sp>
        <p:nvSpPr>
          <p:cNvPr id="5" name="Содержимое 4"/>
          <p:cNvSpPr>
            <a:spLocks noGrp="1"/>
          </p:cNvSpPr>
          <p:nvPr>
            <p:ph sz="quarter" idx="2"/>
          </p:nvPr>
        </p:nvSpPr>
        <p:spPr>
          <a:xfrm>
            <a:off x="-1" y="1556792"/>
            <a:ext cx="4500563" cy="5184576"/>
          </a:xfrm>
          <a:solidFill>
            <a:schemeClr val="accent1">
              <a:lumMod val="60000"/>
              <a:lumOff val="40000"/>
            </a:schemeClr>
          </a:solidFill>
        </p:spPr>
        <p:txBody>
          <a:bodyPr>
            <a:normAutofit fontScale="47500" lnSpcReduction="20000"/>
          </a:bodyPr>
          <a:lstStyle/>
          <a:p>
            <a:pPr algn="ctr">
              <a:buNone/>
            </a:pPr>
            <a:endParaRPr lang="ru-RU" sz="2100" dirty="0">
              <a:latin typeface="+mj-lt"/>
            </a:endParaRPr>
          </a:p>
          <a:p>
            <a:pPr algn="ctr">
              <a:buNone/>
            </a:pPr>
            <a:endParaRPr lang="ru-RU" sz="2100" dirty="0">
              <a:latin typeface="+mj-lt"/>
            </a:endParaRPr>
          </a:p>
          <a:p>
            <a:pPr algn="ctr">
              <a:buNone/>
            </a:pPr>
            <a:r>
              <a:rPr lang="ru-RU" sz="4200" dirty="0">
                <a:latin typeface="+mj-lt"/>
              </a:rPr>
              <a:t>Сегодня как никогда ранее этот сложный процесс содействия совершению ребенком самого наивысшего, благородного,  на что он способен в  детстве, требует  объединения  усилий  всех  взрослых – родителей, педагогов образовательного учреждения, специалистов учреждений культуры.</a:t>
            </a:r>
          </a:p>
          <a:p>
            <a:pPr algn="ctr">
              <a:buNone/>
            </a:pPr>
            <a:r>
              <a:rPr lang="ru-RU" sz="4200" dirty="0">
                <a:latin typeface="+mj-lt"/>
              </a:rPr>
              <a:t>        На процессы интеграции  различных институтов социализации в патриотическом воспитании граждан Российской ориентирована и  Государственная программа «</a:t>
            </a:r>
            <a:r>
              <a:rPr lang="ru-RU" sz="4200" i="1" dirty="0">
                <a:latin typeface="+mj-lt"/>
              </a:rPr>
              <a:t>Патриотическое воспитание граждан Российской Федерации на 2016-2020 гг.</a:t>
            </a:r>
            <a:r>
              <a:rPr lang="ru-RU" sz="4200" dirty="0">
                <a:latin typeface="+mj-lt"/>
              </a:rPr>
              <a:t>» </a:t>
            </a:r>
          </a:p>
        </p:txBody>
      </p:sp>
      <p:sp>
        <p:nvSpPr>
          <p:cNvPr id="6" name="Содержимое 5"/>
          <p:cNvSpPr>
            <a:spLocks noGrp="1"/>
          </p:cNvSpPr>
          <p:nvPr>
            <p:ph sz="quarter" idx="4"/>
          </p:nvPr>
        </p:nvSpPr>
        <p:spPr>
          <a:xfrm>
            <a:off x="4643438" y="1556792"/>
            <a:ext cx="4321050" cy="5184576"/>
          </a:xfrm>
          <a:solidFill>
            <a:schemeClr val="accent2">
              <a:lumMod val="40000"/>
              <a:lumOff val="60000"/>
            </a:schemeClr>
          </a:solidFill>
        </p:spPr>
        <p:txBody>
          <a:bodyPr>
            <a:normAutofit fontScale="47500" lnSpcReduction="20000"/>
          </a:bodyPr>
          <a:lstStyle/>
          <a:p>
            <a:pPr>
              <a:buNone/>
            </a:pPr>
            <a:r>
              <a:rPr lang="ru-RU" sz="2500" dirty="0">
                <a:latin typeface="+mj-lt"/>
              </a:rPr>
              <a:t>       </a:t>
            </a:r>
          </a:p>
          <a:p>
            <a:pPr algn="ctr">
              <a:buNone/>
            </a:pPr>
            <a:r>
              <a:rPr lang="ru-RU" sz="2900" dirty="0">
                <a:latin typeface="+mj-lt"/>
              </a:rPr>
              <a:t>      </a:t>
            </a:r>
            <a:r>
              <a:rPr lang="ru-RU" sz="5100" dirty="0">
                <a:latin typeface="+mj-lt"/>
              </a:rPr>
              <a:t>Инновационный характер развития патриотического воспитания как социального института и как системы немыслимо без научной разработки и реализации современных моделей воспитания патриотизма на федеральном, </a:t>
            </a:r>
            <a:r>
              <a:rPr lang="ru-RU" sz="5100" i="1" dirty="0">
                <a:latin typeface="+mj-lt"/>
              </a:rPr>
              <a:t>региональном</a:t>
            </a:r>
            <a:r>
              <a:rPr lang="ru-RU" sz="5100" dirty="0">
                <a:latin typeface="+mj-lt"/>
              </a:rPr>
              <a:t>, муниципальном и институциональном уровнях в соответствии с требованиями и вызовами  XXI века.</a:t>
            </a:r>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704088"/>
            <a:ext cx="9144000" cy="1143000"/>
          </a:xfrm>
          <a:solidFill>
            <a:srgbClr val="FFC000"/>
          </a:solidFill>
        </p:spPr>
        <p:txBody>
          <a:bodyPr>
            <a:normAutofit fontScale="90000"/>
          </a:bodyPr>
          <a:lstStyle/>
          <a:p>
            <a:pPr algn="ctr"/>
            <a:r>
              <a:rPr lang="ru-RU" sz="2000" dirty="0">
                <a:solidFill>
                  <a:schemeClr val="bg2">
                    <a:lumMod val="25000"/>
                  </a:schemeClr>
                </a:solidFill>
              </a:rPr>
              <a:t>Государственная программа </a:t>
            </a:r>
            <a:br>
              <a:rPr lang="ru-RU" sz="2000" dirty="0">
                <a:solidFill>
                  <a:schemeClr val="bg2">
                    <a:lumMod val="25000"/>
                  </a:schemeClr>
                </a:solidFill>
              </a:rPr>
            </a:br>
            <a:r>
              <a:rPr lang="ru-RU" sz="2000" dirty="0">
                <a:solidFill>
                  <a:schemeClr val="bg2">
                    <a:lumMod val="25000"/>
                  </a:schemeClr>
                </a:solidFill>
              </a:rPr>
              <a:t>«</a:t>
            </a:r>
            <a:r>
              <a:rPr lang="ru-RU" sz="2000" i="1" dirty="0">
                <a:solidFill>
                  <a:schemeClr val="bg2">
                    <a:lumMod val="25000"/>
                  </a:schemeClr>
                </a:solidFill>
              </a:rPr>
              <a:t>Патриотическое воспитание граждан </a:t>
            </a:r>
            <a:br>
              <a:rPr lang="ru-RU" sz="2000" i="1" dirty="0">
                <a:solidFill>
                  <a:schemeClr val="bg2">
                    <a:lumMod val="25000"/>
                  </a:schemeClr>
                </a:solidFill>
              </a:rPr>
            </a:br>
            <a:r>
              <a:rPr lang="ru-RU" sz="2000" i="1" dirty="0">
                <a:solidFill>
                  <a:schemeClr val="bg2">
                    <a:lumMod val="25000"/>
                  </a:schemeClr>
                </a:solidFill>
              </a:rPr>
              <a:t>Российской Федерации на 2016-2020 гг.</a:t>
            </a:r>
            <a:r>
              <a:rPr lang="ru-RU" sz="2000" dirty="0">
                <a:solidFill>
                  <a:schemeClr val="bg2">
                    <a:lumMod val="25000"/>
                  </a:schemeClr>
                </a:solidFill>
              </a:rPr>
              <a:t>». (р.</a:t>
            </a:r>
            <a:r>
              <a:rPr lang="en-US" sz="2000" dirty="0">
                <a:solidFill>
                  <a:schemeClr val="bg2">
                    <a:lumMod val="25000"/>
                  </a:schemeClr>
                </a:solidFill>
              </a:rPr>
              <a:t>IV</a:t>
            </a:r>
            <a:r>
              <a:rPr lang="ru-RU" sz="2000" dirty="0">
                <a:solidFill>
                  <a:schemeClr val="bg2">
                    <a:lumMod val="25000"/>
                  </a:schemeClr>
                </a:solidFill>
              </a:rPr>
              <a:t>, п.3)</a:t>
            </a:r>
            <a:br>
              <a:rPr lang="ru-RU" sz="2000" dirty="0">
                <a:solidFill>
                  <a:schemeClr val="bg2">
                    <a:lumMod val="25000"/>
                  </a:schemeClr>
                </a:solidFill>
              </a:rPr>
            </a:br>
            <a:endParaRPr lang="ru-RU" sz="2000" dirty="0">
              <a:solidFill>
                <a:schemeClr val="bg2">
                  <a:lumMod val="25000"/>
                </a:schemeClr>
              </a:solidFill>
            </a:endParaRPr>
          </a:p>
        </p:txBody>
      </p:sp>
      <p:sp>
        <p:nvSpPr>
          <p:cNvPr id="3" name="Текст 2"/>
          <p:cNvSpPr>
            <a:spLocks noGrp="1"/>
          </p:cNvSpPr>
          <p:nvPr>
            <p:ph type="body" idx="1"/>
          </p:nvPr>
        </p:nvSpPr>
        <p:spPr>
          <a:xfrm>
            <a:off x="0" y="1988840"/>
            <a:ext cx="4568826" cy="3940490"/>
          </a:xfrm>
          <a:solidFill>
            <a:schemeClr val="accent1">
              <a:lumMod val="60000"/>
              <a:lumOff val="40000"/>
            </a:schemeClr>
          </a:solidFill>
        </p:spPr>
        <p:txBody>
          <a:bodyPr/>
          <a:lstStyle/>
          <a:p>
            <a:endParaRPr lang="ru-RU" dirty="0"/>
          </a:p>
        </p:txBody>
      </p:sp>
      <p:pic>
        <p:nvPicPr>
          <p:cNvPr id="8" name="Содержимое 7" descr="IMG_6917.jpg"/>
          <p:cNvPicPr>
            <a:picLocks noGrp="1" noChangeAspect="1"/>
          </p:cNvPicPr>
          <p:nvPr>
            <p:ph sz="quarter" idx="2"/>
          </p:nvPr>
        </p:nvPicPr>
        <p:blipFill>
          <a:blip r:embed="rId2" cstate="print"/>
          <a:stretch>
            <a:fillRect/>
          </a:stretch>
        </p:blipFill>
        <p:spPr>
          <a:xfrm>
            <a:off x="35497" y="2348880"/>
            <a:ext cx="4533330" cy="3421578"/>
          </a:xfrm>
          <a:solidFill>
            <a:schemeClr val="tx2">
              <a:lumMod val="60000"/>
              <a:lumOff val="40000"/>
            </a:schemeClr>
          </a:solidFill>
        </p:spPr>
      </p:pic>
      <p:sp>
        <p:nvSpPr>
          <p:cNvPr id="6" name="Содержимое 5"/>
          <p:cNvSpPr>
            <a:spLocks noGrp="1"/>
          </p:cNvSpPr>
          <p:nvPr>
            <p:ph sz="quarter" idx="4"/>
          </p:nvPr>
        </p:nvSpPr>
        <p:spPr>
          <a:xfrm>
            <a:off x="4643438" y="1988840"/>
            <a:ext cx="4568826" cy="3940490"/>
          </a:xfrm>
          <a:solidFill>
            <a:schemeClr val="accent1">
              <a:lumMod val="60000"/>
              <a:lumOff val="40000"/>
            </a:schemeClr>
          </a:solidFill>
        </p:spPr>
        <p:txBody>
          <a:bodyPr>
            <a:normAutofit/>
          </a:bodyPr>
          <a:lstStyle/>
          <a:p>
            <a:pPr algn="ctr">
              <a:buNone/>
            </a:pPr>
            <a:r>
              <a:rPr lang="ru-RU" dirty="0"/>
              <a:t>    </a:t>
            </a:r>
          </a:p>
          <a:p>
            <a:pPr algn="ctr">
              <a:buNone/>
            </a:pPr>
            <a:r>
              <a:rPr lang="ru-RU" dirty="0"/>
              <a:t> </a:t>
            </a:r>
            <a:r>
              <a:rPr lang="ru-RU" sz="1900" dirty="0">
                <a:latin typeface="+mj-lt"/>
              </a:rPr>
              <a:t>«Системой мер по информационному обеспечению в области патриотического воспитания </a:t>
            </a:r>
            <a:r>
              <a:rPr lang="ru-RU" sz="1900" i="1" dirty="0">
                <a:latin typeface="+mj-lt"/>
              </a:rPr>
              <a:t>предусматривается:</a:t>
            </a:r>
          </a:p>
          <a:p>
            <a:pPr algn="ctr">
              <a:buNone/>
            </a:pPr>
            <a:r>
              <a:rPr lang="ru-RU" sz="1900" dirty="0">
                <a:latin typeface="+mj-lt"/>
              </a:rPr>
              <a:t>     совершенствование форм и </a:t>
            </a:r>
            <a:r>
              <a:rPr lang="ru-RU" sz="1900" i="1" dirty="0">
                <a:latin typeface="+mj-lt"/>
              </a:rPr>
              <a:t>механизмов социального </a:t>
            </a:r>
            <a:r>
              <a:rPr lang="ru-RU" sz="1900" i="1" dirty="0" err="1">
                <a:latin typeface="+mj-lt"/>
              </a:rPr>
              <a:t>партнѐрства </a:t>
            </a:r>
            <a:r>
              <a:rPr lang="ru-RU" sz="1900" i="1" dirty="0">
                <a:latin typeface="+mj-lt"/>
              </a:rPr>
              <a:t>образовательных </a:t>
            </a:r>
          </a:p>
          <a:p>
            <a:pPr algn="ctr">
              <a:buNone/>
            </a:pPr>
            <a:r>
              <a:rPr lang="ru-RU" sz="1900" dirty="0">
                <a:latin typeface="+mj-lt"/>
              </a:rPr>
              <a:t>     организаций, учреждений культуры, </a:t>
            </a:r>
            <a:r>
              <a:rPr lang="ru-RU" sz="1900" dirty="0" err="1">
                <a:latin typeface="+mj-lt"/>
              </a:rPr>
              <a:t>молодѐжной </a:t>
            </a:r>
            <a:r>
              <a:rPr lang="ru-RU" sz="1900" dirty="0">
                <a:latin typeface="+mj-lt"/>
              </a:rPr>
              <a:t>политики, общественных объединений в пропаганде патриотизма…»</a:t>
            </a:r>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a:extLst>
              <a:ext uri="{FF2B5EF4-FFF2-40B4-BE49-F238E27FC236}">
                <a16:creationId xmlns:a16="http://schemas.microsoft.com/office/drawing/2014/main" id="{B743B469-4C97-676C-D975-EFE28BA7E4F8}"/>
              </a:ext>
            </a:extLst>
          </p:cNvPr>
          <p:cNvPicPr>
            <a:picLocks noGrp="1" noChangeAspect="1"/>
          </p:cNvPicPr>
          <p:nvPr>
            <p:ph sz="quarter" idx="2"/>
          </p:nvPr>
        </p:nvPicPr>
        <p:blipFill>
          <a:blip r:embed="rId2"/>
          <a:stretch>
            <a:fillRect/>
          </a:stretch>
        </p:blipFill>
        <p:spPr>
          <a:xfrm>
            <a:off x="75456" y="1628800"/>
            <a:ext cx="4464496" cy="2721370"/>
          </a:xfrm>
          <a:prstGeom prst="rect">
            <a:avLst/>
          </a:prstGeom>
        </p:spPr>
      </p:pic>
      <p:sp>
        <p:nvSpPr>
          <p:cNvPr id="6" name="Объект 5">
            <a:extLst>
              <a:ext uri="{FF2B5EF4-FFF2-40B4-BE49-F238E27FC236}">
                <a16:creationId xmlns:a16="http://schemas.microsoft.com/office/drawing/2014/main" id="{943205ED-09B7-40A8-2005-7FC622358539}"/>
              </a:ext>
            </a:extLst>
          </p:cNvPr>
          <p:cNvSpPr>
            <a:spLocks noGrp="1"/>
          </p:cNvSpPr>
          <p:nvPr>
            <p:ph sz="quarter" idx="4"/>
          </p:nvPr>
        </p:nvSpPr>
        <p:spPr>
          <a:xfrm>
            <a:off x="4604050" y="440430"/>
            <a:ext cx="4288430" cy="6300938"/>
          </a:xfrm>
          <a:solidFill>
            <a:srgbClr val="0070C0"/>
          </a:solidFill>
        </p:spPr>
        <p:txBody>
          <a:bodyPr>
            <a:normAutofit/>
          </a:bodyPr>
          <a:lstStyle/>
          <a:p>
            <a:pPr marL="0" indent="0" algn="ctr">
              <a:buNone/>
            </a:pPr>
            <a:endParaRPr lang="ru-RU" b="0" i="0" dirty="0">
              <a:solidFill>
                <a:srgbClr val="FFFFFF"/>
              </a:solidFill>
              <a:effectLst/>
              <a:latin typeface="Roboto" panose="02000000000000000000" pitchFamily="2" charset="0"/>
            </a:endParaRPr>
          </a:p>
          <a:p>
            <a:pPr marL="0" indent="0" algn="ctr">
              <a:buNone/>
            </a:pPr>
            <a:endParaRPr lang="ru-RU" sz="2000" b="0" i="0" dirty="0">
              <a:solidFill>
                <a:srgbClr val="FFFFFF"/>
              </a:solidFill>
              <a:effectLst/>
              <a:latin typeface="Roboto" panose="02000000000000000000" pitchFamily="2" charset="0"/>
            </a:endParaRPr>
          </a:p>
          <a:p>
            <a:pPr marL="0" indent="0" algn="ctr">
              <a:buNone/>
            </a:pPr>
            <a:endParaRPr lang="ru-RU" sz="2000" dirty="0">
              <a:solidFill>
                <a:srgbClr val="FFFFFF"/>
              </a:solidFill>
              <a:latin typeface="Roboto" panose="02000000000000000000" pitchFamily="2" charset="0"/>
            </a:endParaRPr>
          </a:p>
          <a:p>
            <a:pPr marL="0" indent="0" algn="ctr">
              <a:buNone/>
            </a:pPr>
            <a:r>
              <a:rPr lang="ru-RU" sz="2000" b="0" i="0" dirty="0">
                <a:solidFill>
                  <a:srgbClr val="FFFFFF"/>
                </a:solidFill>
                <a:effectLst/>
                <a:latin typeface="Roboto" panose="02000000000000000000" pitchFamily="2" charset="0"/>
              </a:rPr>
              <a:t>Федеральный проект «Патриотическое воспитание граждан Российской Федерации» направлен на </a:t>
            </a:r>
            <a:r>
              <a:rPr lang="ru-RU" sz="2000" b="1" i="0" dirty="0">
                <a:solidFill>
                  <a:srgbClr val="FFFFFF"/>
                </a:solidFill>
                <a:effectLst/>
                <a:latin typeface="Roboto" panose="02000000000000000000" pitchFamily="2" charset="0"/>
              </a:rPr>
              <a:t>обеспечение функционирования системы патриотического воспитания граждан Российской Федерации</a:t>
            </a:r>
            <a:r>
              <a:rPr lang="ru-RU" sz="2000" b="0" i="0" dirty="0">
                <a:solidFill>
                  <a:srgbClr val="FFFFFF"/>
                </a:solidFill>
                <a:effectLst/>
                <a:latin typeface="Roboto" panose="02000000000000000000" pitchFamily="2" charset="0"/>
              </a:rPr>
              <a:t>. В рамках проекта ведется работа по развитию воспитательной работы в образовательных организациях общего и профессионального образования, проведению мероприятий патриотической направленности.</a:t>
            </a:r>
            <a:endParaRPr lang="ru-RU" sz="2000" dirty="0"/>
          </a:p>
        </p:txBody>
      </p:sp>
      <p:sp>
        <p:nvSpPr>
          <p:cNvPr id="10" name="Текст 2">
            <a:extLst>
              <a:ext uri="{FF2B5EF4-FFF2-40B4-BE49-F238E27FC236}">
                <a16:creationId xmlns:a16="http://schemas.microsoft.com/office/drawing/2014/main" id="{BB6F8FA1-023F-15B5-07ED-5822618CB9FA}"/>
              </a:ext>
            </a:extLst>
          </p:cNvPr>
          <p:cNvSpPr>
            <a:spLocks noGrp="1"/>
          </p:cNvSpPr>
          <p:nvPr>
            <p:ph type="body" idx="1"/>
          </p:nvPr>
        </p:nvSpPr>
        <p:spPr>
          <a:xfrm>
            <a:off x="107504" y="4566672"/>
            <a:ext cx="4464496" cy="2149475"/>
          </a:xfrm>
          <a:solidFill>
            <a:schemeClr val="accent2">
              <a:lumMod val="40000"/>
              <a:lumOff val="60000"/>
            </a:schemeClr>
          </a:solidFill>
        </p:spPr>
        <p:txBody>
          <a:bodyPr/>
          <a:lstStyle/>
          <a:p>
            <a:pPr algn="ctr"/>
            <a:r>
              <a:rPr lang="ru-RU" sz="2000" dirty="0">
                <a:solidFill>
                  <a:srgbClr val="002060"/>
                </a:solidFill>
              </a:rPr>
              <a:t>Рабочие программы воспитания в каждой образовательной организации общего и профессионального образования</a:t>
            </a:r>
          </a:p>
        </p:txBody>
      </p:sp>
      <p:pic>
        <p:nvPicPr>
          <p:cNvPr id="11" name="Рисунок 10">
            <a:extLst>
              <a:ext uri="{FF2B5EF4-FFF2-40B4-BE49-F238E27FC236}">
                <a16:creationId xmlns:a16="http://schemas.microsoft.com/office/drawing/2014/main" id="{03DDB757-7692-4679-4085-1038D4DC58EC}"/>
              </a:ext>
            </a:extLst>
          </p:cNvPr>
          <p:cNvPicPr>
            <a:picLocks noChangeAspect="1"/>
          </p:cNvPicPr>
          <p:nvPr/>
        </p:nvPicPr>
        <p:blipFill>
          <a:blip r:embed="rId3"/>
          <a:stretch>
            <a:fillRect/>
          </a:stretch>
        </p:blipFill>
        <p:spPr>
          <a:xfrm>
            <a:off x="78679" y="440430"/>
            <a:ext cx="4443422" cy="1080119"/>
          </a:xfrm>
          <a:prstGeom prst="rect">
            <a:avLst/>
          </a:prstGeom>
        </p:spPr>
      </p:pic>
    </p:spTree>
    <p:extLst>
      <p:ext uri="{BB962C8B-B14F-4D97-AF65-F5344CB8AC3E}">
        <p14:creationId xmlns:p14="http://schemas.microsoft.com/office/powerpoint/2010/main" val="3671729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395535" y="730138"/>
            <a:ext cx="4392487" cy="5884136"/>
          </a:xfrm>
          <a:solidFill>
            <a:schemeClr val="accent5">
              <a:lumMod val="40000"/>
              <a:lumOff val="60000"/>
            </a:schemeClr>
          </a:solidFill>
        </p:spPr>
        <p:txBody>
          <a:bodyPr/>
          <a:lstStyle/>
          <a:p>
            <a:endParaRPr lang="ru-RU" sz="1800" b="0" dirty="0">
              <a:latin typeface="+mj-lt"/>
            </a:endParaRPr>
          </a:p>
          <a:p>
            <a:pPr algn="ctr"/>
            <a:r>
              <a:rPr lang="ru-RU" sz="1800" b="0" dirty="0">
                <a:solidFill>
                  <a:schemeClr val="bg2">
                    <a:lumMod val="10000"/>
                  </a:schemeClr>
                </a:solidFill>
                <a:latin typeface="+mj-lt"/>
              </a:rPr>
              <a:t>Региональная культура является первым шагом для ребенка в освоении общечеловеческих богатств мировой культуры, в формировании  собственной личности.  </a:t>
            </a:r>
          </a:p>
          <a:p>
            <a:pPr algn="ctr"/>
            <a:r>
              <a:rPr lang="ru-RU" sz="1800" b="0" dirty="0">
                <a:solidFill>
                  <a:schemeClr val="bg2">
                    <a:lumMod val="10000"/>
                  </a:schemeClr>
                </a:solidFill>
                <a:latin typeface="+mj-lt"/>
              </a:rPr>
              <a:t>Она имеет свое культурное наследие, свои культурные ценности.</a:t>
            </a:r>
            <a:r>
              <a:rPr lang="ru-RU" sz="1800" b="0" i="1" dirty="0">
                <a:solidFill>
                  <a:schemeClr val="bg2">
                    <a:lumMod val="10000"/>
                  </a:schemeClr>
                </a:solidFill>
                <a:latin typeface="+mj-lt"/>
              </a:rPr>
              <a:t> </a:t>
            </a:r>
          </a:p>
          <a:p>
            <a:pPr algn="ctr"/>
            <a:r>
              <a:rPr lang="ru-RU" sz="1800" b="0" dirty="0">
                <a:solidFill>
                  <a:schemeClr val="bg2">
                    <a:lumMod val="10000"/>
                  </a:schemeClr>
                </a:solidFill>
                <a:latin typeface="+mj-lt"/>
              </a:rPr>
              <a:t>Русская земля щедра талантами, и </a:t>
            </a:r>
            <a:r>
              <a:rPr lang="ru-RU" sz="1800" dirty="0">
                <a:solidFill>
                  <a:schemeClr val="bg2">
                    <a:lumMod val="10000"/>
                  </a:schemeClr>
                </a:solidFill>
                <a:latin typeface="+mj-lt"/>
              </a:rPr>
              <a:t>в каждом регионе есть свои герои, оставившие потомкам свои идеи, свою любовь к ней, к ее людям. </a:t>
            </a:r>
          </a:p>
          <a:p>
            <a:pPr algn="ctr"/>
            <a:r>
              <a:rPr lang="ru-RU" sz="1800" b="0" dirty="0">
                <a:solidFill>
                  <a:schemeClr val="bg2">
                    <a:lumMod val="10000"/>
                  </a:schemeClr>
                </a:solidFill>
                <a:latin typeface="+mj-lt"/>
              </a:rPr>
              <a:t>Яркие, незабываемые образы соотечественников, предъявленные родителями и педагогами в дошкольные годы сохраняются в сознании человека на всю жизнь, и нередко определяют воспитание следующего поколения…</a:t>
            </a:r>
          </a:p>
          <a:p>
            <a:endParaRPr lang="ru-RU" dirty="0"/>
          </a:p>
        </p:txBody>
      </p:sp>
      <p:sp>
        <p:nvSpPr>
          <p:cNvPr id="7" name="Текст 6"/>
          <p:cNvSpPr>
            <a:spLocks noGrp="1"/>
          </p:cNvSpPr>
          <p:nvPr>
            <p:ph type="body" sz="half" idx="3"/>
          </p:nvPr>
        </p:nvSpPr>
        <p:spPr>
          <a:xfrm>
            <a:off x="4899905" y="730138"/>
            <a:ext cx="4040187" cy="5884136"/>
          </a:xfrm>
          <a:solidFill>
            <a:schemeClr val="accent1">
              <a:lumMod val="60000"/>
              <a:lumOff val="40000"/>
            </a:schemeClr>
          </a:solidFill>
        </p:spPr>
        <p:txBody>
          <a:bodyPr/>
          <a:lstStyle/>
          <a:p>
            <a:endParaRPr lang="ru-RU" dirty="0"/>
          </a:p>
        </p:txBody>
      </p:sp>
      <p:pic>
        <p:nvPicPr>
          <p:cNvPr id="5" name="Содержимое 4" descr="DSC08267.JPG"/>
          <p:cNvPicPr>
            <a:picLocks noGrp="1" noChangeAspect="1"/>
          </p:cNvPicPr>
          <p:nvPr>
            <p:ph sz="quarter" idx="2"/>
          </p:nvPr>
        </p:nvPicPr>
        <p:blipFill>
          <a:blip r:embed="rId2" cstate="print"/>
          <a:stretch>
            <a:fillRect/>
          </a:stretch>
        </p:blipFill>
        <p:spPr>
          <a:xfrm>
            <a:off x="5011786" y="3606151"/>
            <a:ext cx="3816424" cy="2899652"/>
          </a:xfrm>
        </p:spPr>
      </p:pic>
      <p:pic>
        <p:nvPicPr>
          <p:cNvPr id="9" name="Содержимое 8" descr="Дети  на  Набережной. 1996 г.jpg"/>
          <p:cNvPicPr>
            <a:picLocks noGrp="1" noChangeAspect="1"/>
          </p:cNvPicPr>
          <p:nvPr>
            <p:ph sz="quarter" idx="4"/>
          </p:nvPr>
        </p:nvPicPr>
        <p:blipFill>
          <a:blip r:embed="rId3"/>
          <a:stretch>
            <a:fillRect/>
          </a:stretch>
        </p:blipFill>
        <p:spPr>
          <a:xfrm>
            <a:off x="5148064" y="904664"/>
            <a:ext cx="3713636" cy="2593017"/>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53174"/>
            <a:ext cx="9144000" cy="819170"/>
          </a:xfrm>
          <a:solidFill>
            <a:srgbClr val="FFC000"/>
          </a:solidFill>
        </p:spPr>
        <p:txBody>
          <a:bodyPr/>
          <a:lstStyle/>
          <a:p>
            <a:pPr algn="ctr"/>
            <a:r>
              <a:rPr lang="ru-RU" sz="2400" dirty="0">
                <a:solidFill>
                  <a:schemeClr val="tx2">
                    <a:lumMod val="50000"/>
                  </a:schemeClr>
                </a:solidFill>
              </a:rPr>
              <a:t>Воспитание гражданина – блага для рода, России – ключевая цель образования</a:t>
            </a:r>
            <a:r>
              <a:rPr lang="ru-RU" sz="2400" b="1" dirty="0">
                <a:solidFill>
                  <a:schemeClr val="tx2">
                    <a:lumMod val="50000"/>
                  </a:schemeClr>
                </a:solidFill>
              </a:rPr>
              <a:t>.</a:t>
            </a:r>
            <a:endParaRPr lang="ru-RU" sz="2400" dirty="0">
              <a:solidFill>
                <a:schemeClr val="tx2">
                  <a:lumMod val="50000"/>
                </a:schemeClr>
              </a:solidFill>
            </a:endParaRPr>
          </a:p>
        </p:txBody>
      </p:sp>
      <p:sp>
        <p:nvSpPr>
          <p:cNvPr id="3" name="Текст 2"/>
          <p:cNvSpPr>
            <a:spLocks noGrp="1"/>
          </p:cNvSpPr>
          <p:nvPr>
            <p:ph type="body" idx="2"/>
          </p:nvPr>
        </p:nvSpPr>
        <p:spPr>
          <a:xfrm>
            <a:off x="0" y="1196753"/>
            <a:ext cx="9144000" cy="3070410"/>
          </a:xfrm>
          <a:solidFill>
            <a:schemeClr val="accent1">
              <a:lumMod val="60000"/>
              <a:lumOff val="40000"/>
            </a:schemeClr>
          </a:solidFill>
        </p:spPr>
        <p:txBody>
          <a:bodyPr>
            <a:normAutofit fontScale="92500" lnSpcReduction="10000"/>
          </a:bodyPr>
          <a:lstStyle/>
          <a:p>
            <a:pPr algn="ctr"/>
            <a:r>
              <a:rPr lang="ru-RU" sz="1800" dirty="0">
                <a:solidFill>
                  <a:schemeClr val="bg2">
                    <a:lumMod val="10000"/>
                  </a:schemeClr>
                </a:solidFill>
              </a:rPr>
              <a:t>В противоречивых условиях развития информационного общества,</a:t>
            </a:r>
            <a:r>
              <a:rPr lang="ru-RU" sz="1800" b="1" dirty="0">
                <a:solidFill>
                  <a:schemeClr val="bg2">
                    <a:lumMod val="10000"/>
                  </a:schemeClr>
                </a:solidFill>
              </a:rPr>
              <a:t> </a:t>
            </a:r>
            <a:r>
              <a:rPr lang="ru-RU" sz="1800" dirty="0">
                <a:solidFill>
                  <a:schemeClr val="bg2">
                    <a:lumMod val="10000"/>
                  </a:schemeClr>
                </a:solidFill>
              </a:rPr>
              <a:t>родителям, педагогам важно направлять свои усилия на приобретение ребенком </a:t>
            </a:r>
          </a:p>
          <a:p>
            <a:pPr algn="ctr"/>
            <a:r>
              <a:rPr lang="ru-RU" sz="1800" dirty="0">
                <a:solidFill>
                  <a:schemeClr val="bg2">
                    <a:lumMod val="10000"/>
                  </a:schemeClr>
                </a:solidFill>
              </a:rPr>
              <a:t>начальных знаний </a:t>
            </a:r>
            <a:r>
              <a:rPr lang="ru-RU" sz="1800" i="1" dirty="0">
                <a:solidFill>
                  <a:schemeClr val="bg2">
                    <a:lumMod val="10000"/>
                  </a:schemeClr>
                </a:solidFill>
              </a:rPr>
              <a:t>о жизни человека в сообществах</a:t>
            </a:r>
            <a:r>
              <a:rPr lang="ru-RU" sz="1800" dirty="0">
                <a:solidFill>
                  <a:schemeClr val="bg2">
                    <a:lumMod val="10000"/>
                  </a:schemeClr>
                </a:solidFill>
              </a:rPr>
              <a:t>; определенных личностных качеств; </a:t>
            </a:r>
          </a:p>
          <a:p>
            <a:pPr algn="ctr"/>
            <a:r>
              <a:rPr lang="ru-RU" sz="1800" i="1" dirty="0">
                <a:solidFill>
                  <a:schemeClr val="bg2">
                    <a:lumMod val="10000"/>
                  </a:schemeClr>
                </a:solidFill>
              </a:rPr>
              <a:t>коммуникативной компетентности</a:t>
            </a:r>
            <a:r>
              <a:rPr lang="ru-RU" sz="1800" dirty="0">
                <a:solidFill>
                  <a:schemeClr val="bg2">
                    <a:lumMod val="10000"/>
                  </a:schemeClr>
                </a:solidFill>
              </a:rPr>
              <a:t>;  </a:t>
            </a:r>
          </a:p>
          <a:p>
            <a:pPr algn="ctr"/>
            <a:r>
              <a:rPr lang="ru-RU" sz="1800" i="1" dirty="0">
                <a:solidFill>
                  <a:schemeClr val="bg2">
                    <a:lumMod val="10000"/>
                  </a:schemeClr>
                </a:solidFill>
              </a:rPr>
              <a:t>позитивных  моделей поведения в природе и обществе</a:t>
            </a:r>
            <a:r>
              <a:rPr lang="ru-RU" sz="1800" dirty="0">
                <a:solidFill>
                  <a:schemeClr val="bg2">
                    <a:lumMod val="10000"/>
                  </a:schemeClr>
                </a:solidFill>
              </a:rPr>
              <a:t>; позитивного и </a:t>
            </a:r>
            <a:r>
              <a:rPr lang="ru-RU" sz="1800" i="1" dirty="0">
                <a:solidFill>
                  <a:schemeClr val="bg2">
                    <a:lumMod val="10000"/>
                  </a:schemeClr>
                </a:solidFill>
              </a:rPr>
              <a:t>ответственного отношения к себе и окружающим, к   природе</a:t>
            </a:r>
            <a:r>
              <a:rPr lang="ru-RU" sz="1800" dirty="0">
                <a:solidFill>
                  <a:schemeClr val="bg2">
                    <a:lumMod val="10000"/>
                  </a:schemeClr>
                </a:solidFill>
              </a:rPr>
              <a:t>; </a:t>
            </a:r>
          </a:p>
          <a:p>
            <a:pPr algn="ctr"/>
            <a:r>
              <a:rPr lang="ru-RU" sz="1800" dirty="0">
                <a:solidFill>
                  <a:schemeClr val="bg2">
                    <a:lumMod val="10000"/>
                  </a:schemeClr>
                </a:solidFill>
              </a:rPr>
              <a:t>навыков работы с информацией.</a:t>
            </a:r>
          </a:p>
          <a:p>
            <a:pPr algn="ctr"/>
            <a:r>
              <a:rPr lang="ru-RU" sz="1800" dirty="0">
                <a:solidFill>
                  <a:schemeClr val="bg2">
                    <a:lumMod val="10000"/>
                  </a:schemeClr>
                </a:solidFill>
              </a:rPr>
              <a:t>Рождение гражданина и патриота в дошкольные годы разворачивается в </a:t>
            </a:r>
            <a:r>
              <a:rPr lang="ru-RU" sz="1800" i="1" dirty="0">
                <a:solidFill>
                  <a:schemeClr val="bg2">
                    <a:lumMod val="10000"/>
                  </a:schemeClr>
                </a:solidFill>
              </a:rPr>
              <a:t>культурно-образовательном пространстве</a:t>
            </a:r>
            <a:r>
              <a:rPr lang="ru-RU" sz="1800" dirty="0">
                <a:solidFill>
                  <a:schemeClr val="bg2">
                    <a:lumMod val="10000"/>
                  </a:schemeClr>
                </a:solidFill>
              </a:rPr>
              <a:t>, составляющими которого являются </a:t>
            </a:r>
            <a:r>
              <a:rPr lang="ru-RU" sz="1800" b="1" dirty="0">
                <a:solidFill>
                  <a:schemeClr val="bg2">
                    <a:lumMod val="10000"/>
                  </a:schemeClr>
                </a:solidFill>
              </a:rPr>
              <a:t>пространство  семьи, детского сада, дополнительного образования, «улицы» </a:t>
            </a:r>
          </a:p>
          <a:p>
            <a:pPr algn="ctr"/>
            <a:r>
              <a:rPr lang="ru-RU" sz="1800" b="1" dirty="0">
                <a:solidFill>
                  <a:schemeClr val="bg2">
                    <a:lumMod val="10000"/>
                  </a:schemeClr>
                </a:solidFill>
              </a:rPr>
              <a:t>(со всеми ее минусами и плюсами). </a:t>
            </a:r>
          </a:p>
          <a:p>
            <a:endParaRPr lang="ru-RU" sz="1800" dirty="0">
              <a:solidFill>
                <a:schemeClr val="tx2">
                  <a:lumMod val="50000"/>
                </a:schemeClr>
              </a:solidFill>
            </a:endParaRPr>
          </a:p>
          <a:p>
            <a:endParaRPr lang="ru-RU" dirty="0"/>
          </a:p>
        </p:txBody>
      </p:sp>
      <p:pic>
        <p:nvPicPr>
          <p:cNvPr id="6" name="Содержимое 5" descr="DSC06980.JPG"/>
          <p:cNvPicPr>
            <a:picLocks noGrp="1" noChangeAspect="1"/>
          </p:cNvPicPr>
          <p:nvPr>
            <p:ph sz="half" idx="1"/>
          </p:nvPr>
        </p:nvPicPr>
        <p:blipFill>
          <a:blip r:embed="rId2" cstate="print"/>
          <a:stretch>
            <a:fillRect/>
          </a:stretch>
        </p:blipFill>
        <p:spPr>
          <a:xfrm>
            <a:off x="-9298" y="4308340"/>
            <a:ext cx="1869991" cy="2493321"/>
          </a:xfrm>
        </p:spPr>
      </p:pic>
      <p:pic>
        <p:nvPicPr>
          <p:cNvPr id="10" name="Рисунок 9">
            <a:extLst>
              <a:ext uri="{FF2B5EF4-FFF2-40B4-BE49-F238E27FC236}">
                <a16:creationId xmlns:a16="http://schemas.microsoft.com/office/drawing/2014/main" id="{0BD109B9-408A-8EB9-1D29-701492DA15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25758" y="4296372"/>
            <a:ext cx="1807423" cy="2505289"/>
          </a:xfrm>
          <a:prstGeom prst="rect">
            <a:avLst/>
          </a:prstGeom>
        </p:spPr>
      </p:pic>
      <p:pic>
        <p:nvPicPr>
          <p:cNvPr id="11" name="Рисунок 10">
            <a:extLst>
              <a:ext uri="{FF2B5EF4-FFF2-40B4-BE49-F238E27FC236}">
                <a16:creationId xmlns:a16="http://schemas.microsoft.com/office/drawing/2014/main" id="{2059000B-A555-8CB7-1CDF-7BC713153844}"/>
              </a:ext>
            </a:extLst>
          </p:cNvPr>
          <p:cNvPicPr>
            <a:picLocks noChangeAspect="1"/>
          </p:cNvPicPr>
          <p:nvPr/>
        </p:nvPicPr>
        <p:blipFill>
          <a:blip r:embed="rId4"/>
          <a:stretch>
            <a:fillRect/>
          </a:stretch>
        </p:blipFill>
        <p:spPr>
          <a:xfrm>
            <a:off x="1875492" y="4308340"/>
            <a:ext cx="1830835" cy="2493321"/>
          </a:xfrm>
          <a:prstGeom prst="rect">
            <a:avLst/>
          </a:prstGeom>
        </p:spPr>
      </p:pic>
      <p:pic>
        <p:nvPicPr>
          <p:cNvPr id="12" name="Рисунок 11">
            <a:extLst>
              <a:ext uri="{FF2B5EF4-FFF2-40B4-BE49-F238E27FC236}">
                <a16:creationId xmlns:a16="http://schemas.microsoft.com/office/drawing/2014/main" id="{709B3E8D-4059-CF18-FC61-592C626F7D9C}"/>
              </a:ext>
            </a:extLst>
          </p:cNvPr>
          <p:cNvPicPr>
            <a:picLocks noChangeAspect="1"/>
          </p:cNvPicPr>
          <p:nvPr/>
        </p:nvPicPr>
        <p:blipFill>
          <a:blip r:embed="rId5"/>
          <a:stretch>
            <a:fillRect/>
          </a:stretch>
        </p:blipFill>
        <p:spPr>
          <a:xfrm>
            <a:off x="3704332" y="4308340"/>
            <a:ext cx="1694044" cy="2475158"/>
          </a:xfrm>
          <a:prstGeom prst="rect">
            <a:avLst/>
          </a:prstGeom>
        </p:spPr>
      </p:pic>
      <p:pic>
        <p:nvPicPr>
          <p:cNvPr id="13" name="Рисунок 12">
            <a:extLst>
              <a:ext uri="{FF2B5EF4-FFF2-40B4-BE49-F238E27FC236}">
                <a16:creationId xmlns:a16="http://schemas.microsoft.com/office/drawing/2014/main" id="{5FF5F591-17D3-999B-0488-CEF15D6D933E}"/>
              </a:ext>
            </a:extLst>
          </p:cNvPr>
          <p:cNvPicPr>
            <a:picLocks noChangeAspect="1"/>
          </p:cNvPicPr>
          <p:nvPr/>
        </p:nvPicPr>
        <p:blipFill>
          <a:blip r:embed="rId6"/>
          <a:stretch>
            <a:fillRect/>
          </a:stretch>
        </p:blipFill>
        <p:spPr>
          <a:xfrm>
            <a:off x="7313165" y="4278209"/>
            <a:ext cx="1659754" cy="250528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0" y="1285614"/>
            <a:ext cx="4497388" cy="4431518"/>
          </a:xfrm>
          <a:solidFill>
            <a:schemeClr val="accent1">
              <a:lumMod val="60000"/>
              <a:lumOff val="40000"/>
            </a:schemeClr>
          </a:solidFill>
        </p:spPr>
        <p:txBody>
          <a:bodyPr/>
          <a:lstStyle/>
          <a:p>
            <a:endParaRPr lang="ru-RU" dirty="0"/>
          </a:p>
        </p:txBody>
      </p:sp>
      <p:sp>
        <p:nvSpPr>
          <p:cNvPr id="4" name="Текст 3"/>
          <p:cNvSpPr>
            <a:spLocks noGrp="1"/>
          </p:cNvSpPr>
          <p:nvPr>
            <p:ph type="body" sz="half" idx="3"/>
          </p:nvPr>
        </p:nvSpPr>
        <p:spPr/>
        <p:txBody>
          <a:bodyPr/>
          <a:lstStyle/>
          <a:p>
            <a:endParaRPr lang="ru-RU"/>
          </a:p>
        </p:txBody>
      </p:sp>
      <p:pic>
        <p:nvPicPr>
          <p:cNvPr id="7" name="Содержимое 6" descr="P1230057.JPG"/>
          <p:cNvPicPr>
            <a:picLocks noGrp="1" noChangeAspect="1"/>
          </p:cNvPicPr>
          <p:nvPr>
            <p:ph sz="quarter" idx="2"/>
          </p:nvPr>
        </p:nvPicPr>
        <p:blipFill>
          <a:blip r:embed="rId2" cstate="print"/>
          <a:stretch>
            <a:fillRect/>
          </a:stretch>
        </p:blipFill>
        <p:spPr>
          <a:xfrm>
            <a:off x="78903" y="1916832"/>
            <a:ext cx="4349081" cy="3261811"/>
          </a:xfrm>
        </p:spPr>
      </p:pic>
      <p:sp>
        <p:nvSpPr>
          <p:cNvPr id="6" name="Содержимое 5"/>
          <p:cNvSpPr>
            <a:spLocks noGrp="1"/>
          </p:cNvSpPr>
          <p:nvPr>
            <p:ph sz="quarter" idx="4"/>
          </p:nvPr>
        </p:nvSpPr>
        <p:spPr>
          <a:xfrm>
            <a:off x="4572000" y="1285860"/>
            <a:ext cx="4572000" cy="4431518"/>
          </a:xfrm>
          <a:solidFill>
            <a:schemeClr val="accent1">
              <a:lumMod val="60000"/>
              <a:lumOff val="40000"/>
            </a:schemeClr>
          </a:solidFill>
        </p:spPr>
        <p:txBody>
          <a:bodyPr>
            <a:normAutofit fontScale="85000" lnSpcReduction="20000"/>
          </a:bodyPr>
          <a:lstStyle/>
          <a:p>
            <a:pPr>
              <a:buNone/>
            </a:pPr>
            <a:r>
              <a:rPr lang="ru-RU" dirty="0"/>
              <a:t>     </a:t>
            </a:r>
          </a:p>
          <a:p>
            <a:pPr>
              <a:buNone/>
            </a:pPr>
            <a:endParaRPr lang="ru-RU" dirty="0"/>
          </a:p>
          <a:p>
            <a:pPr algn="ctr">
              <a:buNone/>
            </a:pPr>
            <a:r>
              <a:rPr lang="ru-RU" dirty="0"/>
              <a:t>     Обнаруженные  в начале </a:t>
            </a:r>
            <a:r>
              <a:rPr lang="en-US" dirty="0"/>
              <a:t>XXI </a:t>
            </a:r>
            <a:r>
              <a:rPr lang="ru-RU" dirty="0"/>
              <a:t>в. нашим проектным коллективом национально-региональные проблемы дошкольного образования, не разработанность современной семейно-общественной модели воспитания гражданина и патриота на культурно-исторических традициях Нижневолжского региона, послужили стимулом к проведению долгосрочного исследовательского проекта по</a:t>
            </a:r>
            <a:r>
              <a:rPr lang="ru-RU" b="1" dirty="0"/>
              <a:t> </a:t>
            </a:r>
            <a:r>
              <a:rPr lang="ru-RU" dirty="0"/>
              <a:t>созданию региональной программы в качестве компонента  содержания дошкольного образования.</a:t>
            </a:r>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6632"/>
            <a:ext cx="9144000" cy="1143000"/>
          </a:xfrm>
          <a:solidFill>
            <a:schemeClr val="accent1">
              <a:lumMod val="60000"/>
              <a:lumOff val="40000"/>
            </a:schemeClr>
          </a:solidFill>
        </p:spPr>
        <p:txBody>
          <a:bodyPr>
            <a:normAutofit fontScale="90000"/>
          </a:bodyPr>
          <a:lstStyle/>
          <a:p>
            <a:pPr algn="ctr"/>
            <a:br>
              <a:rPr lang="ru-RU" sz="2400" b="1" dirty="0">
                <a:solidFill>
                  <a:schemeClr val="bg2">
                    <a:lumMod val="25000"/>
                  </a:schemeClr>
                </a:solidFill>
              </a:rPr>
            </a:br>
            <a:r>
              <a:rPr lang="ru-RU" sz="2400" b="1" dirty="0">
                <a:solidFill>
                  <a:schemeClr val="bg2">
                    <a:lumMod val="25000"/>
                  </a:schemeClr>
                </a:solidFill>
              </a:rPr>
              <a:t>Социально-педагогические проблемы, </a:t>
            </a:r>
            <a:br>
              <a:rPr lang="ru-RU" sz="2400" b="1" dirty="0">
                <a:solidFill>
                  <a:schemeClr val="bg2">
                    <a:lumMod val="25000"/>
                  </a:schemeClr>
                </a:solidFill>
              </a:rPr>
            </a:br>
            <a:r>
              <a:rPr lang="ru-RU" sz="2400" b="1" dirty="0">
                <a:solidFill>
                  <a:schemeClr val="bg2">
                    <a:lumMod val="25000"/>
                  </a:schemeClr>
                </a:solidFill>
              </a:rPr>
              <a:t>позволившие укрепиться стереотипам: </a:t>
            </a:r>
            <a:br>
              <a:rPr lang="ru-RU" sz="2400" b="1" dirty="0">
                <a:solidFill>
                  <a:schemeClr val="bg2">
                    <a:lumMod val="25000"/>
                  </a:schemeClr>
                </a:solidFill>
              </a:rPr>
            </a:br>
            <a:endParaRPr lang="ru-RU" sz="2400" b="1" dirty="0">
              <a:solidFill>
                <a:schemeClr val="bg2">
                  <a:lumMod val="25000"/>
                </a:schemeClr>
              </a:solidFill>
            </a:endParaRPr>
          </a:p>
        </p:txBody>
      </p:sp>
      <p:sp>
        <p:nvSpPr>
          <p:cNvPr id="5" name="Содержимое 4"/>
          <p:cNvSpPr>
            <a:spLocks noGrp="1"/>
          </p:cNvSpPr>
          <p:nvPr>
            <p:ph sz="quarter" idx="2"/>
          </p:nvPr>
        </p:nvSpPr>
        <p:spPr>
          <a:xfrm>
            <a:off x="0" y="1412776"/>
            <a:ext cx="9144000" cy="4947544"/>
          </a:xfrm>
          <a:solidFill>
            <a:schemeClr val="accent5">
              <a:lumMod val="40000"/>
              <a:lumOff val="60000"/>
            </a:schemeClr>
          </a:solidFill>
        </p:spPr>
        <p:txBody>
          <a:bodyPr>
            <a:normAutofit fontScale="92500" lnSpcReduction="10000"/>
          </a:bodyPr>
          <a:lstStyle/>
          <a:p>
            <a:r>
              <a:rPr lang="ru-RU" i="1" dirty="0"/>
              <a:t>в детско-взрослых отношениях</a:t>
            </a:r>
            <a:r>
              <a:rPr lang="ru-RU" dirty="0"/>
              <a:t> (в триаде: родители, дети, педагоги) и отношениях воспитывающих взрослых (педагоги-родители) </a:t>
            </a:r>
            <a:r>
              <a:rPr lang="ru-RU" i="1" dirty="0"/>
              <a:t>сохраняется </a:t>
            </a:r>
            <a:r>
              <a:rPr lang="ru-RU" b="1" i="1" dirty="0"/>
              <a:t>субординация,</a:t>
            </a:r>
            <a:r>
              <a:rPr lang="ru-RU" b="1" dirty="0"/>
              <a:t> </a:t>
            </a:r>
            <a:r>
              <a:rPr lang="ru-RU" b="1" i="1" dirty="0" err="1"/>
              <a:t>монологизм</a:t>
            </a:r>
            <a:r>
              <a:rPr lang="ru-RU" dirty="0"/>
              <a:t>, негативно воздействующие на развитие субъектов образования  (</a:t>
            </a:r>
            <a:r>
              <a:rPr lang="ru-RU" dirty="0" err="1"/>
              <a:t>Ш.Амонашвили</a:t>
            </a:r>
            <a:r>
              <a:rPr lang="ru-RU" dirty="0"/>
              <a:t>, </a:t>
            </a:r>
            <a:r>
              <a:rPr lang="ru-RU" dirty="0" err="1"/>
              <a:t>Д.Фельдштейн</a:t>
            </a:r>
            <a:r>
              <a:rPr lang="ru-RU" dirty="0"/>
              <a:t>, </a:t>
            </a:r>
            <a:r>
              <a:rPr lang="ru-RU" dirty="0" err="1"/>
              <a:t>А.Орлов</a:t>
            </a:r>
            <a:r>
              <a:rPr lang="ru-RU" dirty="0"/>
              <a:t>); </a:t>
            </a:r>
          </a:p>
          <a:p>
            <a:r>
              <a:rPr lang="ru-RU" b="1" i="1" dirty="0"/>
              <a:t>традиционно низко оцениваются ресурсы детской субкультуры</a:t>
            </a:r>
            <a:r>
              <a:rPr lang="ru-RU" b="1" dirty="0"/>
              <a:t> </a:t>
            </a:r>
            <a:r>
              <a:rPr lang="ru-RU" dirty="0"/>
              <a:t>как источника культурно-исторического развития ребенка-дошкольника; </a:t>
            </a:r>
          </a:p>
          <a:p>
            <a:r>
              <a:rPr lang="ru-RU" dirty="0"/>
              <a:t>сохраняется </a:t>
            </a:r>
            <a:r>
              <a:rPr lang="ru-RU" b="1" i="1" dirty="0"/>
              <a:t>приоритет детского сада</a:t>
            </a:r>
            <a:r>
              <a:rPr lang="ru-RU" b="1" dirty="0"/>
              <a:t> </a:t>
            </a:r>
            <a:r>
              <a:rPr lang="ru-RU" dirty="0"/>
              <a:t>(а в последующем – школы) в социализации и воспитании ребенка по сравнению с семьей. Педагоги детского сада критикуют родителей за нерешительность, безответственность  в воспитании детей, низкий уровень их педагогической культуры; что сдерживает развитие открытых, доверительных отношений между этими системами;  </a:t>
            </a:r>
          </a:p>
          <a:p>
            <a:r>
              <a:rPr lang="ru-RU" b="1" dirty="0"/>
              <a:t>с</a:t>
            </a:r>
            <a:r>
              <a:rPr lang="ru-RU" b="1" i="1" dirty="0"/>
              <a:t> позиции культуры полезности </a:t>
            </a:r>
            <a:r>
              <a:rPr lang="ru-RU" dirty="0"/>
              <a:t>(по опр. </a:t>
            </a:r>
            <a:r>
              <a:rPr lang="ru-RU" dirty="0" err="1"/>
              <a:t>А.Г.Асмолова</a:t>
            </a:r>
            <a:r>
              <a:rPr lang="ru-RU" dirty="0"/>
              <a:t>), продолжают рассматриваться отношения детского сада как с учреждениями образования (центрами творчества, общеобразовательными и музыкальными школами), так и культуры (библиотекой, музеем, театром), не отвечающие идеям развития. </a:t>
            </a:r>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a:xfrm>
            <a:off x="0" y="476672"/>
            <a:ext cx="9144000" cy="1026352"/>
          </a:xfrm>
          <a:solidFill>
            <a:schemeClr val="accent1">
              <a:lumMod val="60000"/>
              <a:lumOff val="40000"/>
            </a:schemeClr>
          </a:solidFill>
        </p:spPr>
        <p:txBody>
          <a:bodyPr>
            <a:normAutofit/>
          </a:bodyPr>
          <a:lstStyle/>
          <a:p>
            <a:pPr algn="ctr"/>
            <a:r>
              <a:rPr lang="ru-RU" sz="2400" b="1" dirty="0">
                <a:solidFill>
                  <a:schemeClr val="bg2">
                    <a:lumMod val="25000"/>
                  </a:schemeClr>
                </a:solidFill>
              </a:rPr>
              <a:t>Подходы к проектированию Программы</a:t>
            </a:r>
            <a:br>
              <a:rPr lang="ru-RU" sz="2400" b="1" dirty="0">
                <a:solidFill>
                  <a:schemeClr val="bg2">
                    <a:lumMod val="25000"/>
                  </a:schemeClr>
                </a:solidFill>
              </a:rPr>
            </a:br>
            <a:r>
              <a:rPr lang="ru-RU" sz="2400" b="1" dirty="0"/>
              <a:t> </a:t>
            </a:r>
          </a:p>
        </p:txBody>
      </p:sp>
      <p:sp>
        <p:nvSpPr>
          <p:cNvPr id="13315" name="Rectangle 3"/>
          <p:cNvSpPr>
            <a:spLocks noGrp="1" noRot="1" noChangeArrowheads="1"/>
          </p:cNvSpPr>
          <p:nvPr>
            <p:ph sz="quarter" idx="2"/>
          </p:nvPr>
        </p:nvSpPr>
        <p:spPr>
          <a:xfrm>
            <a:off x="0" y="1628800"/>
            <a:ext cx="9194911" cy="4583333"/>
          </a:xfrm>
          <a:solidFill>
            <a:srgbClr val="FFC000"/>
          </a:solidFill>
        </p:spPr>
        <p:txBody>
          <a:bodyPr>
            <a:normAutofit fontScale="77500" lnSpcReduction="20000"/>
          </a:bodyPr>
          <a:lstStyle/>
          <a:p>
            <a:pPr algn="ctr">
              <a:lnSpc>
                <a:spcPct val="80000"/>
              </a:lnSpc>
              <a:buNone/>
            </a:pPr>
            <a:r>
              <a:rPr lang="ru-RU" sz="1800" dirty="0">
                <a:solidFill>
                  <a:srgbClr val="7030A0"/>
                </a:solidFill>
              </a:rPr>
              <a:t>	</a:t>
            </a:r>
          </a:p>
          <a:p>
            <a:pPr algn="ctr">
              <a:lnSpc>
                <a:spcPct val="80000"/>
              </a:lnSpc>
              <a:buNone/>
            </a:pPr>
            <a:endParaRPr lang="ru-RU" i="1" dirty="0">
              <a:solidFill>
                <a:srgbClr val="7030A0"/>
              </a:solidFill>
              <a:latin typeface="+mj-lt"/>
            </a:endParaRPr>
          </a:p>
          <a:p>
            <a:pPr algn="ctr">
              <a:lnSpc>
                <a:spcPct val="80000"/>
              </a:lnSpc>
              <a:buNone/>
            </a:pPr>
            <a:r>
              <a:rPr lang="ru-RU" sz="3500" i="1" dirty="0">
                <a:solidFill>
                  <a:srgbClr val="7030A0"/>
                </a:solidFill>
                <a:latin typeface="+mj-lt"/>
              </a:rPr>
              <a:t>философский уровень:</a:t>
            </a:r>
          </a:p>
          <a:p>
            <a:pPr algn="ctr">
              <a:lnSpc>
                <a:spcPct val="80000"/>
              </a:lnSpc>
              <a:buFont typeface="Wingdings" pitchFamily="2" charset="2"/>
              <a:buChar char="ü"/>
            </a:pPr>
            <a:r>
              <a:rPr lang="ru-RU" sz="3500" b="1" dirty="0">
                <a:solidFill>
                  <a:srgbClr val="7030A0"/>
                </a:solidFill>
                <a:latin typeface="+mj-lt"/>
              </a:rPr>
              <a:t>онтологический</a:t>
            </a:r>
          </a:p>
          <a:p>
            <a:pPr algn="ctr">
              <a:lnSpc>
                <a:spcPct val="80000"/>
              </a:lnSpc>
              <a:buNone/>
            </a:pPr>
            <a:r>
              <a:rPr lang="ru-RU" sz="3500" i="1" dirty="0">
                <a:solidFill>
                  <a:srgbClr val="7030A0"/>
                </a:solidFill>
                <a:latin typeface="+mj-lt"/>
              </a:rPr>
              <a:t>общенаучный уровень:</a:t>
            </a:r>
            <a:endParaRPr lang="ru-RU" sz="3500" b="1" i="1" dirty="0">
              <a:solidFill>
                <a:srgbClr val="7030A0"/>
              </a:solidFill>
              <a:latin typeface="+mj-lt"/>
            </a:endParaRPr>
          </a:p>
          <a:p>
            <a:pPr algn="ctr">
              <a:lnSpc>
                <a:spcPct val="80000"/>
              </a:lnSpc>
              <a:buFont typeface="Wingdings" pitchFamily="2" charset="2"/>
              <a:buChar char="ü"/>
            </a:pPr>
            <a:r>
              <a:rPr lang="ru-RU" sz="3500" b="1" dirty="0">
                <a:solidFill>
                  <a:srgbClr val="7030A0"/>
                </a:solidFill>
                <a:latin typeface="+mj-lt"/>
              </a:rPr>
              <a:t>системный</a:t>
            </a:r>
          </a:p>
          <a:p>
            <a:pPr algn="ctr">
              <a:lnSpc>
                <a:spcPct val="80000"/>
              </a:lnSpc>
              <a:buNone/>
            </a:pPr>
            <a:r>
              <a:rPr lang="ru-RU" sz="3500" i="1" dirty="0">
                <a:solidFill>
                  <a:srgbClr val="7030A0"/>
                </a:solidFill>
                <a:latin typeface="+mj-lt"/>
              </a:rPr>
              <a:t>конкретно-научный уровень:</a:t>
            </a:r>
            <a:endParaRPr lang="ru-RU" sz="3500" b="1" dirty="0">
              <a:solidFill>
                <a:srgbClr val="7030A0"/>
              </a:solidFill>
              <a:latin typeface="+mj-lt"/>
            </a:endParaRPr>
          </a:p>
          <a:p>
            <a:pPr algn="ctr">
              <a:lnSpc>
                <a:spcPct val="80000"/>
              </a:lnSpc>
              <a:buFont typeface="Wingdings" pitchFamily="2" charset="2"/>
              <a:buChar char="ü"/>
            </a:pPr>
            <a:r>
              <a:rPr lang="ru-RU" sz="3500" b="1" dirty="0">
                <a:solidFill>
                  <a:srgbClr val="7030A0"/>
                </a:solidFill>
                <a:latin typeface="+mj-lt"/>
              </a:rPr>
              <a:t>гуманно-личностный</a:t>
            </a:r>
          </a:p>
          <a:p>
            <a:pPr algn="ctr">
              <a:lnSpc>
                <a:spcPct val="80000"/>
              </a:lnSpc>
              <a:buFont typeface="Wingdings" pitchFamily="2" charset="2"/>
              <a:buChar char="ü"/>
            </a:pPr>
            <a:r>
              <a:rPr lang="ru-RU" sz="3500" b="1" dirty="0" err="1">
                <a:solidFill>
                  <a:srgbClr val="7030A0"/>
                </a:solidFill>
              </a:rPr>
              <a:t>деятельностный</a:t>
            </a:r>
            <a:endParaRPr lang="ru-RU" sz="3500" b="1" dirty="0">
              <a:solidFill>
                <a:srgbClr val="7030A0"/>
              </a:solidFill>
            </a:endParaRPr>
          </a:p>
          <a:p>
            <a:pPr algn="ctr">
              <a:lnSpc>
                <a:spcPct val="80000"/>
              </a:lnSpc>
              <a:buFont typeface="Wingdings" pitchFamily="2" charset="2"/>
              <a:buChar char="ü"/>
            </a:pPr>
            <a:r>
              <a:rPr lang="ru-RU" sz="3500" b="1" dirty="0">
                <a:solidFill>
                  <a:srgbClr val="7030A0"/>
                </a:solidFill>
                <a:latin typeface="+mj-lt"/>
              </a:rPr>
              <a:t>культурологический</a:t>
            </a:r>
          </a:p>
          <a:p>
            <a:pPr algn="ctr">
              <a:lnSpc>
                <a:spcPct val="80000"/>
              </a:lnSpc>
              <a:buFont typeface="Wingdings" pitchFamily="2" charset="2"/>
              <a:buChar char="ü"/>
            </a:pPr>
            <a:r>
              <a:rPr lang="ru-RU" sz="3500" b="1" dirty="0" err="1">
                <a:solidFill>
                  <a:srgbClr val="7030A0"/>
                </a:solidFill>
                <a:latin typeface="+mj-lt"/>
              </a:rPr>
              <a:t>компетентностный</a:t>
            </a:r>
            <a:endParaRPr lang="ru-RU" sz="3500" b="1" dirty="0">
              <a:solidFill>
                <a:srgbClr val="7030A0"/>
              </a:solidFill>
              <a:latin typeface="+mj-lt"/>
            </a:endParaRPr>
          </a:p>
          <a:p>
            <a:pPr algn="ctr">
              <a:lnSpc>
                <a:spcPct val="80000"/>
              </a:lnSpc>
              <a:buNone/>
            </a:pPr>
            <a:r>
              <a:rPr lang="ru-RU" sz="3500" i="1" dirty="0">
                <a:solidFill>
                  <a:srgbClr val="7030A0"/>
                </a:solidFill>
                <a:latin typeface="+mj-lt"/>
              </a:rPr>
              <a:t>технологический уровень:</a:t>
            </a:r>
            <a:endParaRPr lang="ru-RU" sz="3500" b="1" dirty="0">
              <a:solidFill>
                <a:srgbClr val="7030A0"/>
              </a:solidFill>
              <a:latin typeface="+mj-lt"/>
            </a:endParaRPr>
          </a:p>
          <a:p>
            <a:pPr algn="ctr">
              <a:lnSpc>
                <a:spcPct val="80000"/>
              </a:lnSpc>
              <a:buFont typeface="Wingdings" pitchFamily="2" charset="2"/>
              <a:buChar char="ü"/>
            </a:pPr>
            <a:r>
              <a:rPr lang="ru-RU" sz="3500" b="1" dirty="0">
                <a:solidFill>
                  <a:srgbClr val="7030A0"/>
                </a:solidFill>
                <a:latin typeface="+mj-lt"/>
              </a:rPr>
              <a:t>технологии и методики организации ВОП </a:t>
            </a:r>
          </a:p>
          <a:p>
            <a:pPr algn="just">
              <a:lnSpc>
                <a:spcPct val="80000"/>
              </a:lnSpc>
              <a:buNone/>
            </a:pPr>
            <a:r>
              <a:rPr lang="ru-RU" sz="1800" dirty="0">
                <a:solidFill>
                  <a:srgbClr val="7030A0"/>
                </a:solidFill>
              </a:rPr>
              <a:t>      	</a:t>
            </a:r>
            <a:endParaRPr lang="ru-RU" dirty="0">
              <a:solidFill>
                <a:srgbClr val="7030A0"/>
              </a:solidFill>
              <a:latin typeface="+mj-lt"/>
            </a:endParaRPr>
          </a:p>
          <a:p>
            <a:pPr algn="just">
              <a:lnSpc>
                <a:spcPct val="80000"/>
              </a:lnSpc>
              <a:buNone/>
            </a:pPr>
            <a:endParaRPr lang="ru-RU" sz="1800" dirty="0">
              <a:solidFill>
                <a:srgbClr val="7030A0"/>
              </a:solidFill>
            </a:endParaRPr>
          </a:p>
          <a:p>
            <a:pPr algn="just">
              <a:lnSpc>
                <a:spcPct val="80000"/>
              </a:lnSpc>
              <a:buNone/>
            </a:pPr>
            <a:r>
              <a:rPr lang="ru-RU" sz="1800" dirty="0"/>
              <a:t>	</a:t>
            </a:r>
            <a:endParaRPr lang="ru-RU" sz="1800" b="1" dirty="0">
              <a:solidFill>
                <a:srgbClr val="7030A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a:xfrm>
            <a:off x="0" y="116632"/>
            <a:ext cx="9144000" cy="1026352"/>
          </a:xfrm>
          <a:solidFill>
            <a:schemeClr val="accent1">
              <a:lumMod val="60000"/>
              <a:lumOff val="40000"/>
            </a:schemeClr>
          </a:solidFill>
        </p:spPr>
        <p:txBody>
          <a:bodyPr>
            <a:normAutofit/>
          </a:bodyPr>
          <a:lstStyle/>
          <a:p>
            <a:pPr algn="ctr"/>
            <a:r>
              <a:rPr lang="ru-RU" sz="2400" b="1" dirty="0">
                <a:solidFill>
                  <a:schemeClr val="bg2">
                    <a:lumMod val="25000"/>
                  </a:schemeClr>
                </a:solidFill>
              </a:rPr>
              <a:t>Подходы к проектированию Программы</a:t>
            </a:r>
            <a:br>
              <a:rPr lang="ru-RU" sz="2400" b="1" dirty="0">
                <a:solidFill>
                  <a:schemeClr val="bg2">
                    <a:lumMod val="25000"/>
                  </a:schemeClr>
                </a:solidFill>
              </a:rPr>
            </a:br>
            <a:r>
              <a:rPr lang="ru-RU" sz="2400" b="1" dirty="0"/>
              <a:t> </a:t>
            </a:r>
          </a:p>
        </p:txBody>
      </p:sp>
      <p:pic>
        <p:nvPicPr>
          <p:cNvPr id="8" name="Содержимое 7" descr="slide-1.jpg"/>
          <p:cNvPicPr>
            <a:picLocks noGrp="1" noChangeAspect="1"/>
          </p:cNvPicPr>
          <p:nvPr>
            <p:ph sz="quarter" idx="4"/>
          </p:nvPr>
        </p:nvPicPr>
        <p:blipFill>
          <a:blip r:embed="rId2"/>
          <a:stretch>
            <a:fillRect/>
          </a:stretch>
        </p:blipFill>
        <p:spPr>
          <a:xfrm>
            <a:off x="179512" y="1340768"/>
            <a:ext cx="8873902" cy="5400600"/>
          </a:xfrm>
        </p:spPr>
      </p:pic>
    </p:spTree>
    <p:extLst>
      <p:ext uri="{BB962C8B-B14F-4D97-AF65-F5344CB8AC3E}">
        <p14:creationId xmlns:p14="http://schemas.microsoft.com/office/powerpoint/2010/main" val="3954481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500034" y="704088"/>
            <a:ext cx="8186766" cy="724648"/>
          </a:xfrm>
        </p:spPr>
        <p:txBody>
          <a:bodyPr>
            <a:normAutofit/>
          </a:bodyPr>
          <a:lstStyle/>
          <a:p>
            <a:pPr algn="ctr"/>
            <a:r>
              <a:rPr lang="ru-RU" sz="2400" b="1" dirty="0">
                <a:solidFill>
                  <a:schemeClr val="bg2">
                    <a:lumMod val="25000"/>
                  </a:schemeClr>
                </a:solidFill>
              </a:rPr>
              <a:t>Подходы к проектированию Программы</a:t>
            </a:r>
            <a:endParaRPr lang="ru-RU" sz="2400" dirty="0">
              <a:solidFill>
                <a:schemeClr val="bg2">
                  <a:lumMod val="25000"/>
                </a:schemeClr>
              </a:solidFill>
            </a:endParaRPr>
          </a:p>
        </p:txBody>
      </p:sp>
      <p:graphicFrame>
        <p:nvGraphicFramePr>
          <p:cNvPr id="10" name="Содержимое 9"/>
          <p:cNvGraphicFramePr>
            <a:graphicFrameLocks noGrp="1"/>
          </p:cNvGraphicFramePr>
          <p:nvPr>
            <p:ph idx="1"/>
            <p:extLst>
              <p:ext uri="{D42A27DB-BD31-4B8C-83A1-F6EECF244321}">
                <p14:modId xmlns:p14="http://schemas.microsoft.com/office/powerpoint/2010/main" val="2888894814"/>
              </p:ext>
            </p:extLst>
          </p:nvPr>
        </p:nvGraphicFramePr>
        <p:xfrm>
          <a:off x="107504" y="1500174"/>
          <a:ext cx="8928992" cy="4732669"/>
        </p:xfrm>
        <a:graphic>
          <a:graphicData uri="http://schemas.openxmlformats.org/drawingml/2006/table">
            <a:tbl>
              <a:tblPr firstRow="1" bandRow="1">
                <a:tableStyleId>{5C22544A-7EE6-4342-B048-85BDC9FD1C3A}</a:tableStyleId>
              </a:tblPr>
              <a:tblGrid>
                <a:gridCol w="2592288">
                  <a:extLst>
                    <a:ext uri="{9D8B030D-6E8A-4147-A177-3AD203B41FA5}">
                      <a16:colId xmlns:a16="http://schemas.microsoft.com/office/drawing/2014/main" val="20000"/>
                    </a:ext>
                  </a:extLst>
                </a:gridCol>
                <a:gridCol w="6336704">
                  <a:extLst>
                    <a:ext uri="{9D8B030D-6E8A-4147-A177-3AD203B41FA5}">
                      <a16:colId xmlns:a16="http://schemas.microsoft.com/office/drawing/2014/main" val="20001"/>
                    </a:ext>
                  </a:extLst>
                </a:gridCol>
              </a:tblGrid>
              <a:tr h="704866">
                <a:tc>
                  <a:txBody>
                    <a:bodyPr/>
                    <a:lstStyle/>
                    <a:p>
                      <a:pPr algn="ctr"/>
                      <a:r>
                        <a:rPr lang="ru-RU" dirty="0"/>
                        <a:t>Методологический подход</a:t>
                      </a:r>
                    </a:p>
                  </a:txBody>
                  <a:tcPr/>
                </a:tc>
                <a:tc>
                  <a:txBody>
                    <a:bodyPr/>
                    <a:lstStyle/>
                    <a:p>
                      <a:pPr algn="ctr"/>
                      <a:r>
                        <a:rPr lang="ru-RU" dirty="0"/>
                        <a:t>Определение</a:t>
                      </a:r>
                    </a:p>
                  </a:txBody>
                  <a:tcPr/>
                </a:tc>
                <a:extLst>
                  <a:ext uri="{0D108BD9-81ED-4DB2-BD59-A6C34878D82A}">
                    <a16:rowId xmlns:a16="http://schemas.microsoft.com/office/drawing/2014/main" val="10000"/>
                  </a:ext>
                </a:extLst>
              </a:tr>
              <a:tr h="402780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8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8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8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8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8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8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800" b="1" kern="1200" dirty="0">
                          <a:solidFill>
                            <a:schemeClr val="bg2">
                              <a:lumMod val="25000"/>
                            </a:schemeClr>
                          </a:solidFill>
                          <a:latin typeface="+mn-lt"/>
                          <a:ea typeface="+mn-ea"/>
                          <a:cs typeface="+mn-cs"/>
                        </a:rPr>
                        <a:t>онтологический</a:t>
                      </a:r>
                    </a:p>
                    <a:p>
                      <a:endParaRPr lang="ru-RU" dirty="0"/>
                    </a:p>
                  </a:txBody>
                  <a:tcPr/>
                </a:tc>
                <a:tc>
                  <a:txBody>
                    <a:bodyPr/>
                    <a:lstStyle/>
                    <a:p>
                      <a:r>
                        <a:rPr kumimoji="0" lang="ru-RU" b="0" i="1" kern="1200" dirty="0">
                          <a:solidFill>
                            <a:schemeClr val="dk1"/>
                          </a:solidFill>
                          <a:latin typeface="+mn-lt"/>
                          <a:ea typeface="+mn-ea"/>
                          <a:cs typeface="+mn-cs"/>
                        </a:rPr>
                        <a:t>Онтология</a:t>
                      </a:r>
                      <a:r>
                        <a:rPr kumimoji="0" lang="ru-RU" b="0" i="0" kern="1200" dirty="0">
                          <a:solidFill>
                            <a:schemeClr val="dk1"/>
                          </a:solidFill>
                          <a:latin typeface="+mn-lt"/>
                          <a:ea typeface="+mn-ea"/>
                          <a:cs typeface="+mn-cs"/>
                        </a:rPr>
                        <a:t> — это учение о бытии, выступающее в системе </a:t>
                      </a:r>
                      <a:r>
                        <a:rPr kumimoji="0" lang="ru-RU" b="0" i="1" kern="1200" dirty="0">
                          <a:solidFill>
                            <a:schemeClr val="dk1"/>
                          </a:solidFill>
                          <a:latin typeface="+mn-lt"/>
                          <a:ea typeface="+mn-ea"/>
                          <a:cs typeface="+mn-cs"/>
                        </a:rPr>
                        <a:t>философии</a:t>
                      </a:r>
                      <a:r>
                        <a:rPr kumimoji="0" lang="ru-RU" b="0" i="0" kern="1200" dirty="0">
                          <a:solidFill>
                            <a:schemeClr val="dk1"/>
                          </a:solidFill>
                          <a:latin typeface="+mn-lt"/>
                          <a:ea typeface="+mn-ea"/>
                          <a:cs typeface="+mn-cs"/>
                        </a:rPr>
                        <a:t> одним из базисных её компонентов.</a:t>
                      </a:r>
                      <a:endParaRPr lang="ru-RU" dirty="0"/>
                    </a:p>
                    <a:p>
                      <a:r>
                        <a:rPr lang="ru-RU" dirty="0"/>
                        <a:t>Онтологический подход в педагогических</a:t>
                      </a:r>
                      <a:r>
                        <a:rPr lang="ru-RU" baseline="0" dirty="0"/>
                        <a:t> исследованиях</a:t>
                      </a:r>
                      <a:r>
                        <a:rPr lang="ru-RU" dirty="0"/>
                        <a:t> рассматривает проблемы воспитания с точки зрения логики </a:t>
                      </a:r>
                      <a:r>
                        <a:rPr lang="ru-RU" i="1" dirty="0"/>
                        <a:t>бытия (события)</a:t>
                      </a:r>
                      <a:r>
                        <a:rPr lang="ru-RU" dirty="0"/>
                        <a:t> воспитателя и воспитанника, родителя и ребенка  в бытийном пространстве. </a:t>
                      </a:r>
                    </a:p>
                    <a:p>
                      <a:r>
                        <a:rPr lang="ru-RU" dirty="0"/>
                        <a:t>Ситуация воспитания, согласно онтологическому подходу, имеет диалогический характер, когда внешнее взаимодействие является условием и предпосылкой становления внутреннего мира каждого из его субъектов. </a:t>
                      </a: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F7FA365-F72C-2C7E-B87B-B6EC9966C141}"/>
              </a:ext>
            </a:extLst>
          </p:cNvPr>
          <p:cNvSpPr>
            <a:spLocks noGrp="1"/>
          </p:cNvSpPr>
          <p:nvPr>
            <p:ph type="title"/>
          </p:nvPr>
        </p:nvSpPr>
        <p:spPr/>
        <p:txBody>
          <a:bodyPr/>
          <a:lstStyle/>
          <a:p>
            <a:pPr algn="ctr"/>
            <a:r>
              <a:rPr lang="ru-RU" dirty="0"/>
              <a:t>СО-БЫТИЕ</a:t>
            </a:r>
          </a:p>
        </p:txBody>
      </p:sp>
      <p:graphicFrame>
        <p:nvGraphicFramePr>
          <p:cNvPr id="4" name="Таблица 4">
            <a:extLst>
              <a:ext uri="{FF2B5EF4-FFF2-40B4-BE49-F238E27FC236}">
                <a16:creationId xmlns:a16="http://schemas.microsoft.com/office/drawing/2014/main" id="{0E4644E2-89AB-04CC-ED5B-DA555BEC5FA1}"/>
              </a:ext>
            </a:extLst>
          </p:cNvPr>
          <p:cNvGraphicFramePr>
            <a:graphicFrameLocks noGrp="1"/>
          </p:cNvGraphicFramePr>
          <p:nvPr>
            <p:ph idx="1"/>
          </p:nvPr>
        </p:nvGraphicFramePr>
        <p:xfrm>
          <a:off x="107504" y="1935163"/>
          <a:ext cx="8928992" cy="1854200"/>
        </p:xfrm>
        <a:graphic>
          <a:graphicData uri="http://schemas.openxmlformats.org/drawingml/2006/table">
            <a:tbl>
              <a:tblPr firstRow="1" bandRow="1">
                <a:tableStyleId>{5C22544A-7EE6-4342-B048-85BDC9FD1C3A}</a:tableStyleId>
              </a:tblPr>
              <a:tblGrid>
                <a:gridCol w="1944216">
                  <a:extLst>
                    <a:ext uri="{9D8B030D-6E8A-4147-A177-3AD203B41FA5}">
                      <a16:colId xmlns:a16="http://schemas.microsoft.com/office/drawing/2014/main" val="977853513"/>
                    </a:ext>
                  </a:extLst>
                </a:gridCol>
                <a:gridCol w="2520280">
                  <a:extLst>
                    <a:ext uri="{9D8B030D-6E8A-4147-A177-3AD203B41FA5}">
                      <a16:colId xmlns:a16="http://schemas.microsoft.com/office/drawing/2014/main" val="4091082119"/>
                    </a:ext>
                  </a:extLst>
                </a:gridCol>
                <a:gridCol w="2232248">
                  <a:extLst>
                    <a:ext uri="{9D8B030D-6E8A-4147-A177-3AD203B41FA5}">
                      <a16:colId xmlns:a16="http://schemas.microsoft.com/office/drawing/2014/main" val="4205713038"/>
                    </a:ext>
                  </a:extLst>
                </a:gridCol>
                <a:gridCol w="2232248">
                  <a:extLst>
                    <a:ext uri="{9D8B030D-6E8A-4147-A177-3AD203B41FA5}">
                      <a16:colId xmlns:a16="http://schemas.microsoft.com/office/drawing/2014/main" val="2271370274"/>
                    </a:ext>
                  </a:extLst>
                </a:gridCol>
              </a:tblGrid>
              <a:tr h="370840">
                <a:tc>
                  <a:txBody>
                    <a:bodyPr/>
                    <a:lstStyle/>
                    <a:p>
                      <a:r>
                        <a:rPr lang="ru-RU" dirty="0"/>
                        <a:t>ментальный</a:t>
                      </a:r>
                    </a:p>
                  </a:txBody>
                  <a:tcPr/>
                </a:tc>
                <a:tc>
                  <a:txBody>
                    <a:bodyPr/>
                    <a:lstStyle/>
                    <a:p>
                      <a:r>
                        <a:rPr lang="ru-RU" dirty="0"/>
                        <a:t>коммуникативный</a:t>
                      </a:r>
                    </a:p>
                  </a:txBody>
                  <a:tcPr/>
                </a:tc>
                <a:tc>
                  <a:txBody>
                    <a:bodyPr/>
                    <a:lstStyle/>
                    <a:p>
                      <a:r>
                        <a:rPr lang="ru-RU" dirty="0"/>
                        <a:t>эмоциональный</a:t>
                      </a:r>
                    </a:p>
                  </a:txBody>
                  <a:tcPr/>
                </a:tc>
                <a:tc>
                  <a:txBody>
                    <a:bodyPr/>
                    <a:lstStyle/>
                    <a:p>
                      <a:r>
                        <a:rPr lang="ru-RU" dirty="0"/>
                        <a:t>деятельностный</a:t>
                      </a:r>
                    </a:p>
                  </a:txBody>
                  <a:tcPr/>
                </a:tc>
                <a:extLst>
                  <a:ext uri="{0D108BD9-81ED-4DB2-BD59-A6C34878D82A}">
                    <a16:rowId xmlns:a16="http://schemas.microsoft.com/office/drawing/2014/main" val="2700463467"/>
                  </a:ext>
                </a:extLst>
              </a:tr>
              <a:tr h="370840">
                <a:tc>
                  <a:txBody>
                    <a:bodyPr/>
                    <a:lstStyle/>
                    <a:p>
                      <a:r>
                        <a:rPr lang="ru-RU" dirty="0"/>
                        <a:t>сознание</a:t>
                      </a:r>
                    </a:p>
                  </a:txBody>
                  <a:tcPr/>
                </a:tc>
                <a:tc>
                  <a:txBody>
                    <a:bodyPr/>
                    <a:lstStyle/>
                    <a:p>
                      <a:r>
                        <a:rPr lang="ru-RU" dirty="0"/>
                        <a:t>согласование </a:t>
                      </a:r>
                    </a:p>
                  </a:txBody>
                  <a:tcPr/>
                </a:tc>
                <a:tc>
                  <a:txBody>
                    <a:bodyPr/>
                    <a:lstStyle/>
                    <a:p>
                      <a:r>
                        <a:rPr lang="ru-RU" dirty="0"/>
                        <a:t>сочувствие</a:t>
                      </a:r>
                    </a:p>
                  </a:txBody>
                  <a:tcPr/>
                </a:tc>
                <a:tc>
                  <a:txBody>
                    <a:bodyPr/>
                    <a:lstStyle/>
                    <a:p>
                      <a:r>
                        <a:rPr lang="ru-RU" dirty="0"/>
                        <a:t>сотрудничество</a:t>
                      </a:r>
                    </a:p>
                  </a:txBody>
                  <a:tcPr/>
                </a:tc>
                <a:extLst>
                  <a:ext uri="{0D108BD9-81ED-4DB2-BD59-A6C34878D82A}">
                    <a16:rowId xmlns:a16="http://schemas.microsoft.com/office/drawing/2014/main" val="1762987802"/>
                  </a:ext>
                </a:extLst>
              </a:tr>
              <a:tr h="370840">
                <a:tc>
                  <a:txBody>
                    <a:bodyPr/>
                    <a:lstStyle/>
                    <a:p>
                      <a:r>
                        <a:rPr lang="ru-RU" dirty="0"/>
                        <a:t>совесть</a:t>
                      </a:r>
                    </a:p>
                  </a:txBody>
                  <a:tcPr/>
                </a:tc>
                <a:tc>
                  <a:txBody>
                    <a:bodyPr/>
                    <a:lstStyle/>
                    <a:p>
                      <a:r>
                        <a:rPr lang="ru-RU" dirty="0"/>
                        <a:t>сообщение</a:t>
                      </a:r>
                    </a:p>
                  </a:txBody>
                  <a:tcPr/>
                </a:tc>
                <a:tc>
                  <a:txBody>
                    <a:bodyPr/>
                    <a:lstStyle/>
                    <a:p>
                      <a:r>
                        <a:rPr lang="ru-RU" dirty="0" err="1"/>
                        <a:t>сорадость</a:t>
                      </a:r>
                      <a:endParaRPr lang="ru-RU" dirty="0"/>
                    </a:p>
                  </a:txBody>
                  <a:tcPr/>
                </a:tc>
                <a:tc>
                  <a:txBody>
                    <a:bodyPr/>
                    <a:lstStyle/>
                    <a:p>
                      <a:r>
                        <a:rPr lang="ru-RU" dirty="0"/>
                        <a:t>сотворчество</a:t>
                      </a:r>
                    </a:p>
                  </a:txBody>
                  <a:tcPr/>
                </a:tc>
                <a:extLst>
                  <a:ext uri="{0D108BD9-81ED-4DB2-BD59-A6C34878D82A}">
                    <a16:rowId xmlns:a16="http://schemas.microsoft.com/office/drawing/2014/main" val="3017689733"/>
                  </a:ext>
                </a:extLst>
              </a:tr>
              <a:tr h="370840">
                <a:tc>
                  <a:txBody>
                    <a:bodyPr/>
                    <a:lstStyle/>
                    <a:p>
                      <a:r>
                        <a:rPr lang="ru-RU" dirty="0"/>
                        <a:t>созерцание</a:t>
                      </a:r>
                    </a:p>
                  </a:txBody>
                  <a:tcPr/>
                </a:tc>
                <a:tc>
                  <a:txBody>
                    <a:bodyPr/>
                    <a:lstStyle/>
                    <a:p>
                      <a:r>
                        <a:rPr lang="ru-RU" dirty="0"/>
                        <a:t>собрание</a:t>
                      </a:r>
                    </a:p>
                  </a:txBody>
                  <a:tcPr/>
                </a:tc>
                <a:tc>
                  <a:txBody>
                    <a:bodyPr/>
                    <a:lstStyle/>
                    <a:p>
                      <a:r>
                        <a:rPr lang="ru-RU" dirty="0"/>
                        <a:t>соболезнование</a:t>
                      </a:r>
                    </a:p>
                  </a:txBody>
                  <a:tcPr/>
                </a:tc>
                <a:tc>
                  <a:txBody>
                    <a:bodyPr/>
                    <a:lstStyle/>
                    <a:p>
                      <a:r>
                        <a:rPr lang="ru-RU" dirty="0"/>
                        <a:t>соревнование</a:t>
                      </a:r>
                    </a:p>
                  </a:txBody>
                  <a:tcPr/>
                </a:tc>
                <a:extLst>
                  <a:ext uri="{0D108BD9-81ED-4DB2-BD59-A6C34878D82A}">
                    <a16:rowId xmlns:a16="http://schemas.microsoft.com/office/drawing/2014/main" val="3219980193"/>
                  </a:ext>
                </a:extLst>
              </a:tr>
              <a:tr h="370840">
                <a:tc>
                  <a:txBody>
                    <a:bodyPr/>
                    <a:lstStyle/>
                    <a:p>
                      <a:r>
                        <a:rPr lang="ru-RU" dirty="0"/>
                        <a:t>сомнение</a:t>
                      </a:r>
                    </a:p>
                  </a:txBody>
                  <a:tcPr/>
                </a:tc>
                <a:tc>
                  <a:txBody>
                    <a:bodyPr/>
                    <a:lstStyle/>
                    <a:p>
                      <a:r>
                        <a:rPr lang="ru-RU" dirty="0"/>
                        <a:t>собеседование</a:t>
                      </a:r>
                    </a:p>
                  </a:txBody>
                  <a:tcPr/>
                </a:tc>
                <a:tc>
                  <a:txBody>
                    <a:bodyPr/>
                    <a:lstStyle/>
                    <a:p>
                      <a:r>
                        <a:rPr lang="ru-RU" dirty="0"/>
                        <a:t>сострадание</a:t>
                      </a:r>
                    </a:p>
                  </a:txBody>
                  <a:tcPr/>
                </a:tc>
                <a:tc>
                  <a:txBody>
                    <a:bodyPr/>
                    <a:lstStyle/>
                    <a:p>
                      <a:r>
                        <a:rPr lang="ru-RU" dirty="0"/>
                        <a:t>сопровождение</a:t>
                      </a:r>
                    </a:p>
                  </a:txBody>
                  <a:tcPr/>
                </a:tc>
                <a:extLst>
                  <a:ext uri="{0D108BD9-81ED-4DB2-BD59-A6C34878D82A}">
                    <a16:rowId xmlns:a16="http://schemas.microsoft.com/office/drawing/2014/main" val="1133268230"/>
                  </a:ext>
                </a:extLst>
              </a:tr>
            </a:tbl>
          </a:graphicData>
        </a:graphic>
      </p:graphicFrame>
      <p:pic>
        <p:nvPicPr>
          <p:cNvPr id="5" name="Рисунок 4">
            <a:extLst>
              <a:ext uri="{FF2B5EF4-FFF2-40B4-BE49-F238E27FC236}">
                <a16:creationId xmlns:a16="http://schemas.microsoft.com/office/drawing/2014/main" id="{726B0DDF-48E8-81F7-BFF1-74E864D0170D}"/>
              </a:ext>
            </a:extLst>
          </p:cNvPr>
          <p:cNvPicPr>
            <a:picLocks noChangeAspect="1"/>
          </p:cNvPicPr>
          <p:nvPr/>
        </p:nvPicPr>
        <p:blipFill>
          <a:blip r:embed="rId2"/>
          <a:stretch>
            <a:fillRect/>
          </a:stretch>
        </p:blipFill>
        <p:spPr>
          <a:xfrm>
            <a:off x="800696" y="4077071"/>
            <a:ext cx="3339678" cy="2473449"/>
          </a:xfrm>
          <a:prstGeom prst="rect">
            <a:avLst/>
          </a:prstGeom>
        </p:spPr>
      </p:pic>
      <p:pic>
        <p:nvPicPr>
          <p:cNvPr id="6" name="Рисунок 5">
            <a:extLst>
              <a:ext uri="{FF2B5EF4-FFF2-40B4-BE49-F238E27FC236}">
                <a16:creationId xmlns:a16="http://schemas.microsoft.com/office/drawing/2014/main" id="{37A8EC22-4E10-3417-EFD2-E02187B90B68}"/>
              </a:ext>
            </a:extLst>
          </p:cNvPr>
          <p:cNvPicPr>
            <a:picLocks noChangeAspect="1"/>
          </p:cNvPicPr>
          <p:nvPr/>
        </p:nvPicPr>
        <p:blipFill>
          <a:blip r:embed="rId3"/>
          <a:stretch>
            <a:fillRect/>
          </a:stretch>
        </p:blipFill>
        <p:spPr>
          <a:xfrm>
            <a:off x="4716016" y="4077070"/>
            <a:ext cx="3469073" cy="2473449"/>
          </a:xfrm>
          <a:prstGeom prst="rect">
            <a:avLst/>
          </a:prstGeom>
        </p:spPr>
      </p:pic>
    </p:spTree>
    <p:extLst>
      <p:ext uri="{BB962C8B-B14F-4D97-AF65-F5344CB8AC3E}">
        <p14:creationId xmlns:p14="http://schemas.microsoft.com/office/powerpoint/2010/main" val="243877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500034" y="785794"/>
            <a:ext cx="8143932" cy="785818"/>
          </a:xfrm>
        </p:spPr>
        <p:txBody>
          <a:bodyPr>
            <a:normAutofit/>
          </a:bodyPr>
          <a:lstStyle/>
          <a:p>
            <a:pPr algn="ctr"/>
            <a:r>
              <a:rPr lang="ru-RU" sz="2400" b="1" dirty="0">
                <a:solidFill>
                  <a:schemeClr val="bg2">
                    <a:lumMod val="25000"/>
                  </a:schemeClr>
                </a:solidFill>
              </a:rPr>
              <a:t>Подходы к проектированию Программы</a:t>
            </a:r>
            <a:endParaRPr lang="ru-RU" sz="2400" dirty="0">
              <a:solidFill>
                <a:schemeClr val="bg2">
                  <a:lumMod val="25000"/>
                </a:schemeClr>
              </a:solidFill>
            </a:endParaRPr>
          </a:p>
        </p:txBody>
      </p:sp>
      <p:graphicFrame>
        <p:nvGraphicFramePr>
          <p:cNvPr id="10" name="Содержимое 9"/>
          <p:cNvGraphicFramePr>
            <a:graphicFrameLocks noGrp="1"/>
          </p:cNvGraphicFramePr>
          <p:nvPr>
            <p:ph idx="1"/>
            <p:extLst>
              <p:ext uri="{D42A27DB-BD31-4B8C-83A1-F6EECF244321}">
                <p14:modId xmlns:p14="http://schemas.microsoft.com/office/powerpoint/2010/main" val="3410124601"/>
              </p:ext>
            </p:extLst>
          </p:nvPr>
        </p:nvGraphicFramePr>
        <p:xfrm>
          <a:off x="0" y="1714488"/>
          <a:ext cx="9144000" cy="4882864"/>
        </p:xfrm>
        <a:graphic>
          <a:graphicData uri="http://schemas.openxmlformats.org/drawingml/2006/table">
            <a:tbl>
              <a:tblPr firstRow="1" bandRow="1">
                <a:tableStyleId>{5C22544A-7EE6-4342-B048-85BDC9FD1C3A}</a:tableStyleId>
              </a:tblPr>
              <a:tblGrid>
                <a:gridCol w="2555776">
                  <a:extLst>
                    <a:ext uri="{9D8B030D-6E8A-4147-A177-3AD203B41FA5}">
                      <a16:colId xmlns:a16="http://schemas.microsoft.com/office/drawing/2014/main" val="20000"/>
                    </a:ext>
                  </a:extLst>
                </a:gridCol>
                <a:gridCol w="6588224">
                  <a:extLst>
                    <a:ext uri="{9D8B030D-6E8A-4147-A177-3AD203B41FA5}">
                      <a16:colId xmlns:a16="http://schemas.microsoft.com/office/drawing/2014/main" val="20001"/>
                    </a:ext>
                  </a:extLst>
                </a:gridCol>
              </a:tblGrid>
              <a:tr h="854501">
                <a:tc>
                  <a:txBody>
                    <a:bodyPr/>
                    <a:lstStyle/>
                    <a:p>
                      <a:pPr algn="ctr"/>
                      <a:r>
                        <a:rPr lang="ru-RU" dirty="0"/>
                        <a:t>Методологический подход</a:t>
                      </a:r>
                    </a:p>
                  </a:txBody>
                  <a:tcPr/>
                </a:tc>
                <a:tc>
                  <a:txBody>
                    <a:bodyPr/>
                    <a:lstStyle/>
                    <a:p>
                      <a:pPr algn="ctr"/>
                      <a:r>
                        <a:rPr lang="ru-RU" dirty="0"/>
                        <a:t>Определение</a:t>
                      </a:r>
                    </a:p>
                  </a:txBody>
                  <a:tcPr/>
                </a:tc>
                <a:extLst>
                  <a:ext uri="{0D108BD9-81ED-4DB2-BD59-A6C34878D82A}">
                    <a16:rowId xmlns:a16="http://schemas.microsoft.com/office/drawing/2014/main" val="10000"/>
                  </a:ext>
                </a:extLst>
              </a:tr>
              <a:tr h="402836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8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8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8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8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8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800" b="1" kern="1200" dirty="0">
                          <a:solidFill>
                            <a:schemeClr val="bg2">
                              <a:lumMod val="25000"/>
                            </a:schemeClr>
                          </a:solidFill>
                          <a:latin typeface="+mn-lt"/>
                          <a:ea typeface="+mn-ea"/>
                          <a:cs typeface="+mn-cs"/>
                        </a:rPr>
                        <a:t>системный</a:t>
                      </a:r>
                    </a:p>
                    <a:p>
                      <a:endParaRPr lang="ru-RU" dirty="0"/>
                    </a:p>
                  </a:txBody>
                  <a:tcPr/>
                </a:tc>
                <a:tc>
                  <a:txBody>
                    <a:bodyPr/>
                    <a:lstStyle/>
                    <a:p>
                      <a:r>
                        <a:rPr kumimoji="0" lang="ru-RU" sz="1800" b="0" i="0" kern="1200" dirty="0">
                          <a:solidFill>
                            <a:schemeClr val="dk1"/>
                          </a:solidFill>
                          <a:latin typeface="+mn-lt"/>
                          <a:ea typeface="+mn-ea"/>
                          <a:cs typeface="+mn-cs"/>
                        </a:rPr>
                        <a:t>Системный подход отражает всеобщую связь и взаимообусловленность явлений и процессов окружающей действительности. Система – это совокупность элементов, находящихся во взаимной связи и взаимодействии и образующих некоторую целостность, единство. Системный подход заключается в том, что относительно самостоятельные компоненты рассматриваются не изолированно, а в их взаимосвязи, в развитии и движении. Системный подход позволяет выявить общие свойства системы и качественные характеристики, которые отсутствуют у составляющих систему элементов.</a:t>
                      </a:r>
                      <a:endParaRPr lang="ru-RU" sz="1800" dirty="0"/>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1800" b="1" dirty="0">
                <a:solidFill>
                  <a:schemeClr val="bg2">
                    <a:lumMod val="25000"/>
                  </a:schemeClr>
                </a:solidFill>
              </a:rPr>
            </a:br>
            <a:br>
              <a:rPr lang="ru-RU" sz="2000" b="1" dirty="0">
                <a:solidFill>
                  <a:schemeClr val="bg2">
                    <a:lumMod val="25000"/>
                  </a:schemeClr>
                </a:solidFill>
              </a:rPr>
            </a:br>
            <a:br>
              <a:rPr lang="ru-RU" sz="2000" b="1" dirty="0">
                <a:solidFill>
                  <a:schemeClr val="bg2">
                    <a:lumMod val="25000"/>
                  </a:schemeClr>
                </a:solidFill>
              </a:rPr>
            </a:br>
            <a:br>
              <a:rPr lang="ru-RU" sz="2000" b="1" dirty="0">
                <a:solidFill>
                  <a:schemeClr val="bg2">
                    <a:lumMod val="25000"/>
                  </a:schemeClr>
                </a:solidFill>
              </a:rPr>
            </a:br>
            <a:br>
              <a:rPr lang="ru-RU" sz="2000" b="1" dirty="0">
                <a:solidFill>
                  <a:schemeClr val="bg2">
                    <a:lumMod val="25000"/>
                  </a:schemeClr>
                </a:solidFill>
              </a:rPr>
            </a:br>
            <a:br>
              <a:rPr lang="ru-RU" sz="2000" dirty="0"/>
            </a:br>
            <a:r>
              <a:rPr lang="ru-RU" sz="2000" b="1" dirty="0">
                <a:solidFill>
                  <a:schemeClr val="bg2">
                    <a:lumMod val="25000"/>
                  </a:schemeClr>
                </a:solidFill>
              </a:rPr>
              <a:t> Семья и детский сад относятся к педагогическим системам, </a:t>
            </a:r>
            <a:br>
              <a:rPr lang="ru-RU" sz="2000" b="1" dirty="0">
                <a:solidFill>
                  <a:schemeClr val="bg2">
                    <a:lumMod val="25000"/>
                  </a:schemeClr>
                </a:solidFill>
              </a:rPr>
            </a:br>
            <a:r>
              <a:rPr lang="ru-RU" sz="2000" b="1" dirty="0">
                <a:solidFill>
                  <a:schemeClr val="bg2">
                    <a:lumMod val="25000"/>
                  </a:schemeClr>
                </a:solidFill>
              </a:rPr>
              <a:t>сформировавшимся вследствие потребности общества в воспитании и социализации подрастающего поколения</a:t>
            </a:r>
            <a:endParaRPr lang="ru-RU" sz="2000" dirty="0"/>
          </a:p>
        </p:txBody>
      </p:sp>
      <p:pic>
        <p:nvPicPr>
          <p:cNvPr id="5" name="Рисунок 4">
            <a:extLst>
              <a:ext uri="{FF2B5EF4-FFF2-40B4-BE49-F238E27FC236}">
                <a16:creationId xmlns:a16="http://schemas.microsoft.com/office/drawing/2014/main" id="{806382C9-2F3F-FF3C-89E8-13587D3F8DFD}"/>
              </a:ext>
            </a:extLst>
          </p:cNvPr>
          <p:cNvPicPr>
            <a:picLocks noChangeAspect="1"/>
          </p:cNvPicPr>
          <p:nvPr/>
        </p:nvPicPr>
        <p:blipFill>
          <a:blip r:embed="rId2"/>
          <a:stretch>
            <a:fillRect/>
          </a:stretch>
        </p:blipFill>
        <p:spPr>
          <a:xfrm>
            <a:off x="6232241" y="2636912"/>
            <a:ext cx="2876029" cy="3936691"/>
          </a:xfrm>
          <a:prstGeom prst="rect">
            <a:avLst/>
          </a:prstGeom>
        </p:spPr>
      </p:pic>
      <p:pic>
        <p:nvPicPr>
          <p:cNvPr id="11" name="Объект 10">
            <a:extLst>
              <a:ext uri="{FF2B5EF4-FFF2-40B4-BE49-F238E27FC236}">
                <a16:creationId xmlns:a16="http://schemas.microsoft.com/office/drawing/2014/main" id="{FF5A9603-9890-5789-AF97-0F9200F099E7}"/>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224204" y="2636912"/>
            <a:ext cx="2739624" cy="3664079"/>
          </a:xfrm>
        </p:spPr>
      </p:pic>
      <p:pic>
        <p:nvPicPr>
          <p:cNvPr id="12" name="Рисунок 11">
            <a:extLst>
              <a:ext uri="{FF2B5EF4-FFF2-40B4-BE49-F238E27FC236}">
                <a16:creationId xmlns:a16="http://schemas.microsoft.com/office/drawing/2014/main" id="{0898DEB1-1AD1-CD42-08A4-B61C19255FBE}"/>
              </a:ext>
            </a:extLst>
          </p:cNvPr>
          <p:cNvPicPr>
            <a:picLocks noChangeAspect="1"/>
          </p:cNvPicPr>
          <p:nvPr/>
        </p:nvPicPr>
        <p:blipFill>
          <a:blip r:embed="rId4"/>
          <a:stretch>
            <a:fillRect/>
          </a:stretch>
        </p:blipFill>
        <p:spPr>
          <a:xfrm>
            <a:off x="3048562" y="2659427"/>
            <a:ext cx="3094888" cy="352839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500034" y="704088"/>
            <a:ext cx="8186766" cy="510334"/>
          </a:xfrm>
        </p:spPr>
        <p:txBody>
          <a:bodyPr>
            <a:normAutofit fontScale="90000"/>
          </a:bodyPr>
          <a:lstStyle/>
          <a:p>
            <a:pPr algn="ctr"/>
            <a:r>
              <a:rPr lang="ru-RU" sz="2400" b="1" dirty="0">
                <a:solidFill>
                  <a:schemeClr val="bg2">
                    <a:lumMod val="25000"/>
                  </a:schemeClr>
                </a:solidFill>
              </a:rPr>
              <a:t>К структурным элементам семьи, ее подсистемам, относятся:</a:t>
            </a:r>
          </a:p>
        </p:txBody>
      </p:sp>
      <p:sp>
        <p:nvSpPr>
          <p:cNvPr id="8" name="Содержимое 7"/>
          <p:cNvSpPr>
            <a:spLocks noGrp="1"/>
          </p:cNvSpPr>
          <p:nvPr>
            <p:ph idx="1"/>
          </p:nvPr>
        </p:nvSpPr>
        <p:spPr>
          <a:xfrm>
            <a:off x="500034" y="1428736"/>
            <a:ext cx="8186766" cy="4895864"/>
          </a:xfrm>
          <a:solidFill>
            <a:schemeClr val="bg2">
              <a:lumMod val="90000"/>
            </a:schemeClr>
          </a:solidFill>
        </p:spPr>
        <p:txBody>
          <a:bodyPr>
            <a:normAutofit fontScale="70000" lnSpcReduction="20000"/>
          </a:bodyPr>
          <a:lstStyle/>
          <a:p>
            <a:pPr>
              <a:buNone/>
            </a:pPr>
            <a:r>
              <a:rPr lang="ru-RU" dirty="0"/>
              <a:t>     </a:t>
            </a:r>
            <a:r>
              <a:rPr lang="ru-RU" dirty="0">
                <a:solidFill>
                  <a:schemeClr val="bg2">
                    <a:lumMod val="25000"/>
                  </a:schemeClr>
                </a:solidFill>
              </a:rPr>
              <a:t>супруги, родители, дети, динамика которых определяется жизненным циклом семьи. </a:t>
            </a:r>
          </a:p>
          <a:p>
            <a:pPr>
              <a:buNone/>
            </a:pPr>
            <a:r>
              <a:rPr lang="ru-RU" dirty="0">
                <a:solidFill>
                  <a:schemeClr val="bg2">
                    <a:lumMod val="25000"/>
                  </a:schemeClr>
                </a:solidFill>
              </a:rPr>
              <a:t>	</a:t>
            </a:r>
            <a:r>
              <a:rPr lang="ru-RU" b="1" dirty="0">
                <a:solidFill>
                  <a:schemeClr val="bg2">
                    <a:lumMod val="25000"/>
                  </a:schemeClr>
                </a:solidFill>
              </a:rPr>
              <a:t>Первая подсистема – это супруги</a:t>
            </a:r>
            <a:r>
              <a:rPr lang="ru-RU" dirty="0">
                <a:solidFill>
                  <a:schemeClr val="bg2">
                    <a:lumMod val="25000"/>
                  </a:schemeClr>
                </a:solidFill>
              </a:rPr>
              <a:t>. Она образуется раньше других и определяет жизнь семьи. Как отмечал И.А.Ильин, «семья начинается с брака и в нем завязывается». </a:t>
            </a:r>
          </a:p>
          <a:p>
            <a:pPr>
              <a:buNone/>
            </a:pPr>
            <a:r>
              <a:rPr lang="ru-RU" dirty="0">
                <a:solidFill>
                  <a:schemeClr val="bg2">
                    <a:lumMod val="25000"/>
                  </a:schemeClr>
                </a:solidFill>
              </a:rPr>
              <a:t>     </a:t>
            </a:r>
            <a:r>
              <a:rPr lang="ru-RU" b="1" dirty="0">
                <a:solidFill>
                  <a:schemeClr val="bg2">
                    <a:lumMod val="25000"/>
                  </a:schemeClr>
                </a:solidFill>
              </a:rPr>
              <a:t>Вторая подсистема – родители</a:t>
            </a:r>
            <a:r>
              <a:rPr lang="ru-RU" dirty="0">
                <a:solidFill>
                  <a:schemeClr val="bg2">
                    <a:lumMod val="25000"/>
                  </a:schemeClr>
                </a:solidFill>
              </a:rPr>
              <a:t>; появляется после рождения ребенка и характеризуется постоянными изменениями, приспособлениями к возрастным особенностям и потребностям детей. В подсистеме родителей выделяются </a:t>
            </a:r>
            <a:r>
              <a:rPr lang="ru-RU" b="1" dirty="0">
                <a:solidFill>
                  <a:schemeClr val="bg2">
                    <a:lumMod val="25000"/>
                  </a:schemeClr>
                </a:solidFill>
              </a:rPr>
              <a:t>мать и отец</a:t>
            </a:r>
            <a:r>
              <a:rPr lang="ru-RU" dirty="0">
                <a:solidFill>
                  <a:schemeClr val="bg2">
                    <a:lumMod val="25000"/>
                  </a:schemeClr>
                </a:solidFill>
              </a:rPr>
              <a:t>, взаимодополняющие друг друга (в силу специфики ролей) и обеспечивающие целостное развитие ребенка. В то же время данная подсистема может включать и одного из родителей вместе со значимыми другими, которые в той или иной мере участвуют в воспитании детей [Браун, </a:t>
            </a:r>
            <a:r>
              <a:rPr lang="ru-RU" dirty="0" err="1">
                <a:solidFill>
                  <a:schemeClr val="bg2">
                    <a:lumMod val="25000"/>
                  </a:schemeClr>
                </a:solidFill>
              </a:rPr>
              <a:t>Кристенсен</a:t>
            </a:r>
            <a:r>
              <a:rPr lang="ru-RU" dirty="0">
                <a:solidFill>
                  <a:schemeClr val="bg2">
                    <a:lumMod val="25000"/>
                  </a:schemeClr>
                </a:solidFill>
              </a:rPr>
              <a:t>]. </a:t>
            </a:r>
          </a:p>
          <a:p>
            <a:pPr>
              <a:buNone/>
            </a:pPr>
            <a:r>
              <a:rPr lang="ru-RU" dirty="0">
                <a:solidFill>
                  <a:schemeClr val="bg2">
                    <a:lumMod val="25000"/>
                  </a:schemeClr>
                </a:solidFill>
              </a:rPr>
              <a:t>     </a:t>
            </a:r>
            <a:r>
              <a:rPr lang="ru-RU" b="1" dirty="0">
                <a:solidFill>
                  <a:schemeClr val="bg2">
                    <a:lumMod val="25000"/>
                  </a:schemeClr>
                </a:solidFill>
              </a:rPr>
              <a:t>Третья – это подсистема детей</a:t>
            </a:r>
            <a:r>
              <a:rPr lang="ru-RU" dirty="0">
                <a:solidFill>
                  <a:schemeClr val="bg2">
                    <a:lumMod val="25000"/>
                  </a:schemeClr>
                </a:solidFill>
              </a:rPr>
              <a:t>, основная функция которой – научиться общению со сверстниками. В этой подсистеме ребенок имеет возможность исследовать других людей и социально экспериментировать с ними; получает представление о человеческих взаимоотношениях: как проявить сочувствие, постоять за себя, договориться</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075240" cy="492664"/>
          </a:xfrm>
        </p:spPr>
        <p:txBody>
          <a:bodyPr>
            <a:normAutofit/>
          </a:bodyPr>
          <a:lstStyle/>
          <a:p>
            <a:pPr algn="ctr"/>
            <a:r>
              <a:rPr lang="ru-RU" sz="2400" b="1" dirty="0">
                <a:solidFill>
                  <a:schemeClr val="bg2">
                    <a:lumMod val="25000"/>
                  </a:schemeClr>
                </a:solidFill>
              </a:rPr>
              <a:t>Система образовательной организации</a:t>
            </a:r>
          </a:p>
        </p:txBody>
      </p:sp>
      <p:sp>
        <p:nvSpPr>
          <p:cNvPr id="3" name="Содержимое 2"/>
          <p:cNvSpPr>
            <a:spLocks noGrp="1"/>
          </p:cNvSpPr>
          <p:nvPr>
            <p:ph sz="quarter" idx="2"/>
          </p:nvPr>
        </p:nvSpPr>
        <p:spPr>
          <a:xfrm>
            <a:off x="4644008" y="1411499"/>
            <a:ext cx="4176464" cy="5257861"/>
          </a:xfrm>
          <a:solidFill>
            <a:schemeClr val="bg2">
              <a:lumMod val="90000"/>
            </a:schemeClr>
          </a:solidFill>
        </p:spPr>
        <p:txBody>
          <a:bodyPr>
            <a:normAutofit/>
          </a:bodyPr>
          <a:lstStyle/>
          <a:p>
            <a:pPr algn="ctr">
              <a:buNone/>
            </a:pPr>
            <a:r>
              <a:rPr lang="ru-RU" dirty="0"/>
              <a:t>    </a:t>
            </a:r>
          </a:p>
          <a:p>
            <a:pPr algn="ctr">
              <a:buNone/>
            </a:pPr>
            <a:r>
              <a:rPr lang="ru-RU" dirty="0">
                <a:solidFill>
                  <a:schemeClr val="bg2">
                    <a:lumMod val="25000"/>
                  </a:schemeClr>
                </a:solidFill>
              </a:rPr>
              <a:t>выступает социально-обусловленной </a:t>
            </a:r>
            <a:r>
              <a:rPr lang="ru-RU" i="1" dirty="0">
                <a:solidFill>
                  <a:schemeClr val="bg2">
                    <a:lumMod val="25000"/>
                  </a:schemeClr>
                </a:solidFill>
              </a:rPr>
              <a:t>целостностью </a:t>
            </a:r>
            <a:r>
              <a:rPr lang="ru-RU" dirty="0">
                <a:solidFill>
                  <a:schemeClr val="bg2">
                    <a:lumMod val="25000"/>
                  </a:schemeClr>
                </a:solidFill>
              </a:rPr>
              <a:t>взаимодействующих на основе сотрудничества между собой, окружающей средой, ее духовными и материальными ценностями </a:t>
            </a:r>
            <a:r>
              <a:rPr lang="ru-RU" i="1" dirty="0">
                <a:solidFill>
                  <a:schemeClr val="bg2">
                    <a:lumMod val="25000"/>
                  </a:schemeClr>
                </a:solidFill>
              </a:rPr>
              <a:t>участников педагогического процесса</a:t>
            </a:r>
            <a:r>
              <a:rPr lang="ru-RU" dirty="0">
                <a:solidFill>
                  <a:schemeClr val="bg2">
                    <a:lumMod val="25000"/>
                  </a:schemeClr>
                </a:solidFill>
              </a:rPr>
              <a:t>, направленной на формирование и развитие личности (П.И.Третьяков)</a:t>
            </a:r>
          </a:p>
        </p:txBody>
      </p:sp>
      <p:pic>
        <p:nvPicPr>
          <p:cNvPr id="8" name="Рисунок 7">
            <a:extLst>
              <a:ext uri="{FF2B5EF4-FFF2-40B4-BE49-F238E27FC236}">
                <a16:creationId xmlns:a16="http://schemas.microsoft.com/office/drawing/2014/main" id="{AB03D21C-7ADB-9E8A-3FD5-DA19D8EF0395}"/>
              </a:ext>
            </a:extLst>
          </p:cNvPr>
          <p:cNvPicPr>
            <a:picLocks noChangeAspect="1"/>
          </p:cNvPicPr>
          <p:nvPr/>
        </p:nvPicPr>
        <p:blipFill>
          <a:blip r:embed="rId2"/>
          <a:stretch>
            <a:fillRect/>
          </a:stretch>
        </p:blipFill>
        <p:spPr>
          <a:xfrm>
            <a:off x="323528" y="1411499"/>
            <a:ext cx="4248472" cy="5257861"/>
          </a:xfrm>
          <a:prstGeom prst="rect">
            <a:avLst/>
          </a:prstGeom>
        </p:spPr>
      </p:pic>
    </p:spTree>
    <p:extLst>
      <p:ext uri="{BB962C8B-B14F-4D97-AF65-F5344CB8AC3E}">
        <p14:creationId xmlns:p14="http://schemas.microsoft.com/office/powerpoint/2010/main" val="39858908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179512" y="704088"/>
            <a:ext cx="8856984" cy="1143000"/>
          </a:xfrm>
        </p:spPr>
        <p:txBody>
          <a:bodyPr>
            <a:normAutofit/>
          </a:bodyPr>
          <a:lstStyle/>
          <a:p>
            <a:pPr algn="ctr"/>
            <a:r>
              <a:rPr lang="ru-RU" sz="2400" b="1" dirty="0">
                <a:solidFill>
                  <a:schemeClr val="bg2">
                    <a:lumMod val="25000"/>
                  </a:schemeClr>
                </a:solidFill>
              </a:rPr>
              <a:t>Подходы к проектированию Программы</a:t>
            </a:r>
            <a:br>
              <a:rPr lang="ru-RU" sz="2400" b="1" dirty="0">
                <a:solidFill>
                  <a:schemeClr val="bg2">
                    <a:lumMod val="25000"/>
                  </a:schemeClr>
                </a:solidFill>
              </a:rPr>
            </a:br>
            <a:endParaRPr lang="ru-RU" sz="2400" dirty="0">
              <a:solidFill>
                <a:schemeClr val="bg2">
                  <a:lumMod val="25000"/>
                </a:schemeClr>
              </a:solidFill>
            </a:endParaRPr>
          </a:p>
        </p:txBody>
      </p:sp>
      <p:graphicFrame>
        <p:nvGraphicFramePr>
          <p:cNvPr id="10" name="Содержимое 9"/>
          <p:cNvGraphicFramePr>
            <a:graphicFrameLocks noGrp="1"/>
          </p:cNvGraphicFramePr>
          <p:nvPr>
            <p:ph idx="1"/>
            <p:extLst>
              <p:ext uri="{D42A27DB-BD31-4B8C-83A1-F6EECF244321}">
                <p14:modId xmlns:p14="http://schemas.microsoft.com/office/powerpoint/2010/main" val="4185425666"/>
              </p:ext>
            </p:extLst>
          </p:nvPr>
        </p:nvGraphicFramePr>
        <p:xfrm>
          <a:off x="179512" y="1935163"/>
          <a:ext cx="8856984" cy="4590182"/>
        </p:xfrm>
        <a:graphic>
          <a:graphicData uri="http://schemas.openxmlformats.org/drawingml/2006/table">
            <a:tbl>
              <a:tblPr firstRow="1" bandRow="1">
                <a:tableStyleId>{5C22544A-7EE6-4342-B048-85BDC9FD1C3A}</a:tableStyleId>
              </a:tblPr>
              <a:tblGrid>
                <a:gridCol w="2646049">
                  <a:extLst>
                    <a:ext uri="{9D8B030D-6E8A-4147-A177-3AD203B41FA5}">
                      <a16:colId xmlns:a16="http://schemas.microsoft.com/office/drawing/2014/main" val="20000"/>
                    </a:ext>
                  </a:extLst>
                </a:gridCol>
                <a:gridCol w="6210935">
                  <a:extLst>
                    <a:ext uri="{9D8B030D-6E8A-4147-A177-3AD203B41FA5}">
                      <a16:colId xmlns:a16="http://schemas.microsoft.com/office/drawing/2014/main" val="20001"/>
                    </a:ext>
                  </a:extLst>
                </a:gridCol>
              </a:tblGrid>
              <a:tr h="703604">
                <a:tc>
                  <a:txBody>
                    <a:bodyPr/>
                    <a:lstStyle/>
                    <a:p>
                      <a:pPr algn="ctr"/>
                      <a:r>
                        <a:rPr lang="ru-RU" dirty="0"/>
                        <a:t>Методологический подход</a:t>
                      </a:r>
                    </a:p>
                  </a:txBody>
                  <a:tcPr/>
                </a:tc>
                <a:tc>
                  <a:txBody>
                    <a:bodyPr/>
                    <a:lstStyle/>
                    <a:p>
                      <a:pPr algn="ctr"/>
                      <a:r>
                        <a:rPr lang="ru-RU" dirty="0"/>
                        <a:t>Определение</a:t>
                      </a:r>
                    </a:p>
                  </a:txBody>
                  <a:tcPr/>
                </a:tc>
                <a:extLst>
                  <a:ext uri="{0D108BD9-81ED-4DB2-BD59-A6C34878D82A}">
                    <a16:rowId xmlns:a16="http://schemas.microsoft.com/office/drawing/2014/main" val="10000"/>
                  </a:ext>
                </a:extLst>
              </a:tr>
              <a:tr h="388657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8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8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800" b="1" kern="1200" dirty="0">
                          <a:solidFill>
                            <a:schemeClr val="bg2">
                              <a:lumMod val="25000"/>
                            </a:schemeClr>
                          </a:solidFill>
                          <a:latin typeface="+mn-lt"/>
                          <a:ea typeface="+mn-ea"/>
                          <a:cs typeface="+mn-cs"/>
                        </a:rPr>
                        <a:t>гуманно-личностный</a:t>
                      </a:r>
                    </a:p>
                    <a:p>
                      <a:endParaRPr lang="ru-RU" dirty="0"/>
                    </a:p>
                  </a:txBody>
                  <a:tcPr/>
                </a:tc>
                <a:tc>
                  <a:txBody>
                    <a:bodyPr/>
                    <a:lstStyle/>
                    <a:p>
                      <a:r>
                        <a:rPr kumimoji="0" lang="ru-RU" sz="1600" b="0" i="1" kern="1200" dirty="0">
                          <a:solidFill>
                            <a:schemeClr val="dk1"/>
                          </a:solidFill>
                          <a:latin typeface="+mn-lt"/>
                          <a:ea typeface="+mn-ea"/>
                          <a:cs typeface="+mn-cs"/>
                        </a:rPr>
                        <a:t>Личностный подход </a:t>
                      </a:r>
                      <a:r>
                        <a:rPr kumimoji="0" lang="ru-RU" sz="1600" b="0" i="0" kern="1200" dirty="0">
                          <a:solidFill>
                            <a:schemeClr val="dk1"/>
                          </a:solidFill>
                          <a:latin typeface="+mn-lt"/>
                          <a:ea typeface="+mn-ea"/>
                          <a:cs typeface="+mn-cs"/>
                        </a:rPr>
                        <a:t>означает ориентацию при конструировании и осуществлении педагогического процесса на личность как цель, субъект, результат и главный критерий его эффективности. Он требует признания уникальности личности, ее интеллектуальной и нравственной свободы, права на уважение. </a:t>
                      </a:r>
                    </a:p>
                    <a:p>
                      <a:endParaRPr kumimoji="0" lang="ru-RU" sz="1600" b="0" i="1" kern="1200" dirty="0">
                        <a:solidFill>
                          <a:schemeClr val="dk1"/>
                        </a:solidFill>
                        <a:latin typeface="+mn-lt"/>
                        <a:ea typeface="+mn-ea"/>
                        <a:cs typeface="+mn-cs"/>
                      </a:endParaRPr>
                    </a:p>
                    <a:p>
                      <a:r>
                        <a:rPr kumimoji="0" lang="ru-RU" sz="1600" b="0" i="1" kern="1200" dirty="0">
                          <a:solidFill>
                            <a:schemeClr val="dk1"/>
                          </a:solidFill>
                          <a:latin typeface="+mn-lt"/>
                          <a:ea typeface="+mn-ea"/>
                          <a:cs typeface="+mn-cs"/>
                        </a:rPr>
                        <a:t>Гуманно-личностный подход </a:t>
                      </a:r>
                      <a:r>
                        <a:rPr kumimoji="0" lang="ru-RU" sz="1600" b="0" i="0" kern="1200" dirty="0">
                          <a:solidFill>
                            <a:schemeClr val="dk1"/>
                          </a:solidFill>
                          <a:latin typeface="+mn-lt"/>
                          <a:ea typeface="+mn-ea"/>
                          <a:cs typeface="+mn-cs"/>
                        </a:rPr>
                        <a:t> означает внимание</a:t>
                      </a:r>
                      <a:r>
                        <a:rPr kumimoji="0" lang="ru-RU" sz="1600" b="0" i="0" kern="1200" baseline="0" dirty="0">
                          <a:solidFill>
                            <a:schemeClr val="dk1"/>
                          </a:solidFill>
                          <a:latin typeface="+mn-lt"/>
                          <a:ea typeface="+mn-ea"/>
                          <a:cs typeface="+mn-cs"/>
                        </a:rPr>
                        <a:t> к духовной природе ребенка:</a:t>
                      </a:r>
                    </a:p>
                    <a:p>
                      <a:r>
                        <a:rPr kumimoji="0" lang="ru-RU" sz="1600" b="0" i="0" kern="1200" baseline="0" dirty="0">
                          <a:solidFill>
                            <a:schemeClr val="dk1"/>
                          </a:solidFill>
                          <a:latin typeface="+mn-lt"/>
                          <a:ea typeface="+mn-ea"/>
                          <a:cs typeface="+mn-cs"/>
                        </a:rPr>
                        <a:t>«каждый ребенок есть явление в нашей земной жизни;</a:t>
                      </a:r>
                    </a:p>
                    <a:p>
                      <a:r>
                        <a:rPr kumimoji="0" lang="ru-RU" sz="1600" b="0" i="0" kern="1200" baseline="0" dirty="0">
                          <a:solidFill>
                            <a:schemeClr val="dk1"/>
                          </a:solidFill>
                          <a:latin typeface="+mn-lt"/>
                          <a:ea typeface="+mn-ea"/>
                          <a:cs typeface="+mn-cs"/>
                        </a:rPr>
                        <a:t>каждый ребенок есть носитель своего предназначения на Земле, своей миссии; в каждом ребенке заключена неограниченная энергия его духа» (</a:t>
                      </a:r>
                      <a:r>
                        <a:rPr kumimoji="0" lang="ru-RU" sz="1600" b="0" i="0" kern="1200" baseline="0" dirty="0" err="1">
                          <a:solidFill>
                            <a:schemeClr val="dk1"/>
                          </a:solidFill>
                          <a:latin typeface="+mn-lt"/>
                          <a:ea typeface="+mn-ea"/>
                          <a:cs typeface="+mn-cs"/>
                        </a:rPr>
                        <a:t>Ш.А.Амонашвили</a:t>
                      </a:r>
                      <a:r>
                        <a:rPr kumimoji="0" lang="ru-RU" sz="1600" b="0" i="0" kern="1200" baseline="0" dirty="0">
                          <a:solidFill>
                            <a:schemeClr val="dk1"/>
                          </a:solidFill>
                          <a:latin typeface="+mn-lt"/>
                          <a:ea typeface="+mn-ea"/>
                          <a:cs typeface="+mn-cs"/>
                        </a:rPr>
                        <a:t>). </a:t>
                      </a:r>
                    </a:p>
                    <a:p>
                      <a:endParaRPr lang="ru-RU" i="0" dirty="0"/>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2267744" y="129902"/>
            <a:ext cx="6876256" cy="2362994"/>
          </a:xfrm>
          <a:solidFill>
            <a:schemeClr val="accent1">
              <a:lumMod val="60000"/>
              <a:lumOff val="40000"/>
            </a:schemeClr>
          </a:solidFill>
        </p:spPr>
        <p:txBody>
          <a:bodyPr>
            <a:normAutofit lnSpcReduction="10000"/>
          </a:bodyPr>
          <a:lstStyle/>
          <a:p>
            <a:pPr algn="ctr"/>
            <a:endParaRPr lang="ru-RU" dirty="0"/>
          </a:p>
          <a:p>
            <a:pPr algn="ctr"/>
            <a:r>
              <a:rPr lang="ru-RU" dirty="0"/>
              <a:t>«</a:t>
            </a:r>
            <a:r>
              <a:rPr lang="ru-RU" sz="1600" dirty="0"/>
              <a:t>История гуманистической педагогики есть история восхождения к </a:t>
            </a:r>
            <a:r>
              <a:rPr lang="ru-RU" sz="1600" dirty="0" err="1"/>
              <a:t>неавторитарному</a:t>
            </a:r>
            <a:r>
              <a:rPr lang="ru-RU" sz="1600" dirty="0"/>
              <a:t> воспитанию свободного творческого человека, способного к саморазвитию и самореализации. Именно поэтому гуманистическая педагогика, выражая многие универсальные тенденции эволюции всемирного историко-педагогического процесса, является, прежде всего, продуктом Западной цивилизации. Это стало предпосылкой становления гуманистического взгляда на человека как главную педагогическую (и общественную) ценность». </a:t>
            </a:r>
          </a:p>
          <a:p>
            <a:pPr algn="ctr"/>
            <a:r>
              <a:rPr lang="ru-RU" sz="1600" dirty="0"/>
              <a:t>(</a:t>
            </a:r>
            <a:r>
              <a:rPr lang="ru-RU" sz="1600" i="1" dirty="0"/>
              <a:t>Г.Б.Корнетов</a:t>
            </a:r>
            <a:r>
              <a:rPr lang="ru-RU" sz="1600" dirty="0"/>
              <a:t>)</a:t>
            </a:r>
          </a:p>
          <a:p>
            <a:endParaRPr lang="ru-RU" dirty="0"/>
          </a:p>
        </p:txBody>
      </p:sp>
      <p:pic>
        <p:nvPicPr>
          <p:cNvPr id="7" name="Содержимое 6" descr="1b.jpg"/>
          <p:cNvPicPr>
            <a:picLocks noGrp="1" noChangeAspect="1"/>
          </p:cNvPicPr>
          <p:nvPr>
            <p:ph sz="half" idx="1"/>
          </p:nvPr>
        </p:nvPicPr>
        <p:blipFill>
          <a:blip r:embed="rId2"/>
          <a:stretch>
            <a:fillRect/>
          </a:stretch>
        </p:blipFill>
        <p:spPr>
          <a:xfrm>
            <a:off x="107504" y="188640"/>
            <a:ext cx="2118856" cy="2304256"/>
          </a:xfrm>
        </p:spPr>
      </p:pic>
      <p:pic>
        <p:nvPicPr>
          <p:cNvPr id="4" name="Содержимое 13" descr="1.jpg">
            <a:extLst>
              <a:ext uri="{FF2B5EF4-FFF2-40B4-BE49-F238E27FC236}">
                <a16:creationId xmlns:a16="http://schemas.microsoft.com/office/drawing/2014/main" id="{A1AD8FDE-1649-638C-7FF7-A790778A6C9D}"/>
              </a:ext>
            </a:extLst>
          </p:cNvPr>
          <p:cNvPicPr>
            <a:picLocks noChangeAspect="1"/>
          </p:cNvPicPr>
          <p:nvPr/>
        </p:nvPicPr>
        <p:blipFill>
          <a:blip r:embed="rId3"/>
          <a:stretch>
            <a:fillRect/>
          </a:stretch>
        </p:blipFill>
        <p:spPr>
          <a:xfrm>
            <a:off x="251520" y="2962459"/>
            <a:ext cx="1910799" cy="2800210"/>
          </a:xfrm>
          <a:prstGeom prst="rect">
            <a:avLst/>
          </a:prstGeom>
        </p:spPr>
      </p:pic>
      <p:pic>
        <p:nvPicPr>
          <p:cNvPr id="5" name="Рисунок 4">
            <a:extLst>
              <a:ext uri="{FF2B5EF4-FFF2-40B4-BE49-F238E27FC236}">
                <a16:creationId xmlns:a16="http://schemas.microsoft.com/office/drawing/2014/main" id="{980CDB57-D772-6E51-F44C-84D5BA80982F}"/>
              </a:ext>
            </a:extLst>
          </p:cNvPr>
          <p:cNvPicPr>
            <a:picLocks noChangeAspect="1"/>
          </p:cNvPicPr>
          <p:nvPr/>
        </p:nvPicPr>
        <p:blipFill>
          <a:blip r:embed="rId4"/>
          <a:stretch>
            <a:fillRect/>
          </a:stretch>
        </p:blipFill>
        <p:spPr>
          <a:xfrm>
            <a:off x="2482563" y="3007195"/>
            <a:ext cx="2154490" cy="2762167"/>
          </a:xfrm>
          <a:prstGeom prst="rect">
            <a:avLst/>
          </a:prstGeom>
        </p:spPr>
      </p:pic>
      <p:pic>
        <p:nvPicPr>
          <p:cNvPr id="6" name="Содержимое 8" descr="1.jpg">
            <a:extLst>
              <a:ext uri="{FF2B5EF4-FFF2-40B4-BE49-F238E27FC236}">
                <a16:creationId xmlns:a16="http://schemas.microsoft.com/office/drawing/2014/main" id="{A8502C9F-AF5C-931B-2CAF-4C0930CE83A5}"/>
              </a:ext>
            </a:extLst>
          </p:cNvPr>
          <p:cNvPicPr>
            <a:picLocks noChangeAspect="1"/>
          </p:cNvPicPr>
          <p:nvPr/>
        </p:nvPicPr>
        <p:blipFill>
          <a:blip r:embed="rId5"/>
          <a:stretch>
            <a:fillRect/>
          </a:stretch>
        </p:blipFill>
        <p:spPr>
          <a:xfrm>
            <a:off x="7262749" y="2969152"/>
            <a:ext cx="1832030" cy="2876869"/>
          </a:xfrm>
          <a:prstGeom prst="rect">
            <a:avLst/>
          </a:prstGeom>
        </p:spPr>
      </p:pic>
      <p:pic>
        <p:nvPicPr>
          <p:cNvPr id="8" name="Содержимое 4" descr="7e5ff-gaius0cornelius0tacitus0mirror.jpg">
            <a:extLst>
              <a:ext uri="{FF2B5EF4-FFF2-40B4-BE49-F238E27FC236}">
                <a16:creationId xmlns:a16="http://schemas.microsoft.com/office/drawing/2014/main" id="{D30CA498-8515-E5EC-2271-326430BFA5F3}"/>
              </a:ext>
            </a:extLst>
          </p:cNvPr>
          <p:cNvPicPr>
            <a:picLocks noChangeAspect="1"/>
          </p:cNvPicPr>
          <p:nvPr/>
        </p:nvPicPr>
        <p:blipFill>
          <a:blip r:embed="rId6"/>
          <a:stretch>
            <a:fillRect/>
          </a:stretch>
        </p:blipFill>
        <p:spPr>
          <a:xfrm>
            <a:off x="4854707" y="2969152"/>
            <a:ext cx="2190387" cy="280021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9BE1C2-9EAA-8B43-4A9A-1D1A51E22FA5}"/>
              </a:ext>
            </a:extLst>
          </p:cNvPr>
          <p:cNvSpPr>
            <a:spLocks noGrp="1"/>
          </p:cNvSpPr>
          <p:nvPr>
            <p:ph type="title"/>
          </p:nvPr>
        </p:nvSpPr>
        <p:spPr>
          <a:xfrm>
            <a:off x="179512" y="304800"/>
            <a:ext cx="8856984" cy="1431925"/>
          </a:xfrm>
          <a:solidFill>
            <a:schemeClr val="accent1">
              <a:lumMod val="60000"/>
              <a:lumOff val="40000"/>
            </a:schemeClr>
          </a:solidFill>
        </p:spPr>
        <p:txBody>
          <a:bodyPr/>
          <a:lstStyle/>
          <a:p>
            <a:pPr algn="ctr" eaLnBrk="1" hangingPunct="1">
              <a:defRPr/>
            </a:pPr>
            <a:r>
              <a:rPr lang="ru-RU" sz="2400" dirty="0">
                <a:solidFill>
                  <a:schemeClr val="bg1"/>
                </a:solidFill>
              </a:rPr>
              <a:t>Авторитарная педагогика и гуманная педагогика:</a:t>
            </a:r>
            <a:br>
              <a:rPr lang="ru-RU" sz="2400" dirty="0">
                <a:solidFill>
                  <a:schemeClr val="bg1"/>
                </a:solidFill>
              </a:rPr>
            </a:br>
            <a:r>
              <a:rPr lang="ru-RU" sz="2400" dirty="0">
                <a:solidFill>
                  <a:schemeClr val="bg1"/>
                </a:solidFill>
              </a:rPr>
              <a:t>черты различий</a:t>
            </a:r>
            <a:br>
              <a:rPr lang="ru-RU" sz="2400" dirty="0">
                <a:solidFill>
                  <a:schemeClr val="bg1"/>
                </a:solidFill>
              </a:rPr>
            </a:br>
            <a:endParaRPr lang="ru-RU" sz="2400" dirty="0">
              <a:solidFill>
                <a:schemeClr val="bg1"/>
              </a:solidFill>
            </a:endParaRPr>
          </a:p>
        </p:txBody>
      </p:sp>
      <p:graphicFrame>
        <p:nvGraphicFramePr>
          <p:cNvPr id="5" name="Объект 4">
            <a:extLst>
              <a:ext uri="{FF2B5EF4-FFF2-40B4-BE49-F238E27FC236}">
                <a16:creationId xmlns:a16="http://schemas.microsoft.com/office/drawing/2014/main" id="{2737D181-729C-BCF9-19FD-915028D1506C}"/>
              </a:ext>
            </a:extLst>
          </p:cNvPr>
          <p:cNvGraphicFramePr>
            <a:graphicFrameLocks noGrp="1"/>
          </p:cNvGraphicFramePr>
          <p:nvPr>
            <p:ph sz="half" idx="1"/>
            <p:extLst>
              <p:ext uri="{D42A27DB-BD31-4B8C-83A1-F6EECF244321}">
                <p14:modId xmlns:p14="http://schemas.microsoft.com/office/powerpoint/2010/main" val="3626913813"/>
              </p:ext>
            </p:extLst>
          </p:nvPr>
        </p:nvGraphicFramePr>
        <p:xfrm>
          <a:off x="179512" y="1981200"/>
          <a:ext cx="8856984" cy="4029075"/>
        </p:xfrm>
        <a:graphic>
          <a:graphicData uri="http://schemas.openxmlformats.org/drawingml/2006/table">
            <a:tbl>
              <a:tblPr firstRow="1" bandRow="1">
                <a:tableStyleId>{5C22544A-7EE6-4342-B048-85BDC9FD1C3A}</a:tableStyleId>
              </a:tblPr>
              <a:tblGrid>
                <a:gridCol w="4428492">
                  <a:extLst>
                    <a:ext uri="{9D8B030D-6E8A-4147-A177-3AD203B41FA5}">
                      <a16:colId xmlns:a16="http://schemas.microsoft.com/office/drawing/2014/main" val="20000"/>
                    </a:ext>
                  </a:extLst>
                </a:gridCol>
                <a:gridCol w="4428492">
                  <a:extLst>
                    <a:ext uri="{9D8B030D-6E8A-4147-A177-3AD203B41FA5}">
                      <a16:colId xmlns:a16="http://schemas.microsoft.com/office/drawing/2014/main" val="20001"/>
                    </a:ext>
                  </a:extLst>
                </a:gridCol>
              </a:tblGrid>
              <a:tr h="370898">
                <a:tc>
                  <a:txBody>
                    <a:bodyPr/>
                    <a:lstStyle/>
                    <a:p>
                      <a:pPr algn="ctr"/>
                      <a:r>
                        <a:rPr lang="ru-RU" sz="1800" dirty="0">
                          <a:solidFill>
                            <a:schemeClr val="bg1"/>
                          </a:solidFill>
                        </a:rPr>
                        <a:t>Авторитарная педагогика </a:t>
                      </a:r>
                    </a:p>
                  </a:txBody>
                  <a:tcPr marT="45727" marB="45727"/>
                </a:tc>
                <a:tc>
                  <a:txBody>
                    <a:bodyPr/>
                    <a:lstStyle/>
                    <a:p>
                      <a:pPr algn="ctr"/>
                      <a:r>
                        <a:rPr lang="ru-RU" sz="1800" dirty="0">
                          <a:solidFill>
                            <a:schemeClr val="bg1"/>
                          </a:solidFill>
                        </a:rPr>
                        <a:t>Гуманная педагогика </a:t>
                      </a:r>
                    </a:p>
                  </a:txBody>
                  <a:tcPr marT="45727" marB="45727"/>
                </a:tc>
                <a:extLst>
                  <a:ext uri="{0D108BD9-81ED-4DB2-BD59-A6C34878D82A}">
                    <a16:rowId xmlns:a16="http://schemas.microsoft.com/office/drawing/2014/main" val="10000"/>
                  </a:ext>
                </a:extLst>
              </a:tr>
              <a:tr h="3658177">
                <a:tc>
                  <a:txBody>
                    <a:bodyPr/>
                    <a:lstStyle/>
                    <a:p>
                      <a:pPr marL="285750" indent="-285750">
                        <a:buFont typeface="Arial" pitchFamily="34" charset="0"/>
                        <a:buChar char="•"/>
                      </a:pPr>
                      <a:r>
                        <a:rPr lang="ru-RU" sz="1800" dirty="0"/>
                        <a:t>строит свои отношения с детьми – воспитанниками и учениками – на основе системы поощрений и наказаний, то есть, принуждений;</a:t>
                      </a:r>
                    </a:p>
                    <a:p>
                      <a:pPr marL="285750" indent="-285750">
                        <a:buFont typeface="Arial" pitchFamily="34" charset="0"/>
                        <a:buChar char="•"/>
                      </a:pPr>
                      <a:r>
                        <a:rPr lang="ru-RU" sz="1800" dirty="0"/>
                        <a:t>ориентирована на формирование знаний, умений и навыков и возносит процесс обучения;</a:t>
                      </a:r>
                    </a:p>
                    <a:p>
                      <a:pPr marL="285750" indent="-285750">
                        <a:buFont typeface="Arial" pitchFamily="34" charset="0"/>
                        <a:buChar char="•"/>
                      </a:pPr>
                      <a:r>
                        <a:rPr lang="ru-RU" sz="1800" dirty="0"/>
                        <a:t>довольствуется учетом психологических особенностей детей.</a:t>
                      </a:r>
                    </a:p>
                  </a:txBody>
                  <a:tcPr marT="45727" marB="45727"/>
                </a:tc>
                <a:tc>
                  <a:txBody>
                    <a:bodyPr/>
                    <a:lstStyle/>
                    <a:p>
                      <a:pPr marL="285750" indent="-285750">
                        <a:buFont typeface="Arial" pitchFamily="34" charset="0"/>
                        <a:buChar char="•"/>
                      </a:pPr>
                      <a:r>
                        <a:rPr lang="ru-RU" sz="1800" dirty="0"/>
                        <a:t>исходит из идей духовной общности, сотрудничества и сотворчества, устремленных от сердца к сердцу;</a:t>
                      </a:r>
                    </a:p>
                    <a:p>
                      <a:pPr marL="285750" indent="-285750">
                        <a:buFont typeface="Arial" pitchFamily="34" charset="0"/>
                        <a:buChar char="•"/>
                      </a:pPr>
                      <a:r>
                        <a:rPr lang="ru-RU" sz="1800" dirty="0"/>
                        <a:t>направлена на облагораживание души, сердца и разума Ребенка, а знания мыслятся как путь восхождения к цели;</a:t>
                      </a:r>
                    </a:p>
                    <a:p>
                      <a:pPr marL="285750" indent="-285750">
                        <a:buFont typeface="Arial" pitchFamily="34" charset="0"/>
                        <a:buChar char="•"/>
                      </a:pPr>
                      <a:r>
                        <a:rPr lang="ru-RU" sz="1800" dirty="0"/>
                        <a:t>вбирает Ребенка полностью и таким, какой он есть.</a:t>
                      </a:r>
                    </a:p>
                  </a:txBody>
                  <a:tcPr marT="45727" marB="45727"/>
                </a:tc>
                <a:extLst>
                  <a:ext uri="{0D108BD9-81ED-4DB2-BD59-A6C34878D82A}">
                    <a16:rowId xmlns:a16="http://schemas.microsoft.com/office/drawing/2014/main" val="10001"/>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AACC57B-4F23-2668-A1BE-B1E208C8BE8B}"/>
              </a:ext>
            </a:extLst>
          </p:cNvPr>
          <p:cNvSpPr>
            <a:spLocks noGrp="1"/>
          </p:cNvSpPr>
          <p:nvPr>
            <p:ph type="title"/>
          </p:nvPr>
        </p:nvSpPr>
        <p:spPr>
          <a:xfrm>
            <a:off x="107504" y="304801"/>
            <a:ext cx="8784976" cy="1251992"/>
          </a:xfrm>
          <a:solidFill>
            <a:schemeClr val="accent1">
              <a:lumMod val="60000"/>
              <a:lumOff val="40000"/>
            </a:schemeClr>
          </a:solidFill>
        </p:spPr>
        <p:txBody>
          <a:bodyPr/>
          <a:lstStyle/>
          <a:p>
            <a:pPr algn="ctr" eaLnBrk="1" hangingPunct="1">
              <a:defRPr/>
            </a:pPr>
            <a:r>
              <a:rPr lang="ru-RU" sz="2400" dirty="0">
                <a:solidFill>
                  <a:schemeClr val="bg1"/>
                </a:solidFill>
              </a:rPr>
              <a:t>Авторитарная педагогика и гуманная педагогика:</a:t>
            </a:r>
            <a:br>
              <a:rPr lang="ru-RU" sz="2400" dirty="0">
                <a:solidFill>
                  <a:schemeClr val="bg1"/>
                </a:solidFill>
              </a:rPr>
            </a:br>
            <a:r>
              <a:rPr lang="ru-RU" sz="2400" dirty="0">
                <a:solidFill>
                  <a:schemeClr val="bg1"/>
                </a:solidFill>
              </a:rPr>
              <a:t>черты различий</a:t>
            </a:r>
            <a:br>
              <a:rPr lang="ru-RU" sz="2400" dirty="0"/>
            </a:br>
            <a:endParaRPr lang="ru-RU" sz="2400" dirty="0"/>
          </a:p>
        </p:txBody>
      </p:sp>
      <p:graphicFrame>
        <p:nvGraphicFramePr>
          <p:cNvPr id="5" name="Объект 4">
            <a:extLst>
              <a:ext uri="{FF2B5EF4-FFF2-40B4-BE49-F238E27FC236}">
                <a16:creationId xmlns:a16="http://schemas.microsoft.com/office/drawing/2014/main" id="{3DAD4DB1-1FA0-CADC-BAF7-86B38902E0B7}"/>
              </a:ext>
            </a:extLst>
          </p:cNvPr>
          <p:cNvGraphicFramePr>
            <a:graphicFrameLocks noGrp="1"/>
          </p:cNvGraphicFramePr>
          <p:nvPr>
            <p:ph sz="half" idx="1"/>
            <p:extLst>
              <p:ext uri="{D42A27DB-BD31-4B8C-83A1-F6EECF244321}">
                <p14:modId xmlns:p14="http://schemas.microsoft.com/office/powerpoint/2010/main" val="2304300450"/>
              </p:ext>
            </p:extLst>
          </p:nvPr>
        </p:nvGraphicFramePr>
        <p:xfrm>
          <a:off x="107504" y="1700213"/>
          <a:ext cx="8784976" cy="4608512"/>
        </p:xfrm>
        <a:graphic>
          <a:graphicData uri="http://schemas.openxmlformats.org/drawingml/2006/table">
            <a:tbl>
              <a:tblPr firstRow="1" bandRow="1">
                <a:tableStyleId>{5C22544A-7EE6-4342-B048-85BDC9FD1C3A}</a:tableStyleId>
              </a:tblPr>
              <a:tblGrid>
                <a:gridCol w="4392488">
                  <a:extLst>
                    <a:ext uri="{9D8B030D-6E8A-4147-A177-3AD203B41FA5}">
                      <a16:colId xmlns:a16="http://schemas.microsoft.com/office/drawing/2014/main" val="20000"/>
                    </a:ext>
                  </a:extLst>
                </a:gridCol>
                <a:gridCol w="4392488">
                  <a:extLst>
                    <a:ext uri="{9D8B030D-6E8A-4147-A177-3AD203B41FA5}">
                      <a16:colId xmlns:a16="http://schemas.microsoft.com/office/drawing/2014/main" val="20001"/>
                    </a:ext>
                  </a:extLst>
                </a:gridCol>
              </a:tblGrid>
              <a:tr h="370917">
                <a:tc>
                  <a:txBody>
                    <a:bodyPr/>
                    <a:lstStyle/>
                    <a:p>
                      <a:pPr algn="ctr"/>
                      <a:r>
                        <a:rPr lang="ru-RU" sz="1800" dirty="0">
                          <a:solidFill>
                            <a:schemeClr val="bg1"/>
                          </a:solidFill>
                        </a:rPr>
                        <a:t>Авторитарная педагогика </a:t>
                      </a:r>
                    </a:p>
                  </a:txBody>
                  <a:tcPr marT="45729" marB="45729"/>
                </a:tc>
                <a:tc>
                  <a:txBody>
                    <a:bodyPr/>
                    <a:lstStyle/>
                    <a:p>
                      <a:pPr algn="ctr"/>
                      <a:r>
                        <a:rPr lang="ru-RU" sz="1800" dirty="0">
                          <a:solidFill>
                            <a:schemeClr val="bg1"/>
                          </a:solidFill>
                        </a:rPr>
                        <a:t>Гуманная педагогика </a:t>
                      </a:r>
                    </a:p>
                  </a:txBody>
                  <a:tcPr marT="45729" marB="45729"/>
                </a:tc>
                <a:extLst>
                  <a:ext uri="{0D108BD9-81ED-4DB2-BD59-A6C34878D82A}">
                    <a16:rowId xmlns:a16="http://schemas.microsoft.com/office/drawing/2014/main" val="10000"/>
                  </a:ext>
                </a:extLst>
              </a:tr>
              <a:tr h="4237595">
                <a:tc>
                  <a:txBody>
                    <a:bodyPr/>
                    <a:lstStyle/>
                    <a:p>
                      <a:pPr marL="285750" indent="-285750">
                        <a:buFont typeface="Arial" pitchFamily="34" charset="0"/>
                        <a:buChar char="•"/>
                      </a:pPr>
                      <a:r>
                        <a:rPr lang="ru-RU" sz="1800" dirty="0"/>
                        <a:t>провозглашает постулат о подготовке подрастающего поколения к жизни;</a:t>
                      </a:r>
                    </a:p>
                    <a:p>
                      <a:pPr marL="285750" indent="-285750">
                        <a:buFont typeface="Arial" pitchFamily="34" charset="0"/>
                        <a:buChar char="•"/>
                      </a:pPr>
                      <a:r>
                        <a:rPr lang="ru-RU" sz="1800" dirty="0"/>
                        <a:t>приспосабливает Ребенка к жизни;</a:t>
                      </a:r>
                    </a:p>
                    <a:p>
                      <a:pPr marL="285750" indent="-285750">
                        <a:buFont typeface="Arial" pitchFamily="34" charset="0"/>
                        <a:buChar char="•"/>
                      </a:pPr>
                      <a:r>
                        <a:rPr lang="ru-RU" sz="1800" dirty="0" err="1"/>
                        <a:t>монологична</a:t>
                      </a:r>
                      <a:r>
                        <a:rPr lang="ru-RU" sz="1800" dirty="0"/>
                        <a:t> в своем общении с детьми.</a:t>
                      </a:r>
                    </a:p>
                    <a:p>
                      <a:pPr marL="285750" indent="-285750">
                        <a:buFont typeface="Arial" pitchFamily="34" charset="0"/>
                        <a:buChar char="•"/>
                      </a:pPr>
                      <a:r>
                        <a:rPr lang="ru-RU" sz="1600" dirty="0"/>
                        <a:t>Образовательные процессы </a:t>
                      </a:r>
                      <a:r>
                        <a:rPr lang="ru-RU" sz="1600" dirty="0" err="1"/>
                        <a:t>заформализованы</a:t>
                      </a:r>
                      <a:r>
                        <a:rPr lang="ru-RU" sz="1600" dirty="0"/>
                        <a:t> и официальны, строго регламентированы, наполнены менторским тоном, призывающим воспитанников и учеников к долгу, обязанностям, внимательности, послушанию, ответственности, </a:t>
                      </a:r>
                      <a:r>
                        <a:rPr lang="ru-RU" sz="1600" dirty="0" err="1"/>
                        <a:t>непререканию</a:t>
                      </a:r>
                      <a:r>
                        <a:rPr lang="ru-RU" sz="1600" dirty="0"/>
                        <a:t>…</a:t>
                      </a:r>
                    </a:p>
                    <a:p>
                      <a:pPr marL="285750" indent="-285750">
                        <a:buFont typeface="Arial" pitchFamily="34" charset="0"/>
                        <a:buChar char="•"/>
                      </a:pPr>
                      <a:endParaRPr lang="ru-RU" sz="1800" dirty="0"/>
                    </a:p>
                  </a:txBody>
                  <a:tcPr marT="45729" marB="45729"/>
                </a:tc>
                <a:tc>
                  <a:txBody>
                    <a:bodyPr/>
                    <a:lstStyle/>
                    <a:p>
                      <a:pPr marL="285750" indent="-285750">
                        <a:buFont typeface="Arial" pitchFamily="34" charset="0"/>
                        <a:buChar char="•"/>
                      </a:pPr>
                      <a:r>
                        <a:rPr lang="ru-RU" sz="1800" dirty="0"/>
                        <a:t>воспитывает детей для жизни и с помощью самой жизни;</a:t>
                      </a:r>
                    </a:p>
                    <a:p>
                      <a:pPr marL="285750" indent="-285750">
                        <a:buFont typeface="Arial" pitchFamily="34" charset="0"/>
                        <a:buChar char="•"/>
                      </a:pPr>
                      <a:r>
                        <a:rPr lang="ru-RU" sz="1800" dirty="0"/>
                        <a:t>воспитывает преобразователя жизни;</a:t>
                      </a:r>
                    </a:p>
                    <a:p>
                      <a:pPr marL="285750" indent="-285750">
                        <a:buFont typeface="Arial" pitchFamily="34" charset="0"/>
                        <a:buChar char="•"/>
                      </a:pPr>
                      <a:r>
                        <a:rPr lang="ru-RU" sz="1800" dirty="0"/>
                        <a:t>ведет постоянный диалог с ними.</a:t>
                      </a:r>
                    </a:p>
                    <a:p>
                      <a:pPr marL="285750" indent="-285750">
                        <a:buFont typeface="Arial" pitchFamily="34" charset="0"/>
                        <a:buChar char="•"/>
                      </a:pPr>
                      <a:r>
                        <a:rPr lang="ru-RU" sz="1800" dirty="0"/>
                        <a:t>Образовательные процессы следуют принципам сотрудничества, духовной общности, взаимопонимания, доверия, творящего терпения, свободного выбора, радости познания, любви.</a:t>
                      </a:r>
                    </a:p>
                  </a:txBody>
                  <a:tcPr marT="45729" marB="45729"/>
                </a:tc>
                <a:extLst>
                  <a:ext uri="{0D108BD9-81ED-4DB2-BD59-A6C34878D82A}">
                    <a16:rowId xmlns:a16="http://schemas.microsoft.com/office/drawing/2014/main" val="10001"/>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D5BF3-B4A6-7805-275E-8BEF654FA911}"/>
              </a:ext>
            </a:extLst>
          </p:cNvPr>
          <p:cNvSpPr>
            <a:spLocks noGrp="1"/>
          </p:cNvSpPr>
          <p:nvPr>
            <p:ph type="title"/>
          </p:nvPr>
        </p:nvSpPr>
        <p:spPr>
          <a:xfrm>
            <a:off x="107504" y="304800"/>
            <a:ext cx="8856984" cy="1431925"/>
          </a:xfrm>
          <a:solidFill>
            <a:schemeClr val="accent1">
              <a:lumMod val="60000"/>
              <a:lumOff val="40000"/>
            </a:schemeClr>
          </a:solidFill>
        </p:spPr>
        <p:txBody>
          <a:bodyPr>
            <a:normAutofit/>
          </a:bodyPr>
          <a:lstStyle/>
          <a:p>
            <a:pPr algn="ctr" eaLnBrk="1" hangingPunct="1">
              <a:defRPr/>
            </a:pPr>
            <a:r>
              <a:rPr lang="ru-RU" sz="2400" dirty="0">
                <a:solidFill>
                  <a:schemeClr val="bg1"/>
                </a:solidFill>
              </a:rPr>
              <a:t>Авторитарная педагогика и гуманная педагогика:</a:t>
            </a:r>
            <a:br>
              <a:rPr lang="ru-RU" sz="2400" dirty="0">
                <a:solidFill>
                  <a:schemeClr val="bg1"/>
                </a:solidFill>
              </a:rPr>
            </a:br>
            <a:r>
              <a:rPr lang="ru-RU" sz="2400" dirty="0">
                <a:solidFill>
                  <a:schemeClr val="bg1"/>
                </a:solidFill>
              </a:rPr>
              <a:t>черты различий</a:t>
            </a:r>
            <a:br>
              <a:rPr lang="ru-RU" sz="2400" dirty="0">
                <a:solidFill>
                  <a:schemeClr val="bg1"/>
                </a:solidFill>
              </a:rPr>
            </a:br>
            <a:endParaRPr lang="ru-RU" sz="2400" dirty="0">
              <a:solidFill>
                <a:schemeClr val="bg1"/>
              </a:solidFill>
            </a:endParaRPr>
          </a:p>
        </p:txBody>
      </p:sp>
      <p:graphicFrame>
        <p:nvGraphicFramePr>
          <p:cNvPr id="5" name="Объект 4">
            <a:extLst>
              <a:ext uri="{FF2B5EF4-FFF2-40B4-BE49-F238E27FC236}">
                <a16:creationId xmlns:a16="http://schemas.microsoft.com/office/drawing/2014/main" id="{AA1EEFD2-0707-8B2A-46A1-FCE3F0396DA5}"/>
              </a:ext>
            </a:extLst>
          </p:cNvPr>
          <p:cNvGraphicFramePr>
            <a:graphicFrameLocks noGrp="1"/>
          </p:cNvGraphicFramePr>
          <p:nvPr>
            <p:ph sz="half" idx="1"/>
            <p:extLst>
              <p:ext uri="{D42A27DB-BD31-4B8C-83A1-F6EECF244321}">
                <p14:modId xmlns:p14="http://schemas.microsoft.com/office/powerpoint/2010/main" val="1183607435"/>
              </p:ext>
            </p:extLst>
          </p:nvPr>
        </p:nvGraphicFramePr>
        <p:xfrm>
          <a:off x="107504" y="1981200"/>
          <a:ext cx="8856984" cy="4023360"/>
        </p:xfrm>
        <a:graphic>
          <a:graphicData uri="http://schemas.openxmlformats.org/drawingml/2006/table">
            <a:tbl>
              <a:tblPr firstRow="1" bandRow="1">
                <a:tableStyleId>{5C22544A-7EE6-4342-B048-85BDC9FD1C3A}</a:tableStyleId>
              </a:tblPr>
              <a:tblGrid>
                <a:gridCol w="4428492">
                  <a:extLst>
                    <a:ext uri="{9D8B030D-6E8A-4147-A177-3AD203B41FA5}">
                      <a16:colId xmlns:a16="http://schemas.microsoft.com/office/drawing/2014/main" val="20000"/>
                    </a:ext>
                  </a:extLst>
                </a:gridCol>
                <a:gridCol w="4428492">
                  <a:extLst>
                    <a:ext uri="{9D8B030D-6E8A-4147-A177-3AD203B41FA5}">
                      <a16:colId xmlns:a16="http://schemas.microsoft.com/office/drawing/2014/main" val="20001"/>
                    </a:ext>
                  </a:extLst>
                </a:gridCol>
              </a:tblGrid>
              <a:tr h="370840">
                <a:tc>
                  <a:txBody>
                    <a:bodyPr/>
                    <a:lstStyle/>
                    <a:p>
                      <a:pPr algn="ctr"/>
                      <a:r>
                        <a:rPr lang="ru-RU" dirty="0">
                          <a:solidFill>
                            <a:schemeClr val="bg1"/>
                          </a:solidFill>
                        </a:rPr>
                        <a:t>Авторитарная педагогика </a:t>
                      </a:r>
                    </a:p>
                    <a:p>
                      <a:endParaRPr lang="ru-RU" dirty="0"/>
                    </a:p>
                  </a:txBody>
                  <a:tcPr/>
                </a:tc>
                <a:tc>
                  <a:txBody>
                    <a:bodyPr/>
                    <a:lstStyle/>
                    <a:p>
                      <a:pPr algn="ctr"/>
                      <a:r>
                        <a:rPr lang="ru-RU" dirty="0">
                          <a:solidFill>
                            <a:schemeClr val="bg1"/>
                          </a:solidFill>
                        </a:rPr>
                        <a:t>Гуманная педагогика</a:t>
                      </a:r>
                      <a:r>
                        <a:rPr lang="ru-RU" dirty="0"/>
                        <a:t> </a:t>
                      </a:r>
                    </a:p>
                    <a:p>
                      <a:endParaRPr lang="ru-RU" dirty="0"/>
                    </a:p>
                  </a:txBody>
                  <a:tcPr/>
                </a:tc>
                <a:extLst>
                  <a:ext uri="{0D108BD9-81ED-4DB2-BD59-A6C34878D82A}">
                    <a16:rowId xmlns:a16="http://schemas.microsoft.com/office/drawing/2014/main" val="10000"/>
                  </a:ext>
                </a:extLst>
              </a:tr>
              <a:tr h="370840">
                <a:tc>
                  <a:txBody>
                    <a:bodyPr/>
                    <a:lstStyle/>
                    <a:p>
                      <a:pPr marL="285750" indent="-285750">
                        <a:buFont typeface="Arial" pitchFamily="34" charset="0"/>
                        <a:buChar char="•"/>
                      </a:pPr>
                      <a:r>
                        <a:rPr lang="ru-RU" dirty="0"/>
                        <a:t>приемлет в качестве аксиом: зло наказывается, добро поощряется; лень порицается, усердие приветствуется…</a:t>
                      </a:r>
                    </a:p>
                    <a:p>
                      <a:pPr marL="285750" indent="-285750">
                        <a:buFont typeface="Arial" pitchFamily="34" charset="0"/>
                        <a:buChar char="•"/>
                      </a:pPr>
                      <a:r>
                        <a:rPr lang="ru-RU" dirty="0"/>
                        <a:t>консервативна;</a:t>
                      </a:r>
                    </a:p>
                    <a:p>
                      <a:pPr marL="285750" indent="-285750">
                        <a:buFont typeface="Arial" pitchFamily="34" charset="0"/>
                        <a:buChar char="•"/>
                      </a:pPr>
                      <a:r>
                        <a:rPr lang="ru-RU" dirty="0"/>
                        <a:t>вредит здоровью детей, провоцируя учителей, воспитателей, родителей на раздражение, грубость, угрозы, крики, ущемление достоинства, наказания…</a:t>
                      </a:r>
                    </a:p>
                  </a:txBody>
                  <a:tcPr/>
                </a:tc>
                <a:tc>
                  <a:txBody>
                    <a:bodyPr/>
                    <a:lstStyle/>
                    <a:p>
                      <a:pPr marL="285750" indent="-285750">
                        <a:buFont typeface="Arial" pitchFamily="34" charset="0"/>
                        <a:buChar char="•"/>
                      </a:pPr>
                      <a:r>
                        <a:rPr lang="ru-RU" dirty="0"/>
                        <a:t>строится на аксиомах: любовь воспитывается любовью; доброта воспитывается добротой; успех взращивается успехом; благородство воспитывается благородством…</a:t>
                      </a:r>
                    </a:p>
                    <a:p>
                      <a:pPr marL="285750" indent="-285750">
                        <a:buFont typeface="Arial" pitchFamily="34" charset="0"/>
                        <a:buChar char="•"/>
                      </a:pPr>
                      <a:r>
                        <a:rPr lang="ru-RU" dirty="0" err="1"/>
                        <a:t>инновационна</a:t>
                      </a:r>
                      <a:r>
                        <a:rPr lang="ru-RU" dirty="0"/>
                        <a:t>;</a:t>
                      </a:r>
                    </a:p>
                    <a:p>
                      <a:pPr marL="285750" indent="-285750">
                        <a:buFont typeface="Arial" pitchFamily="34" charset="0"/>
                        <a:buChar char="•"/>
                      </a:pPr>
                      <a:r>
                        <a:rPr lang="ru-RU" dirty="0" err="1"/>
                        <a:t>профилактична</a:t>
                      </a:r>
                      <a:r>
                        <a:rPr lang="ru-RU" dirty="0"/>
                        <a:t> и </a:t>
                      </a:r>
                      <a:r>
                        <a:rPr lang="ru-RU" dirty="0" err="1"/>
                        <a:t>лечебна</a:t>
                      </a:r>
                      <a:r>
                        <a:rPr lang="ru-RU" dirty="0"/>
                        <a:t>, ибо каждый Ребенок находится в состоянии согласия, радости, духовной общности, любви, уважения.</a:t>
                      </a:r>
                    </a:p>
                    <a:p>
                      <a:pPr marL="0" indent="0">
                        <a:buFont typeface="Arial" pitchFamily="34" charset="0"/>
                        <a:buNone/>
                      </a:pPr>
                      <a:endParaRPr lang="ru-RU" dirty="0"/>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457200" y="196225"/>
            <a:ext cx="8229600" cy="1143000"/>
          </a:xfrm>
        </p:spPr>
        <p:txBody>
          <a:bodyPr>
            <a:normAutofit/>
          </a:bodyPr>
          <a:lstStyle/>
          <a:p>
            <a:pPr algn="ctr"/>
            <a:r>
              <a:rPr lang="ru-RU" sz="2400" b="1" dirty="0">
                <a:solidFill>
                  <a:schemeClr val="bg2">
                    <a:lumMod val="25000"/>
                  </a:schemeClr>
                </a:solidFill>
              </a:rPr>
              <a:t>Подходы к проектированию Программы</a:t>
            </a:r>
            <a:endParaRPr lang="ru-RU" sz="2400" dirty="0">
              <a:solidFill>
                <a:schemeClr val="bg2">
                  <a:lumMod val="25000"/>
                </a:schemeClr>
              </a:solidFill>
            </a:endParaRPr>
          </a:p>
        </p:txBody>
      </p:sp>
      <p:graphicFrame>
        <p:nvGraphicFramePr>
          <p:cNvPr id="10" name="Содержимое 9"/>
          <p:cNvGraphicFramePr>
            <a:graphicFrameLocks noGrp="1"/>
          </p:cNvGraphicFramePr>
          <p:nvPr>
            <p:ph idx="1"/>
            <p:extLst>
              <p:ext uri="{D42A27DB-BD31-4B8C-83A1-F6EECF244321}">
                <p14:modId xmlns:p14="http://schemas.microsoft.com/office/powerpoint/2010/main" val="2410253190"/>
              </p:ext>
            </p:extLst>
          </p:nvPr>
        </p:nvGraphicFramePr>
        <p:xfrm>
          <a:off x="143508" y="1700808"/>
          <a:ext cx="8856984" cy="2103120"/>
        </p:xfrm>
        <a:graphic>
          <a:graphicData uri="http://schemas.openxmlformats.org/drawingml/2006/table">
            <a:tbl>
              <a:tblPr firstRow="1" bandRow="1">
                <a:tableStyleId>{5C22544A-7EE6-4342-B048-85BDC9FD1C3A}</a:tableStyleId>
              </a:tblPr>
              <a:tblGrid>
                <a:gridCol w="2685325">
                  <a:extLst>
                    <a:ext uri="{9D8B030D-6E8A-4147-A177-3AD203B41FA5}">
                      <a16:colId xmlns:a16="http://schemas.microsoft.com/office/drawing/2014/main" val="20000"/>
                    </a:ext>
                  </a:extLst>
                </a:gridCol>
                <a:gridCol w="6171659">
                  <a:extLst>
                    <a:ext uri="{9D8B030D-6E8A-4147-A177-3AD203B41FA5}">
                      <a16:colId xmlns:a16="http://schemas.microsoft.com/office/drawing/2014/main" val="20001"/>
                    </a:ext>
                  </a:extLst>
                </a:gridCol>
              </a:tblGrid>
              <a:tr h="370840">
                <a:tc>
                  <a:txBody>
                    <a:bodyPr/>
                    <a:lstStyle/>
                    <a:p>
                      <a:pPr algn="ctr"/>
                      <a:r>
                        <a:rPr lang="ru-RU" dirty="0"/>
                        <a:t>Методологический подход</a:t>
                      </a:r>
                    </a:p>
                  </a:txBody>
                  <a:tcPr/>
                </a:tc>
                <a:tc>
                  <a:txBody>
                    <a:bodyPr/>
                    <a:lstStyle/>
                    <a:p>
                      <a:pPr algn="ctr"/>
                      <a:r>
                        <a:rPr lang="ru-RU" dirty="0"/>
                        <a:t>Определение</a:t>
                      </a:r>
                    </a:p>
                  </a:txBody>
                  <a:tcPr/>
                </a:tc>
                <a:extLst>
                  <a:ext uri="{0D108BD9-81ED-4DB2-BD59-A6C34878D82A}">
                    <a16:rowId xmlns:a16="http://schemas.microsoft.com/office/drawing/2014/main" val="10000"/>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8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8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800" b="1" kern="1200" dirty="0" err="1">
                          <a:solidFill>
                            <a:schemeClr val="bg2">
                              <a:lumMod val="25000"/>
                            </a:schemeClr>
                          </a:solidFill>
                          <a:latin typeface="+mn-lt"/>
                          <a:ea typeface="+mn-ea"/>
                          <a:cs typeface="+mn-cs"/>
                        </a:rPr>
                        <a:t>деятельностный</a:t>
                      </a:r>
                      <a:endParaRPr kumimoji="0" lang="ru-RU" sz="1800" b="1" kern="1200" dirty="0">
                        <a:solidFill>
                          <a:schemeClr val="bg2">
                            <a:lumMod val="25000"/>
                          </a:schemeClr>
                        </a:solidFill>
                        <a:latin typeface="+mn-lt"/>
                        <a:ea typeface="+mn-ea"/>
                        <a:cs typeface="+mn-cs"/>
                      </a:endParaRPr>
                    </a:p>
                    <a:p>
                      <a:endParaRPr lang="ru-RU" dirty="0"/>
                    </a:p>
                  </a:txBody>
                  <a:tcPr/>
                </a:tc>
                <a:tc>
                  <a:txBody>
                    <a:bodyPr/>
                    <a:lstStyle/>
                    <a:p>
                      <a:r>
                        <a:rPr kumimoji="0" lang="ru-RU" b="0" i="1" kern="1200" dirty="0" err="1">
                          <a:solidFill>
                            <a:schemeClr val="dk1"/>
                          </a:solidFill>
                          <a:latin typeface="+mn-lt"/>
                          <a:ea typeface="+mn-ea"/>
                          <a:cs typeface="+mn-cs"/>
                        </a:rPr>
                        <a:t>Деятельностный</a:t>
                      </a:r>
                      <a:r>
                        <a:rPr kumimoji="0" lang="ru-RU" b="0" i="1" kern="1200" dirty="0">
                          <a:solidFill>
                            <a:schemeClr val="dk1"/>
                          </a:solidFill>
                          <a:latin typeface="+mn-lt"/>
                          <a:ea typeface="+mn-ea"/>
                          <a:cs typeface="+mn-cs"/>
                        </a:rPr>
                        <a:t> подход  </a:t>
                      </a:r>
                      <a:r>
                        <a:rPr kumimoji="0" lang="ru-RU" b="0" i="0" kern="1200" dirty="0">
                          <a:solidFill>
                            <a:schemeClr val="dk1"/>
                          </a:solidFill>
                          <a:latin typeface="+mn-lt"/>
                          <a:ea typeface="+mn-ea"/>
                          <a:cs typeface="+mn-cs"/>
                        </a:rPr>
                        <a:t>означает, что личность формируется в деятельности и что необходима специальная работа по формированию деятельности ребенка, по переводу его в позицию субъекта познания, труда и общения.</a:t>
                      </a:r>
                      <a:endParaRPr lang="ru-RU" dirty="0"/>
                    </a:p>
                  </a:txBody>
                  <a:tcPr/>
                </a:tc>
                <a:extLst>
                  <a:ext uri="{0D108BD9-81ED-4DB2-BD59-A6C34878D82A}">
                    <a16:rowId xmlns:a16="http://schemas.microsoft.com/office/drawing/2014/main" val="10001"/>
                  </a:ext>
                </a:extLst>
              </a:tr>
            </a:tbl>
          </a:graphicData>
        </a:graphic>
      </p:graphicFrame>
      <p:pic>
        <p:nvPicPr>
          <p:cNvPr id="2" name="Рисунок 1">
            <a:extLst>
              <a:ext uri="{FF2B5EF4-FFF2-40B4-BE49-F238E27FC236}">
                <a16:creationId xmlns:a16="http://schemas.microsoft.com/office/drawing/2014/main" id="{55908F36-1257-EBE6-AB25-05B9329EB0D4}"/>
              </a:ext>
            </a:extLst>
          </p:cNvPr>
          <p:cNvPicPr>
            <a:picLocks noChangeAspect="1"/>
          </p:cNvPicPr>
          <p:nvPr/>
        </p:nvPicPr>
        <p:blipFill>
          <a:blip r:embed="rId2"/>
          <a:stretch>
            <a:fillRect/>
          </a:stretch>
        </p:blipFill>
        <p:spPr>
          <a:xfrm>
            <a:off x="1691680" y="4089259"/>
            <a:ext cx="2764057" cy="2100683"/>
          </a:xfrm>
          <a:prstGeom prst="rect">
            <a:avLst/>
          </a:prstGeom>
        </p:spPr>
      </p:pic>
      <p:pic>
        <p:nvPicPr>
          <p:cNvPr id="5" name="Рисунок 4">
            <a:extLst>
              <a:ext uri="{FF2B5EF4-FFF2-40B4-BE49-F238E27FC236}">
                <a16:creationId xmlns:a16="http://schemas.microsoft.com/office/drawing/2014/main" id="{2306756B-7192-F685-1F05-A15B604EE1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508" y="4058280"/>
            <a:ext cx="1428360" cy="2135866"/>
          </a:xfrm>
          <a:prstGeom prst="rect">
            <a:avLst/>
          </a:prstGeom>
        </p:spPr>
      </p:pic>
      <p:pic>
        <p:nvPicPr>
          <p:cNvPr id="8" name="Рисунок 7">
            <a:extLst>
              <a:ext uri="{FF2B5EF4-FFF2-40B4-BE49-F238E27FC236}">
                <a16:creationId xmlns:a16="http://schemas.microsoft.com/office/drawing/2014/main" id="{780BDB9B-76B9-560E-1D01-0BF770AD98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4047294"/>
            <a:ext cx="2880320" cy="2160240"/>
          </a:xfrm>
          <a:prstGeom prst="rect">
            <a:avLst/>
          </a:prstGeom>
        </p:spPr>
      </p:pic>
      <p:pic>
        <p:nvPicPr>
          <p:cNvPr id="9" name="Рисунок 8">
            <a:extLst>
              <a:ext uri="{FF2B5EF4-FFF2-40B4-BE49-F238E27FC236}">
                <a16:creationId xmlns:a16="http://schemas.microsoft.com/office/drawing/2014/main" id="{7C3A3526-486E-7308-25FA-B990048C65F1}"/>
              </a:ext>
            </a:extLst>
          </p:cNvPr>
          <p:cNvPicPr>
            <a:picLocks noChangeAspect="1"/>
          </p:cNvPicPr>
          <p:nvPr/>
        </p:nvPicPr>
        <p:blipFill>
          <a:blip r:embed="rId5"/>
          <a:stretch>
            <a:fillRect/>
          </a:stretch>
        </p:blipFill>
        <p:spPr>
          <a:xfrm>
            <a:off x="7521586" y="4034345"/>
            <a:ext cx="1424069" cy="217318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47864" y="250528"/>
            <a:ext cx="5616624" cy="6393366"/>
          </a:xfrm>
          <a:solidFill>
            <a:schemeClr val="bg2">
              <a:lumMod val="90000"/>
            </a:schemeClr>
          </a:solidFill>
        </p:spPr>
        <p:txBody>
          <a:bodyPr>
            <a:normAutofit fontScale="90000"/>
          </a:bodyPr>
          <a:lstStyle/>
          <a:p>
            <a:pPr algn="ctr"/>
            <a:br>
              <a:rPr lang="ru-RU" sz="2200" dirty="0">
                <a:solidFill>
                  <a:schemeClr val="bg2">
                    <a:lumMod val="25000"/>
                  </a:schemeClr>
                </a:solidFill>
              </a:rPr>
            </a:br>
            <a:r>
              <a:rPr lang="ru-RU" sz="2400" dirty="0">
                <a:solidFill>
                  <a:schemeClr val="bg2">
                    <a:lumMod val="25000"/>
                  </a:schemeClr>
                </a:solidFill>
              </a:rPr>
              <a:t>В последние десятилетия семья и взаимодействие с ней ДОО преимущественно изучается с позиций системного и деятельностного подходов, либо объединенного </a:t>
            </a:r>
            <a:r>
              <a:rPr lang="ru-RU" sz="2400" b="1" dirty="0">
                <a:solidFill>
                  <a:schemeClr val="bg2">
                    <a:lumMod val="25000"/>
                  </a:schemeClr>
                </a:solidFill>
              </a:rPr>
              <a:t>системно-деятельностного подхода</a:t>
            </a:r>
            <a:r>
              <a:rPr lang="ru-RU" sz="2400" dirty="0">
                <a:solidFill>
                  <a:schemeClr val="bg2">
                    <a:lumMod val="25000"/>
                  </a:schemeClr>
                </a:solidFill>
              </a:rPr>
              <a:t>, в основе которого лежит рассмотрение объектов как открытых к взаимодействию систем</a:t>
            </a:r>
            <a:r>
              <a:rPr lang="ru-RU" sz="2200" dirty="0">
                <a:solidFill>
                  <a:schemeClr val="bg2">
                    <a:lumMod val="25000"/>
                  </a:schemeClr>
                </a:solidFill>
              </a:rPr>
              <a:t>.</a:t>
            </a:r>
            <a:br>
              <a:rPr lang="ru-RU" sz="2200" dirty="0">
                <a:solidFill>
                  <a:schemeClr val="bg2">
                    <a:lumMod val="25000"/>
                  </a:schemeClr>
                </a:solidFill>
              </a:rPr>
            </a:br>
            <a:br>
              <a:rPr lang="ru-RU" sz="2200" dirty="0">
                <a:solidFill>
                  <a:schemeClr val="bg2">
                    <a:lumMod val="25000"/>
                  </a:schemeClr>
                </a:solidFill>
              </a:rPr>
            </a:br>
            <a:br>
              <a:rPr lang="ru-RU" sz="2200" dirty="0">
                <a:solidFill>
                  <a:schemeClr val="bg2">
                    <a:lumMod val="25000"/>
                  </a:schemeClr>
                </a:solidFill>
              </a:rPr>
            </a:br>
            <a:br>
              <a:rPr lang="ru-RU" sz="2200" dirty="0">
                <a:solidFill>
                  <a:schemeClr val="bg2">
                    <a:lumMod val="25000"/>
                  </a:schemeClr>
                </a:solidFill>
              </a:rPr>
            </a:br>
            <a:br>
              <a:rPr lang="ru-RU" sz="2200" dirty="0">
                <a:solidFill>
                  <a:schemeClr val="bg2">
                    <a:lumMod val="25000"/>
                  </a:schemeClr>
                </a:solidFill>
              </a:rPr>
            </a:br>
            <a:br>
              <a:rPr lang="ru-RU" sz="2200" dirty="0">
                <a:solidFill>
                  <a:schemeClr val="bg2">
                    <a:lumMod val="25000"/>
                  </a:schemeClr>
                </a:solidFill>
              </a:rPr>
            </a:br>
            <a:br>
              <a:rPr lang="ru-RU" sz="2200" dirty="0">
                <a:solidFill>
                  <a:schemeClr val="bg2">
                    <a:lumMod val="25000"/>
                  </a:schemeClr>
                </a:solidFill>
              </a:rPr>
            </a:br>
            <a:br>
              <a:rPr lang="ru-RU" dirty="0"/>
            </a:br>
            <a:endParaRPr lang="ru-RU" dirty="0"/>
          </a:p>
        </p:txBody>
      </p:sp>
      <p:pic>
        <p:nvPicPr>
          <p:cNvPr id="4" name="Рисунок 3">
            <a:extLst>
              <a:ext uri="{FF2B5EF4-FFF2-40B4-BE49-F238E27FC236}">
                <a16:creationId xmlns:a16="http://schemas.microsoft.com/office/drawing/2014/main" id="{30B0406E-FB2E-BC5B-A119-80B7FBD85AA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2452548"/>
            <a:ext cx="2797650" cy="2098238"/>
          </a:xfrm>
          <a:prstGeom prst="rect">
            <a:avLst/>
          </a:prstGeom>
        </p:spPr>
      </p:pic>
      <p:pic>
        <p:nvPicPr>
          <p:cNvPr id="9" name="Рисунок 8">
            <a:extLst>
              <a:ext uri="{FF2B5EF4-FFF2-40B4-BE49-F238E27FC236}">
                <a16:creationId xmlns:a16="http://schemas.microsoft.com/office/drawing/2014/main" id="{8526B79D-E373-D2C6-AC47-DF55D0EC90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250528"/>
            <a:ext cx="2797650" cy="2098238"/>
          </a:xfrm>
          <a:prstGeom prst="rect">
            <a:avLst/>
          </a:prstGeom>
        </p:spPr>
      </p:pic>
      <p:pic>
        <p:nvPicPr>
          <p:cNvPr id="10" name="Рисунок 9">
            <a:extLst>
              <a:ext uri="{FF2B5EF4-FFF2-40B4-BE49-F238E27FC236}">
                <a16:creationId xmlns:a16="http://schemas.microsoft.com/office/drawing/2014/main" id="{EC0325EF-3195-4DD3-6CCE-61E2558186A0}"/>
              </a:ext>
            </a:extLst>
          </p:cNvPr>
          <p:cNvPicPr>
            <a:picLocks noChangeAspect="1"/>
          </p:cNvPicPr>
          <p:nvPr/>
        </p:nvPicPr>
        <p:blipFill>
          <a:blip r:embed="rId4"/>
          <a:stretch>
            <a:fillRect/>
          </a:stretch>
        </p:blipFill>
        <p:spPr>
          <a:xfrm>
            <a:off x="179512" y="4764222"/>
            <a:ext cx="2797650" cy="1879672"/>
          </a:xfrm>
          <a:prstGeom prst="rect">
            <a:avLst/>
          </a:prstGeom>
        </p:spPr>
      </p:pic>
      <p:pic>
        <p:nvPicPr>
          <p:cNvPr id="11" name="Рисунок 10">
            <a:extLst>
              <a:ext uri="{FF2B5EF4-FFF2-40B4-BE49-F238E27FC236}">
                <a16:creationId xmlns:a16="http://schemas.microsoft.com/office/drawing/2014/main" id="{4766058C-0260-6120-4CD3-5AFAF5D5228C}"/>
              </a:ext>
            </a:extLst>
          </p:cNvPr>
          <p:cNvPicPr>
            <a:picLocks noChangeAspect="1"/>
          </p:cNvPicPr>
          <p:nvPr/>
        </p:nvPicPr>
        <p:blipFill>
          <a:blip r:embed="rId5"/>
          <a:stretch>
            <a:fillRect/>
          </a:stretch>
        </p:blipFill>
        <p:spPr>
          <a:xfrm>
            <a:off x="4355976" y="3573016"/>
            <a:ext cx="3816424" cy="286048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normAutofit/>
          </a:bodyPr>
          <a:lstStyle/>
          <a:p>
            <a:pPr algn="ctr"/>
            <a:r>
              <a:rPr lang="ru-RU" sz="2400" b="1" dirty="0">
                <a:solidFill>
                  <a:schemeClr val="bg2">
                    <a:lumMod val="25000"/>
                  </a:schemeClr>
                </a:solidFill>
              </a:rPr>
              <a:t>Подходы к проектированию Программы</a:t>
            </a:r>
            <a:br>
              <a:rPr lang="ru-RU" sz="2400" b="1" dirty="0">
                <a:solidFill>
                  <a:schemeClr val="bg2">
                    <a:lumMod val="25000"/>
                  </a:schemeClr>
                </a:solidFill>
              </a:rPr>
            </a:br>
            <a:endParaRPr lang="ru-RU" sz="2400" dirty="0">
              <a:solidFill>
                <a:schemeClr val="bg2">
                  <a:lumMod val="25000"/>
                </a:schemeClr>
              </a:solidFill>
            </a:endParaRPr>
          </a:p>
        </p:txBody>
      </p:sp>
      <p:graphicFrame>
        <p:nvGraphicFramePr>
          <p:cNvPr id="10" name="Содержимое 9"/>
          <p:cNvGraphicFramePr>
            <a:graphicFrameLocks noGrp="1"/>
          </p:cNvGraphicFramePr>
          <p:nvPr>
            <p:ph idx="1"/>
            <p:extLst>
              <p:ext uri="{D42A27DB-BD31-4B8C-83A1-F6EECF244321}">
                <p14:modId xmlns:p14="http://schemas.microsoft.com/office/powerpoint/2010/main" val="1193651383"/>
              </p:ext>
            </p:extLst>
          </p:nvPr>
        </p:nvGraphicFramePr>
        <p:xfrm>
          <a:off x="107504" y="1935162"/>
          <a:ext cx="8856984" cy="4518173"/>
        </p:xfrm>
        <a:graphic>
          <a:graphicData uri="http://schemas.openxmlformats.org/drawingml/2006/table">
            <a:tbl>
              <a:tblPr firstRow="1" bandRow="1">
                <a:tableStyleId>{5C22544A-7EE6-4342-B048-85BDC9FD1C3A}</a:tableStyleId>
              </a:tblPr>
              <a:tblGrid>
                <a:gridCol w="2592288">
                  <a:extLst>
                    <a:ext uri="{9D8B030D-6E8A-4147-A177-3AD203B41FA5}">
                      <a16:colId xmlns:a16="http://schemas.microsoft.com/office/drawing/2014/main" val="20000"/>
                    </a:ext>
                  </a:extLst>
                </a:gridCol>
                <a:gridCol w="6264696">
                  <a:extLst>
                    <a:ext uri="{9D8B030D-6E8A-4147-A177-3AD203B41FA5}">
                      <a16:colId xmlns:a16="http://schemas.microsoft.com/office/drawing/2014/main" val="20001"/>
                    </a:ext>
                  </a:extLst>
                </a:gridCol>
              </a:tblGrid>
              <a:tr h="753029">
                <a:tc>
                  <a:txBody>
                    <a:bodyPr/>
                    <a:lstStyle/>
                    <a:p>
                      <a:pPr algn="ctr"/>
                      <a:r>
                        <a:rPr lang="ru-RU" dirty="0"/>
                        <a:t>Методологический подход</a:t>
                      </a:r>
                    </a:p>
                  </a:txBody>
                  <a:tcPr/>
                </a:tc>
                <a:tc>
                  <a:txBody>
                    <a:bodyPr/>
                    <a:lstStyle/>
                    <a:p>
                      <a:pPr algn="ctr"/>
                      <a:r>
                        <a:rPr lang="ru-RU" dirty="0"/>
                        <a:t>Определение</a:t>
                      </a:r>
                    </a:p>
                  </a:txBody>
                  <a:tcPr/>
                </a:tc>
                <a:extLst>
                  <a:ext uri="{0D108BD9-81ED-4DB2-BD59-A6C34878D82A}">
                    <a16:rowId xmlns:a16="http://schemas.microsoft.com/office/drawing/2014/main" val="10000"/>
                  </a:ext>
                </a:extLst>
              </a:tr>
              <a:tr h="376514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6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6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600" b="1" kern="1200" dirty="0">
                          <a:solidFill>
                            <a:schemeClr val="bg2">
                              <a:lumMod val="25000"/>
                            </a:schemeClr>
                          </a:solidFill>
                          <a:latin typeface="+mn-lt"/>
                          <a:ea typeface="+mn-ea"/>
                          <a:cs typeface="+mn-cs"/>
                        </a:rPr>
                        <a:t>культурологический</a:t>
                      </a:r>
                    </a:p>
                    <a:p>
                      <a:endParaRPr lang="ru-RU" sz="1600" dirty="0"/>
                    </a:p>
                  </a:txBody>
                  <a:tcPr/>
                </a:tc>
                <a:tc>
                  <a:txBody>
                    <a:bodyPr/>
                    <a:lstStyle/>
                    <a:p>
                      <a:r>
                        <a:rPr kumimoji="0" lang="ru-RU" sz="1600" b="0" i="0" kern="1200" dirty="0">
                          <a:solidFill>
                            <a:schemeClr val="dk1"/>
                          </a:solidFill>
                          <a:latin typeface="+mn-lt"/>
                          <a:ea typeface="+mn-ea"/>
                          <a:cs typeface="+mn-cs"/>
                        </a:rPr>
                        <a:t>Культурологический подход требует такой организации педагогического процесса, которая обеспечивает формирование ценностных ориентаций личности; освоение личностью культуры через освоение способов практической деятельности; становление человека как творческой личности. </a:t>
                      </a:r>
                    </a:p>
                    <a:p>
                      <a:r>
                        <a:rPr kumimoji="0" lang="ru-RU" sz="1600" i="1" kern="1200" dirty="0">
                          <a:solidFill>
                            <a:schemeClr val="dk1"/>
                          </a:solidFill>
                          <a:latin typeface="+mn-lt"/>
                          <a:ea typeface="+mn-ea"/>
                          <a:cs typeface="+mn-cs"/>
                        </a:rPr>
                        <a:t>«Современный образованный человек не может считаться человеком высокой культуры, если он не знает истории человечества, истории своего народа, своей страны. Пренебрегая историей, он обрекает себя на повторение ошибок, пережитых предшественниками. Духовный мир такого человека весьма существенно ограничен» </a:t>
                      </a:r>
                      <a:r>
                        <a:rPr kumimoji="0" lang="ru-RU" sz="1600" b="1" kern="1200" dirty="0">
                          <a:solidFill>
                            <a:schemeClr val="dk1"/>
                          </a:solidFill>
                          <a:latin typeface="+mn-lt"/>
                          <a:ea typeface="+mn-ea"/>
                          <a:cs typeface="+mn-cs"/>
                        </a:rPr>
                        <a:t>Н. Г. Чернышевский</a:t>
                      </a:r>
                      <a:endParaRPr kumimoji="0" lang="ru-RU" sz="1600" b="1" i="1" kern="1200" dirty="0">
                        <a:solidFill>
                          <a:schemeClr val="dk1"/>
                        </a:solidFill>
                        <a:latin typeface="+mn-lt"/>
                        <a:ea typeface="+mn-ea"/>
                        <a:cs typeface="+mn-cs"/>
                      </a:endParaRPr>
                    </a:p>
                    <a:p>
                      <a:endParaRPr lang="ru-RU" sz="1600" dirty="0"/>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DC8CE62F-6396-7377-09CC-14C32813FC13}"/>
              </a:ext>
            </a:extLst>
          </p:cNvPr>
          <p:cNvSpPr>
            <a:spLocks noGrp="1"/>
          </p:cNvSpPr>
          <p:nvPr>
            <p:ph type="body" sz="half" idx="4294967295"/>
          </p:nvPr>
        </p:nvSpPr>
        <p:spPr>
          <a:xfrm>
            <a:off x="212025" y="188640"/>
            <a:ext cx="3044326" cy="6455049"/>
          </a:xfrm>
          <a:solidFill>
            <a:schemeClr val="accent1">
              <a:lumMod val="60000"/>
              <a:lumOff val="40000"/>
            </a:schemeClr>
          </a:solidFill>
        </p:spPr>
        <p:txBody>
          <a:bodyPr>
            <a:normAutofit/>
          </a:bodyPr>
          <a:lstStyle/>
          <a:p>
            <a:pPr algn="ctr">
              <a:buFont typeface="Wingdings" panose="05000000000000000000" pitchFamily="2" charset="2"/>
              <a:buNone/>
              <a:defRPr/>
            </a:pPr>
            <a:endParaRPr lang="ru-RU" sz="1800" dirty="0">
              <a:solidFill>
                <a:schemeClr val="bg1"/>
              </a:solidFill>
              <a:effectLst/>
            </a:endParaRPr>
          </a:p>
          <a:p>
            <a:pPr algn="ctr">
              <a:buFont typeface="Wingdings" panose="05000000000000000000" pitchFamily="2" charset="2"/>
              <a:buNone/>
              <a:defRPr/>
            </a:pPr>
            <a:r>
              <a:rPr lang="ru-RU" sz="1600" dirty="0">
                <a:solidFill>
                  <a:schemeClr val="bg1"/>
                </a:solidFill>
                <a:effectLst/>
              </a:rPr>
              <a:t>«Сейчас возросла агрессивность в жизни. </a:t>
            </a:r>
          </a:p>
          <a:p>
            <a:pPr algn="ctr">
              <a:buFont typeface="Wingdings" panose="05000000000000000000" pitchFamily="2" charset="2"/>
              <a:buNone/>
              <a:defRPr/>
            </a:pPr>
            <a:r>
              <a:rPr lang="ru-RU" sz="1600" dirty="0">
                <a:solidFill>
                  <a:schemeClr val="bg1"/>
                </a:solidFill>
                <a:effectLst/>
              </a:rPr>
              <a:t>Агрессивно выступают, агрессивно настроены друг к другу…</a:t>
            </a:r>
          </a:p>
          <a:p>
            <a:pPr algn="ctr">
              <a:buFont typeface="Wingdings" panose="05000000000000000000" pitchFamily="2" charset="2"/>
              <a:buNone/>
              <a:defRPr/>
            </a:pPr>
            <a:r>
              <a:rPr lang="ru-RU" sz="1600" dirty="0">
                <a:solidFill>
                  <a:schemeClr val="bg1"/>
                </a:solidFill>
                <a:effectLst/>
              </a:rPr>
              <a:t>Настоящая культура не агрессивна. Агрессивна </a:t>
            </a:r>
            <a:r>
              <a:rPr lang="ru-RU" sz="1600" dirty="0" err="1">
                <a:solidFill>
                  <a:schemeClr val="bg1"/>
                </a:solidFill>
                <a:effectLst/>
              </a:rPr>
              <a:t>полукультура</a:t>
            </a:r>
            <a:r>
              <a:rPr lang="ru-RU" sz="1600" dirty="0">
                <a:solidFill>
                  <a:schemeClr val="bg1"/>
                </a:solidFill>
                <a:effectLst/>
              </a:rPr>
              <a:t> т.е. отсутствие культуры… Агрессивность должна быть переборота культурой. Культурой общения, культурой знания, культурой чтения, культурой интересов и т.д.»  (</a:t>
            </a:r>
            <a:r>
              <a:rPr lang="ru-RU" sz="1600" i="1" dirty="0" err="1">
                <a:solidFill>
                  <a:schemeClr val="bg1"/>
                </a:solidFill>
                <a:effectLst/>
              </a:rPr>
              <a:t>Д.С.Лихачев</a:t>
            </a:r>
            <a:r>
              <a:rPr lang="ru-RU" sz="1600" dirty="0">
                <a:solidFill>
                  <a:schemeClr val="bg1"/>
                </a:solidFill>
                <a:effectLst/>
              </a:rPr>
              <a:t>)</a:t>
            </a:r>
          </a:p>
          <a:p>
            <a:pPr algn="ctr">
              <a:buFont typeface="Wingdings" panose="05000000000000000000" pitchFamily="2" charset="2"/>
              <a:buNone/>
              <a:defRPr/>
            </a:pPr>
            <a:endParaRPr lang="ru-RU" sz="1800" dirty="0">
              <a:solidFill>
                <a:schemeClr val="bg1"/>
              </a:solidFill>
            </a:endParaRPr>
          </a:p>
          <a:p>
            <a:pPr algn="ctr">
              <a:buFont typeface="Wingdings" panose="05000000000000000000" pitchFamily="2" charset="2"/>
              <a:buNone/>
              <a:defRPr/>
            </a:pPr>
            <a:endParaRPr lang="ru-RU" sz="1800" dirty="0">
              <a:solidFill>
                <a:schemeClr val="bg1"/>
              </a:solidFill>
              <a:effectLst/>
            </a:endParaRPr>
          </a:p>
          <a:p>
            <a:pPr algn="ctr">
              <a:buFont typeface="Wingdings" panose="05000000000000000000" pitchFamily="2" charset="2"/>
              <a:buNone/>
              <a:defRPr/>
            </a:pPr>
            <a:endParaRPr lang="ru-RU" sz="1800" dirty="0">
              <a:solidFill>
                <a:schemeClr val="bg1"/>
              </a:solidFill>
              <a:effectLst/>
            </a:endParaRPr>
          </a:p>
        </p:txBody>
      </p:sp>
      <p:pic>
        <p:nvPicPr>
          <p:cNvPr id="11267" name="Содержимое 4" descr="Лихачев.jpg">
            <a:extLst>
              <a:ext uri="{FF2B5EF4-FFF2-40B4-BE49-F238E27FC236}">
                <a16:creationId xmlns:a16="http://schemas.microsoft.com/office/drawing/2014/main" id="{32BA5A48-3E7B-F99F-A568-6F8DF41F3BA4}"/>
              </a:ext>
            </a:extLst>
          </p:cNvPr>
          <p:cNvPicPr>
            <a:picLocks noGrp="1" noChangeAspect="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3397557" y="206490"/>
            <a:ext cx="4690065" cy="3384376"/>
          </a:xfrm>
        </p:spPr>
      </p:pic>
      <p:pic>
        <p:nvPicPr>
          <p:cNvPr id="2" name="Рисунок 1">
            <a:extLst>
              <a:ext uri="{FF2B5EF4-FFF2-40B4-BE49-F238E27FC236}">
                <a16:creationId xmlns:a16="http://schemas.microsoft.com/office/drawing/2014/main" id="{2FBDDCC7-ED56-2FF3-5554-247EB4041316}"/>
              </a:ext>
            </a:extLst>
          </p:cNvPr>
          <p:cNvPicPr>
            <a:picLocks noChangeAspect="1"/>
          </p:cNvPicPr>
          <p:nvPr/>
        </p:nvPicPr>
        <p:blipFill>
          <a:blip r:embed="rId3"/>
          <a:stretch>
            <a:fillRect/>
          </a:stretch>
        </p:blipFill>
        <p:spPr>
          <a:xfrm>
            <a:off x="474048" y="4725144"/>
            <a:ext cx="2520280" cy="1812833"/>
          </a:xfrm>
          <a:prstGeom prst="rect">
            <a:avLst/>
          </a:prstGeom>
        </p:spPr>
      </p:pic>
      <p:pic>
        <p:nvPicPr>
          <p:cNvPr id="5" name="Рисунок 4">
            <a:extLst>
              <a:ext uri="{FF2B5EF4-FFF2-40B4-BE49-F238E27FC236}">
                <a16:creationId xmlns:a16="http://schemas.microsoft.com/office/drawing/2014/main" id="{AB05BE67-C273-F420-DAF4-2791B9A69A41}"/>
              </a:ext>
            </a:extLst>
          </p:cNvPr>
          <p:cNvPicPr>
            <a:picLocks noChangeAspect="1"/>
          </p:cNvPicPr>
          <p:nvPr/>
        </p:nvPicPr>
        <p:blipFill>
          <a:blip r:embed="rId4"/>
          <a:stretch>
            <a:fillRect/>
          </a:stretch>
        </p:blipFill>
        <p:spPr>
          <a:xfrm>
            <a:off x="5775652" y="3688551"/>
            <a:ext cx="2263112" cy="2955138"/>
          </a:xfrm>
          <a:prstGeom prst="rect">
            <a:avLst/>
          </a:prstGeom>
        </p:spPr>
      </p:pic>
      <p:pic>
        <p:nvPicPr>
          <p:cNvPr id="6" name="Рисунок 5">
            <a:extLst>
              <a:ext uri="{FF2B5EF4-FFF2-40B4-BE49-F238E27FC236}">
                <a16:creationId xmlns:a16="http://schemas.microsoft.com/office/drawing/2014/main" id="{1D7D81F2-3E5E-2522-888B-F375A169AE02}"/>
              </a:ext>
            </a:extLst>
          </p:cNvPr>
          <p:cNvPicPr>
            <a:picLocks noChangeAspect="1"/>
          </p:cNvPicPr>
          <p:nvPr/>
        </p:nvPicPr>
        <p:blipFill>
          <a:blip r:embed="rId5"/>
          <a:stretch>
            <a:fillRect/>
          </a:stretch>
        </p:blipFill>
        <p:spPr>
          <a:xfrm>
            <a:off x="3482674" y="3719066"/>
            <a:ext cx="2038539" cy="293244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500034" y="704088"/>
            <a:ext cx="8143932" cy="581772"/>
          </a:xfrm>
        </p:spPr>
        <p:txBody>
          <a:bodyPr>
            <a:normAutofit/>
          </a:bodyPr>
          <a:lstStyle/>
          <a:p>
            <a:pPr algn="ctr"/>
            <a:r>
              <a:rPr lang="ru-RU" sz="2400" b="1" dirty="0">
                <a:solidFill>
                  <a:schemeClr val="bg2">
                    <a:lumMod val="25000"/>
                  </a:schemeClr>
                </a:solidFill>
              </a:rPr>
              <a:t>Подходы к проектированию Программы</a:t>
            </a:r>
            <a:endParaRPr lang="ru-RU" sz="2400" dirty="0">
              <a:solidFill>
                <a:schemeClr val="bg2">
                  <a:lumMod val="25000"/>
                </a:schemeClr>
              </a:solidFill>
            </a:endParaRPr>
          </a:p>
        </p:txBody>
      </p:sp>
      <p:graphicFrame>
        <p:nvGraphicFramePr>
          <p:cNvPr id="10" name="Содержимое 9"/>
          <p:cNvGraphicFramePr>
            <a:graphicFrameLocks noGrp="1"/>
          </p:cNvGraphicFramePr>
          <p:nvPr>
            <p:ph idx="1"/>
          </p:nvPr>
        </p:nvGraphicFramePr>
        <p:xfrm>
          <a:off x="500034" y="1571612"/>
          <a:ext cx="8215370" cy="4960716"/>
        </p:xfrm>
        <a:graphic>
          <a:graphicData uri="http://schemas.openxmlformats.org/drawingml/2006/table">
            <a:tbl>
              <a:tblPr firstRow="1" bandRow="1">
                <a:tableStyleId>{5C22544A-7EE6-4342-B048-85BDC9FD1C3A}</a:tableStyleId>
              </a:tblPr>
              <a:tblGrid>
                <a:gridCol w="2724129">
                  <a:extLst>
                    <a:ext uri="{9D8B030D-6E8A-4147-A177-3AD203B41FA5}">
                      <a16:colId xmlns:a16="http://schemas.microsoft.com/office/drawing/2014/main" val="20000"/>
                    </a:ext>
                  </a:extLst>
                </a:gridCol>
                <a:gridCol w="5491241">
                  <a:extLst>
                    <a:ext uri="{9D8B030D-6E8A-4147-A177-3AD203B41FA5}">
                      <a16:colId xmlns:a16="http://schemas.microsoft.com/office/drawing/2014/main" val="20001"/>
                    </a:ext>
                  </a:extLst>
                </a:gridCol>
              </a:tblGrid>
              <a:tr h="693516">
                <a:tc>
                  <a:txBody>
                    <a:bodyPr/>
                    <a:lstStyle/>
                    <a:p>
                      <a:pPr algn="ctr"/>
                      <a:r>
                        <a:rPr lang="ru-RU" dirty="0"/>
                        <a:t>Методологический подход</a:t>
                      </a:r>
                    </a:p>
                  </a:txBody>
                  <a:tcPr/>
                </a:tc>
                <a:tc>
                  <a:txBody>
                    <a:bodyPr/>
                    <a:lstStyle/>
                    <a:p>
                      <a:pPr algn="ctr"/>
                      <a:r>
                        <a:rPr lang="ru-RU" dirty="0"/>
                        <a:t>Определение</a:t>
                      </a:r>
                    </a:p>
                  </a:txBody>
                  <a:tcPr/>
                </a:tc>
                <a:extLst>
                  <a:ext uri="{0D108BD9-81ED-4DB2-BD59-A6C34878D82A}">
                    <a16:rowId xmlns:a16="http://schemas.microsoft.com/office/drawing/2014/main" val="10000"/>
                  </a:ext>
                </a:extLst>
              </a:tr>
              <a:tr h="402477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8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8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8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8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800" b="1" kern="1200" dirty="0">
                        <a:solidFill>
                          <a:schemeClr val="bg2">
                            <a:lumMod val="25000"/>
                          </a:schemeClr>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800" b="1" kern="1200" dirty="0" err="1">
                          <a:solidFill>
                            <a:schemeClr val="bg2">
                              <a:lumMod val="25000"/>
                            </a:schemeClr>
                          </a:solidFill>
                          <a:latin typeface="+mn-lt"/>
                          <a:ea typeface="+mn-ea"/>
                          <a:cs typeface="+mn-cs"/>
                        </a:rPr>
                        <a:t>компетентностный</a:t>
                      </a:r>
                      <a:endParaRPr kumimoji="0" lang="ru-RU" sz="1800" b="1" kern="1200" dirty="0">
                        <a:solidFill>
                          <a:schemeClr val="bg2">
                            <a:lumMod val="25000"/>
                          </a:schemeClr>
                        </a:solidFill>
                        <a:latin typeface="+mn-lt"/>
                        <a:ea typeface="+mn-ea"/>
                        <a:cs typeface="+mn-cs"/>
                      </a:endParaRPr>
                    </a:p>
                    <a:p>
                      <a:endParaRPr lang="ru-RU" dirty="0"/>
                    </a:p>
                  </a:txBody>
                  <a:tcPr/>
                </a:tc>
                <a:tc>
                  <a:txBody>
                    <a:bodyPr/>
                    <a:lstStyle/>
                    <a:p>
                      <a:pPr algn="just"/>
                      <a:r>
                        <a:rPr kumimoji="0" lang="ru-RU" sz="1600" b="1" i="0" kern="1200" dirty="0" err="1">
                          <a:solidFill>
                            <a:schemeClr val="dk1"/>
                          </a:solidFill>
                          <a:latin typeface="+mn-lt"/>
                          <a:ea typeface="+mn-ea"/>
                          <a:cs typeface="+mn-cs"/>
                        </a:rPr>
                        <a:t>Компетентностный</a:t>
                      </a:r>
                      <a:r>
                        <a:rPr kumimoji="0" lang="ru-RU" sz="1600" b="1" i="0" kern="1200" dirty="0">
                          <a:solidFill>
                            <a:schemeClr val="dk1"/>
                          </a:solidFill>
                          <a:latin typeface="+mn-lt"/>
                          <a:ea typeface="+mn-ea"/>
                          <a:cs typeface="+mn-cs"/>
                        </a:rPr>
                        <a:t> подход </a:t>
                      </a:r>
                      <a:r>
                        <a:rPr kumimoji="0" lang="ru-RU" sz="1600" b="0" i="0" kern="1200" dirty="0">
                          <a:solidFill>
                            <a:schemeClr val="dk1"/>
                          </a:solidFill>
                          <a:latin typeface="+mn-lt"/>
                          <a:ea typeface="+mn-ea"/>
                          <a:cs typeface="+mn-cs"/>
                        </a:rPr>
                        <a:t>– совокупность общих положений, определяющих логику образовательного процесса, ориентированного на развитие системного комплекса осведомленности, умений, смысловых ориентаций, адаптационных возможностей, опыта и способов преобразовательной деятельности с получением конкретного продукта.</a:t>
                      </a:r>
                    </a:p>
                    <a:p>
                      <a:pPr marL="0" marR="0" indent="0" algn="just" defTabSz="914400" rtl="0" eaLnBrk="1" fontAlgn="auto" latinLnBrk="0" hangingPunct="1">
                        <a:lnSpc>
                          <a:spcPct val="100000"/>
                        </a:lnSpc>
                        <a:spcBef>
                          <a:spcPts val="0"/>
                        </a:spcBef>
                        <a:spcAft>
                          <a:spcPts val="0"/>
                        </a:spcAft>
                        <a:buClrTx/>
                        <a:buSzTx/>
                        <a:buFontTx/>
                        <a:buNone/>
                        <a:tabLst/>
                        <a:defRPr/>
                      </a:pPr>
                      <a:r>
                        <a:rPr kumimoji="0" lang="ru-RU" sz="1600" b="0" i="0" kern="1200" dirty="0">
                          <a:solidFill>
                            <a:schemeClr val="dk1"/>
                          </a:solidFill>
                          <a:latin typeface="+mn-lt"/>
                          <a:ea typeface="+mn-ea"/>
                          <a:cs typeface="+mn-cs"/>
                        </a:rPr>
                        <a:t> </a:t>
                      </a:r>
                      <a:r>
                        <a:rPr lang="ru-RU" sz="1600" dirty="0"/>
                        <a:t>«</a:t>
                      </a:r>
                      <a:r>
                        <a:rPr lang="ru-RU" sz="1600" i="1" dirty="0"/>
                        <a:t>Компетенция</a:t>
                      </a:r>
                      <a:r>
                        <a:rPr lang="ru-RU" sz="1600" dirty="0"/>
                        <a:t>» включает совокупность знаний, умений, навыков, взаимосвязанных качеств личности, относящихся к определенному кругу предметов и процессов, необходимых для качественной продуктивной деятельности в данной сфере. «</a:t>
                      </a:r>
                      <a:r>
                        <a:rPr lang="ru-RU" sz="1600" i="1" dirty="0"/>
                        <a:t>Компетентность</a:t>
                      </a:r>
                      <a:r>
                        <a:rPr lang="ru-RU" sz="1600" dirty="0"/>
                        <a:t>» характеризуется опытным владением соответствующей компетенцией, содержащей личностное отношение человека к ней и к предмету деятельности.</a:t>
                      </a:r>
                    </a:p>
                    <a:p>
                      <a:pPr algn="ctr"/>
                      <a:endParaRPr lang="ru-RU" sz="1800" dirty="0">
                        <a:solidFill>
                          <a:schemeClr val="bg2">
                            <a:lumMod val="25000"/>
                          </a:schemeClr>
                        </a:solidFill>
                        <a:latin typeface="+mj-lt"/>
                      </a:endParaRP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32656"/>
            <a:ext cx="9144000" cy="1514432"/>
          </a:xfrm>
          <a:solidFill>
            <a:srgbClr val="FFC000"/>
          </a:solidFill>
        </p:spPr>
        <p:txBody>
          <a:bodyPr>
            <a:normAutofit/>
          </a:bodyPr>
          <a:lstStyle/>
          <a:p>
            <a:pPr algn="ctr"/>
            <a:r>
              <a:rPr lang="ru-RU" sz="1800" dirty="0">
                <a:solidFill>
                  <a:schemeClr val="bg2">
                    <a:lumMod val="25000"/>
                  </a:schemeClr>
                </a:solidFill>
              </a:rPr>
              <a:t>Программированию обязательно предшествует построение модели – описание той будущей системы, которую намерена создать проектная команда. </a:t>
            </a:r>
            <a:br>
              <a:rPr lang="ru-RU" sz="1800" dirty="0">
                <a:solidFill>
                  <a:schemeClr val="bg2">
                    <a:lumMod val="25000"/>
                  </a:schemeClr>
                </a:solidFill>
              </a:rPr>
            </a:br>
            <a:r>
              <a:rPr lang="ru-RU" sz="1800" dirty="0">
                <a:solidFill>
                  <a:schemeClr val="bg2">
                    <a:lumMod val="25000"/>
                  </a:schemeClr>
                </a:solidFill>
              </a:rPr>
              <a:t>Поэтапно разрабатывая исходную концепцию, ориентируясь на выше названные подходы, коллектив регионального проекта выделил в качестве основных следующие </a:t>
            </a:r>
            <a:r>
              <a:rPr lang="ru-RU" sz="1800" b="1" dirty="0">
                <a:solidFill>
                  <a:schemeClr val="bg2">
                    <a:lumMod val="25000"/>
                  </a:schemeClr>
                </a:solidFill>
              </a:rPr>
              <a:t>идеи</a:t>
            </a:r>
            <a:r>
              <a:rPr lang="ru-RU" sz="1800" dirty="0">
                <a:solidFill>
                  <a:schemeClr val="bg2">
                    <a:lumMod val="25000"/>
                  </a:schemeClr>
                </a:solidFill>
              </a:rPr>
              <a:t>: </a:t>
            </a:r>
            <a:br>
              <a:rPr lang="ru-RU" sz="1400" dirty="0">
                <a:solidFill>
                  <a:schemeClr val="bg2">
                    <a:lumMod val="25000"/>
                  </a:schemeClr>
                </a:solidFill>
              </a:rPr>
            </a:br>
            <a:endParaRPr lang="ru-RU" sz="1400" dirty="0">
              <a:solidFill>
                <a:schemeClr val="bg2">
                  <a:lumMod val="25000"/>
                </a:schemeClr>
              </a:solidFill>
            </a:endParaRPr>
          </a:p>
        </p:txBody>
      </p:sp>
      <p:sp>
        <p:nvSpPr>
          <p:cNvPr id="4" name="Текст 3"/>
          <p:cNvSpPr>
            <a:spLocks noGrp="1"/>
          </p:cNvSpPr>
          <p:nvPr>
            <p:ph type="body" idx="1"/>
          </p:nvPr>
        </p:nvSpPr>
        <p:spPr>
          <a:xfrm>
            <a:off x="0" y="1928802"/>
            <a:ext cx="4497388" cy="4214842"/>
          </a:xfrm>
          <a:solidFill>
            <a:schemeClr val="accent1">
              <a:lumMod val="60000"/>
              <a:lumOff val="40000"/>
            </a:schemeClr>
          </a:solidFill>
          <a:ln>
            <a:solidFill>
              <a:schemeClr val="accent1">
                <a:lumMod val="60000"/>
                <a:lumOff val="40000"/>
              </a:schemeClr>
            </a:solidFill>
          </a:ln>
        </p:spPr>
        <p:txBody>
          <a:bodyPr/>
          <a:lstStyle/>
          <a:p>
            <a:endParaRPr lang="ru-RU" dirty="0"/>
          </a:p>
        </p:txBody>
      </p:sp>
      <p:pic>
        <p:nvPicPr>
          <p:cNvPr id="8" name="Содержимое 7" descr="сборка 076.jpg"/>
          <p:cNvPicPr>
            <a:picLocks noGrp="1" noChangeAspect="1"/>
          </p:cNvPicPr>
          <p:nvPr>
            <p:ph sz="quarter" idx="2"/>
          </p:nvPr>
        </p:nvPicPr>
        <p:blipFill>
          <a:blip r:embed="rId2" cstate="print"/>
          <a:stretch>
            <a:fillRect/>
          </a:stretch>
        </p:blipFill>
        <p:spPr>
          <a:xfrm>
            <a:off x="107504" y="2420888"/>
            <a:ext cx="4281355" cy="3211016"/>
          </a:xfrm>
        </p:spPr>
      </p:pic>
      <p:sp>
        <p:nvSpPr>
          <p:cNvPr id="7" name="Содержимое 6"/>
          <p:cNvSpPr>
            <a:spLocks noGrp="1"/>
          </p:cNvSpPr>
          <p:nvPr>
            <p:ph sz="quarter" idx="4"/>
          </p:nvPr>
        </p:nvSpPr>
        <p:spPr>
          <a:xfrm>
            <a:off x="4643438" y="1928802"/>
            <a:ext cx="4393058" cy="4214842"/>
          </a:xfrm>
          <a:solidFill>
            <a:schemeClr val="accent1">
              <a:lumMod val="60000"/>
              <a:lumOff val="40000"/>
            </a:schemeClr>
          </a:solidFill>
        </p:spPr>
        <p:txBody>
          <a:bodyPr>
            <a:normAutofit/>
          </a:bodyPr>
          <a:lstStyle/>
          <a:p>
            <a:pPr lvl="0"/>
            <a:r>
              <a:rPr lang="ru-RU" i="1" dirty="0"/>
              <a:t>Дошкольный  возраст</a:t>
            </a:r>
            <a:r>
              <a:rPr lang="ru-RU" b="1" dirty="0"/>
              <a:t> </a:t>
            </a:r>
            <a:r>
              <a:rPr lang="ru-RU" dirty="0"/>
              <a:t>- время,  когда  дети   устанавливают   подсознательные  связи  с  культурным  пространством, этносом, </a:t>
            </a:r>
            <a:r>
              <a:rPr lang="ru-RU" dirty="0" err="1"/>
              <a:t>микросоциумом</a:t>
            </a:r>
            <a:r>
              <a:rPr lang="ru-RU" dirty="0"/>
              <a:t>,  время  развития  позиции  </a:t>
            </a:r>
            <a:r>
              <a:rPr lang="ru-RU" dirty="0" err="1"/>
              <a:t>субъектности</a:t>
            </a:r>
            <a:r>
              <a:rPr lang="ru-RU" dirty="0"/>
              <a:t>, что  требует  от взрослых  ответственного, </a:t>
            </a:r>
            <a:r>
              <a:rPr lang="ru-RU" dirty="0" err="1"/>
              <a:t>природо</a:t>
            </a:r>
            <a:r>
              <a:rPr lang="ru-RU" dirty="0"/>
              <a:t>-  и  </a:t>
            </a:r>
            <a:r>
              <a:rPr lang="ru-RU" dirty="0" err="1"/>
              <a:t>культуросообразного</a:t>
            </a:r>
            <a:r>
              <a:rPr lang="ru-RU" dirty="0"/>
              <a:t>  отношения   к  растущей личности.</a:t>
            </a:r>
          </a:p>
          <a:p>
            <a:endParaRPr lang="ru-R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04664"/>
            <a:ext cx="9108504" cy="1381262"/>
          </a:xfrm>
          <a:solidFill>
            <a:srgbClr val="FFC000"/>
          </a:solidFill>
        </p:spPr>
        <p:txBody>
          <a:bodyPr>
            <a:normAutofit/>
          </a:bodyPr>
          <a:lstStyle/>
          <a:p>
            <a:pPr algn="ctr"/>
            <a:r>
              <a:rPr lang="ru-RU" sz="1800" dirty="0">
                <a:solidFill>
                  <a:schemeClr val="bg2">
                    <a:lumMod val="25000"/>
                  </a:schemeClr>
                </a:solidFill>
              </a:rPr>
              <a:t>Программированию обязательно предшествует построение модели – описание той будущей системы, которую намерена создать проектная команда. </a:t>
            </a:r>
            <a:br>
              <a:rPr lang="ru-RU" sz="1800" dirty="0">
                <a:solidFill>
                  <a:schemeClr val="bg2">
                    <a:lumMod val="25000"/>
                  </a:schemeClr>
                </a:solidFill>
              </a:rPr>
            </a:br>
            <a:r>
              <a:rPr lang="ru-RU" sz="1800" dirty="0">
                <a:solidFill>
                  <a:schemeClr val="bg2">
                    <a:lumMod val="25000"/>
                  </a:schemeClr>
                </a:solidFill>
              </a:rPr>
              <a:t>Поэтапно разрабатывая исходную концепцию, ориентируясь на выше названные подходы, коллектив регионального проекта выделил в качестве основных следующие </a:t>
            </a:r>
            <a:r>
              <a:rPr lang="ru-RU" sz="1800" b="1" dirty="0">
                <a:solidFill>
                  <a:schemeClr val="bg2">
                    <a:lumMod val="25000"/>
                  </a:schemeClr>
                </a:solidFill>
              </a:rPr>
              <a:t>идеи</a:t>
            </a:r>
            <a:r>
              <a:rPr lang="ru-RU" sz="1800" dirty="0">
                <a:solidFill>
                  <a:schemeClr val="bg2">
                    <a:lumMod val="25000"/>
                  </a:schemeClr>
                </a:solidFill>
              </a:rPr>
              <a:t>: </a:t>
            </a:r>
            <a:br>
              <a:rPr lang="ru-RU" sz="1400" dirty="0">
                <a:solidFill>
                  <a:schemeClr val="bg2">
                    <a:lumMod val="25000"/>
                  </a:schemeClr>
                </a:solidFill>
              </a:rPr>
            </a:br>
            <a:endParaRPr lang="ru-RU" sz="1400" dirty="0">
              <a:solidFill>
                <a:schemeClr val="bg2">
                  <a:lumMod val="25000"/>
                </a:schemeClr>
              </a:solidFill>
            </a:endParaRPr>
          </a:p>
        </p:txBody>
      </p:sp>
      <p:sp>
        <p:nvSpPr>
          <p:cNvPr id="4" name="Текст 3"/>
          <p:cNvSpPr>
            <a:spLocks noGrp="1"/>
          </p:cNvSpPr>
          <p:nvPr>
            <p:ph type="body" idx="1"/>
          </p:nvPr>
        </p:nvSpPr>
        <p:spPr>
          <a:xfrm>
            <a:off x="0" y="1928802"/>
            <a:ext cx="4497388" cy="4214842"/>
          </a:xfrm>
          <a:solidFill>
            <a:schemeClr val="accent1">
              <a:lumMod val="60000"/>
              <a:lumOff val="40000"/>
            </a:schemeClr>
          </a:solidFill>
          <a:ln>
            <a:solidFill>
              <a:schemeClr val="accent1">
                <a:lumMod val="60000"/>
                <a:lumOff val="40000"/>
              </a:schemeClr>
            </a:solidFill>
          </a:ln>
        </p:spPr>
        <p:txBody>
          <a:bodyPr/>
          <a:lstStyle/>
          <a:p>
            <a:endParaRPr lang="ru-RU" dirty="0"/>
          </a:p>
        </p:txBody>
      </p:sp>
      <p:sp>
        <p:nvSpPr>
          <p:cNvPr id="7" name="Содержимое 6"/>
          <p:cNvSpPr>
            <a:spLocks noGrp="1"/>
          </p:cNvSpPr>
          <p:nvPr>
            <p:ph sz="quarter" idx="4"/>
          </p:nvPr>
        </p:nvSpPr>
        <p:spPr>
          <a:xfrm>
            <a:off x="4643438" y="1928802"/>
            <a:ext cx="4412639" cy="4214842"/>
          </a:xfrm>
          <a:solidFill>
            <a:schemeClr val="accent1">
              <a:lumMod val="60000"/>
              <a:lumOff val="40000"/>
            </a:schemeClr>
          </a:solidFill>
        </p:spPr>
        <p:txBody>
          <a:bodyPr>
            <a:normAutofit fontScale="92500" lnSpcReduction="10000"/>
          </a:bodyPr>
          <a:lstStyle/>
          <a:p>
            <a:r>
              <a:rPr lang="ru-RU" i="1" dirty="0"/>
              <a:t>Гражданско-патриотическое воспитание  требует  объединения  усилий  всех  взрослых</a:t>
            </a:r>
            <a:r>
              <a:rPr lang="ru-RU" dirty="0"/>
              <a:t> – родителей, педагогов образовательного учреждения, специалистов учреждений культуры  в  построении  единого  культурно-образовательного  пространства, адекватного потребностям развития ребенка и взрослого, стимулирующего  присвоение  ценностей  регионально-национальной  культуры.</a:t>
            </a:r>
          </a:p>
        </p:txBody>
      </p:sp>
      <p:pic>
        <p:nvPicPr>
          <p:cNvPr id="11" name="Содержимое 10" descr="мастер-класс 4.JPG"/>
          <p:cNvPicPr>
            <a:picLocks noGrp="1" noChangeAspect="1"/>
          </p:cNvPicPr>
          <p:nvPr>
            <p:ph sz="quarter" idx="2"/>
          </p:nvPr>
        </p:nvPicPr>
        <p:blipFill>
          <a:blip r:embed="rId2" cstate="print"/>
          <a:stretch>
            <a:fillRect/>
          </a:stretch>
        </p:blipFill>
        <p:spPr>
          <a:xfrm>
            <a:off x="87923" y="2276872"/>
            <a:ext cx="4321542" cy="3241157"/>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sz="quarter" idx="2"/>
          </p:nvPr>
        </p:nvSpPr>
        <p:spPr>
          <a:xfrm>
            <a:off x="107504" y="2071678"/>
            <a:ext cx="4389884" cy="4162260"/>
          </a:xfrm>
          <a:solidFill>
            <a:schemeClr val="accent1">
              <a:lumMod val="60000"/>
              <a:lumOff val="40000"/>
            </a:schemeClr>
          </a:solidFill>
        </p:spPr>
        <p:txBody>
          <a:bodyPr>
            <a:normAutofit/>
          </a:bodyPr>
          <a:lstStyle/>
          <a:p>
            <a:pPr lvl="0"/>
            <a:endParaRPr lang="ru-RU" i="1" dirty="0"/>
          </a:p>
          <a:p>
            <a:pPr lvl="0"/>
            <a:r>
              <a:rPr lang="ru-RU" i="1" dirty="0"/>
              <a:t>Осознанно-ответственное отношение   воспитывающих   взрослых</a:t>
            </a:r>
            <a:r>
              <a:rPr lang="ru-RU" dirty="0"/>
              <a:t> (педагогов, родителей, прародителей и др.) </a:t>
            </a:r>
            <a:r>
              <a:rPr lang="ru-RU" i="1" dirty="0"/>
              <a:t>к  общению</a:t>
            </a:r>
            <a:r>
              <a:rPr lang="ru-RU" dirty="0"/>
              <a:t> друг  с  другом  и  с  ребенком, возвышение  ребенка  в  процессе  общения  -  важное условие  воспитания человека культуры.</a:t>
            </a:r>
          </a:p>
          <a:p>
            <a:endParaRPr lang="ru-RU" dirty="0"/>
          </a:p>
        </p:txBody>
      </p:sp>
      <p:pic>
        <p:nvPicPr>
          <p:cNvPr id="8" name="Содержимое 7" descr="адаптация 3.jpg"/>
          <p:cNvPicPr>
            <a:picLocks noGrp="1" noChangeAspect="1"/>
          </p:cNvPicPr>
          <p:nvPr>
            <p:ph sz="quarter" idx="4"/>
          </p:nvPr>
        </p:nvPicPr>
        <p:blipFill>
          <a:blip r:embed="rId2"/>
          <a:stretch>
            <a:fillRect/>
          </a:stretch>
        </p:blipFill>
        <p:spPr>
          <a:xfrm>
            <a:off x="4643438" y="2071678"/>
            <a:ext cx="4389884" cy="4162260"/>
          </a:xfrm>
        </p:spPr>
      </p:pic>
      <p:sp>
        <p:nvSpPr>
          <p:cNvPr id="10" name="Заголовок 1"/>
          <p:cNvSpPr>
            <a:spLocks noGrp="1"/>
          </p:cNvSpPr>
          <p:nvPr>
            <p:ph type="title"/>
          </p:nvPr>
        </p:nvSpPr>
        <p:spPr>
          <a:xfrm>
            <a:off x="0" y="332656"/>
            <a:ext cx="9036496" cy="1534976"/>
          </a:xfrm>
          <a:solidFill>
            <a:srgbClr val="FFC000"/>
          </a:solidFill>
        </p:spPr>
        <p:txBody>
          <a:bodyPr>
            <a:normAutofit/>
          </a:bodyPr>
          <a:lstStyle/>
          <a:p>
            <a:pPr algn="ctr"/>
            <a:r>
              <a:rPr lang="ru-RU" sz="1800" dirty="0">
                <a:solidFill>
                  <a:schemeClr val="bg2">
                    <a:lumMod val="25000"/>
                  </a:schemeClr>
                </a:solidFill>
              </a:rPr>
              <a:t>Программированию обязательно предшествует построение модели – описание той будущей системы, которую намерена создать проектная команда. </a:t>
            </a:r>
            <a:br>
              <a:rPr lang="ru-RU" sz="1800" dirty="0">
                <a:solidFill>
                  <a:schemeClr val="bg2">
                    <a:lumMod val="25000"/>
                  </a:schemeClr>
                </a:solidFill>
              </a:rPr>
            </a:br>
            <a:r>
              <a:rPr lang="ru-RU" sz="1800" dirty="0">
                <a:solidFill>
                  <a:schemeClr val="bg2">
                    <a:lumMod val="25000"/>
                  </a:schemeClr>
                </a:solidFill>
              </a:rPr>
              <a:t>Поэтапно разрабатывая исходную концепцию, ориентируясь на выше названные подходы, коллектив регионального проекта выделил в качестве основных следующие </a:t>
            </a:r>
            <a:r>
              <a:rPr lang="ru-RU" sz="1800" b="1" dirty="0">
                <a:solidFill>
                  <a:schemeClr val="bg2">
                    <a:lumMod val="25000"/>
                  </a:schemeClr>
                </a:solidFill>
              </a:rPr>
              <a:t>идеи</a:t>
            </a:r>
            <a:r>
              <a:rPr lang="ru-RU" sz="1800" dirty="0">
                <a:solidFill>
                  <a:schemeClr val="bg2">
                    <a:lumMod val="25000"/>
                  </a:schemeClr>
                </a:solidFill>
              </a:rPr>
              <a:t>: </a:t>
            </a:r>
            <a:br>
              <a:rPr lang="ru-RU" sz="1400" dirty="0">
                <a:solidFill>
                  <a:schemeClr val="bg2">
                    <a:lumMod val="25000"/>
                  </a:schemeClr>
                </a:solidFill>
              </a:rPr>
            </a:br>
            <a:endParaRPr lang="ru-RU" sz="1400" dirty="0">
              <a:solidFill>
                <a:schemeClr val="bg2">
                  <a:lumMod val="25000"/>
                </a:schemeClr>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p:cNvSpPr>
            <a:spLocks noGrp="1"/>
          </p:cNvSpPr>
          <p:nvPr>
            <p:ph type="title"/>
          </p:nvPr>
        </p:nvSpPr>
        <p:spPr>
          <a:xfrm>
            <a:off x="-108520" y="188640"/>
            <a:ext cx="9252520" cy="1658448"/>
          </a:xfrm>
          <a:solidFill>
            <a:srgbClr val="FFC000"/>
          </a:solidFill>
        </p:spPr>
        <p:txBody>
          <a:bodyPr>
            <a:normAutofit/>
          </a:bodyPr>
          <a:lstStyle/>
          <a:p>
            <a:pPr algn="ctr"/>
            <a:r>
              <a:rPr lang="ru-RU" sz="1800" dirty="0">
                <a:solidFill>
                  <a:schemeClr val="bg2">
                    <a:lumMod val="25000"/>
                  </a:schemeClr>
                </a:solidFill>
              </a:rPr>
              <a:t>Программированию обязательно предшествует построение модели – описание той будущей системы, которую намерена создать проектная команда. </a:t>
            </a:r>
            <a:br>
              <a:rPr lang="ru-RU" sz="1800" dirty="0">
                <a:solidFill>
                  <a:schemeClr val="bg2">
                    <a:lumMod val="25000"/>
                  </a:schemeClr>
                </a:solidFill>
              </a:rPr>
            </a:br>
            <a:r>
              <a:rPr lang="ru-RU" sz="1800" dirty="0">
                <a:solidFill>
                  <a:schemeClr val="bg2">
                    <a:lumMod val="25000"/>
                  </a:schemeClr>
                </a:solidFill>
              </a:rPr>
              <a:t>Поэтапно разрабатывая исходную концепцию, ориентируясь на выше названные подходы, коллектив регионального проекта выделил в качестве основных следующие </a:t>
            </a:r>
            <a:r>
              <a:rPr lang="ru-RU" sz="1800" b="1" dirty="0">
                <a:solidFill>
                  <a:schemeClr val="bg2">
                    <a:lumMod val="25000"/>
                  </a:schemeClr>
                </a:solidFill>
              </a:rPr>
              <a:t>идеи</a:t>
            </a:r>
            <a:r>
              <a:rPr lang="ru-RU" sz="1800" dirty="0">
                <a:solidFill>
                  <a:schemeClr val="bg2">
                    <a:lumMod val="25000"/>
                  </a:schemeClr>
                </a:solidFill>
              </a:rPr>
              <a:t>: </a:t>
            </a:r>
            <a:br>
              <a:rPr lang="ru-RU" sz="1800" dirty="0">
                <a:solidFill>
                  <a:schemeClr val="bg2">
                    <a:lumMod val="25000"/>
                  </a:schemeClr>
                </a:solidFill>
              </a:rPr>
            </a:br>
            <a:endParaRPr lang="ru-RU" sz="1800" dirty="0">
              <a:solidFill>
                <a:schemeClr val="bg2">
                  <a:lumMod val="25000"/>
                </a:schemeClr>
              </a:solidFill>
            </a:endParaRPr>
          </a:p>
        </p:txBody>
      </p:sp>
      <p:sp>
        <p:nvSpPr>
          <p:cNvPr id="11" name="Текст 10"/>
          <p:cNvSpPr>
            <a:spLocks noGrp="1"/>
          </p:cNvSpPr>
          <p:nvPr>
            <p:ph type="body" sz="half" idx="3"/>
          </p:nvPr>
        </p:nvSpPr>
        <p:spPr>
          <a:xfrm>
            <a:off x="4643438" y="2000240"/>
            <a:ext cx="4497388" cy="4525104"/>
          </a:xfrm>
          <a:solidFill>
            <a:schemeClr val="accent1">
              <a:lumMod val="60000"/>
              <a:lumOff val="40000"/>
            </a:schemeClr>
          </a:solidFill>
        </p:spPr>
        <p:txBody>
          <a:bodyPr/>
          <a:lstStyle/>
          <a:p>
            <a:endParaRPr lang="ru-RU" dirty="0"/>
          </a:p>
        </p:txBody>
      </p:sp>
      <p:sp>
        <p:nvSpPr>
          <p:cNvPr id="5" name="Содержимое 4"/>
          <p:cNvSpPr>
            <a:spLocks noGrp="1"/>
          </p:cNvSpPr>
          <p:nvPr>
            <p:ph sz="quarter" idx="2"/>
          </p:nvPr>
        </p:nvSpPr>
        <p:spPr>
          <a:xfrm>
            <a:off x="0" y="2000240"/>
            <a:ext cx="4497388" cy="4525104"/>
          </a:xfrm>
          <a:solidFill>
            <a:schemeClr val="accent1">
              <a:lumMod val="60000"/>
              <a:lumOff val="40000"/>
            </a:schemeClr>
          </a:solidFill>
        </p:spPr>
        <p:txBody>
          <a:bodyPr>
            <a:normAutofit fontScale="92500" lnSpcReduction="20000"/>
          </a:bodyPr>
          <a:lstStyle/>
          <a:p>
            <a:pPr lvl="0"/>
            <a:r>
              <a:rPr lang="ru-RU" i="1" dirty="0"/>
              <a:t>Творческий  (в отличие  от  репродуктивного)</a:t>
            </a:r>
            <a:r>
              <a:rPr lang="ru-RU" dirty="0"/>
              <a:t> характер</a:t>
            </a:r>
            <a:r>
              <a:rPr lang="ru-RU" b="1" dirty="0"/>
              <a:t>   </a:t>
            </a:r>
            <a:r>
              <a:rPr lang="ru-RU" dirty="0"/>
              <a:t>   воспитания  ребенка стимулирует  развитие  созидательной  направленности его личности, поисковой  деятельности, в которой преодолевается  боязнь  детей делать ошибки, происходит действительное  понимание  общественного  опыта. Включение ребенка  в  </a:t>
            </a:r>
            <a:r>
              <a:rPr lang="ru-RU" i="1" dirty="0"/>
              <a:t>проблемные </a:t>
            </a:r>
            <a:r>
              <a:rPr lang="ru-RU" dirty="0"/>
              <a:t> ситуации,  приводит к истинному  пониманию,  адекватному  усвоению  фрагментов  человеческой  культуры  как  созидаемой  и  воспроизводимой  непрерывно  процессом  предметной  деятельности  людей.</a:t>
            </a:r>
          </a:p>
          <a:p>
            <a:endParaRPr lang="ru-RU" dirty="0"/>
          </a:p>
        </p:txBody>
      </p:sp>
      <p:pic>
        <p:nvPicPr>
          <p:cNvPr id="7" name="Содержимое 6" descr="маршрут 4.jpg"/>
          <p:cNvPicPr>
            <a:picLocks noGrp="1" noChangeAspect="1"/>
          </p:cNvPicPr>
          <p:nvPr>
            <p:ph sz="quarter" idx="4"/>
          </p:nvPr>
        </p:nvPicPr>
        <p:blipFill>
          <a:blip r:embed="rId2" cstate="print"/>
          <a:stretch>
            <a:fillRect/>
          </a:stretch>
        </p:blipFill>
        <p:spPr>
          <a:xfrm>
            <a:off x="4694860" y="2797229"/>
            <a:ext cx="4394543" cy="2931126"/>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6632"/>
            <a:ext cx="8964488" cy="1669294"/>
          </a:xfrm>
          <a:solidFill>
            <a:srgbClr val="FFC000"/>
          </a:solidFill>
        </p:spPr>
        <p:txBody>
          <a:bodyPr>
            <a:normAutofit/>
          </a:bodyPr>
          <a:lstStyle/>
          <a:p>
            <a:pPr algn="ctr"/>
            <a:r>
              <a:rPr lang="ru-RU" sz="1800" dirty="0">
                <a:solidFill>
                  <a:schemeClr val="bg2">
                    <a:lumMod val="25000"/>
                  </a:schemeClr>
                </a:solidFill>
              </a:rPr>
              <a:t>Программированию обязательно предшествует построение модели – описание той будущей системы, которую намерена создать проектная команда. </a:t>
            </a:r>
            <a:br>
              <a:rPr lang="ru-RU" sz="1800" dirty="0">
                <a:solidFill>
                  <a:schemeClr val="bg2">
                    <a:lumMod val="25000"/>
                  </a:schemeClr>
                </a:solidFill>
              </a:rPr>
            </a:br>
            <a:r>
              <a:rPr lang="ru-RU" sz="1800" dirty="0">
                <a:solidFill>
                  <a:schemeClr val="bg2">
                    <a:lumMod val="25000"/>
                  </a:schemeClr>
                </a:solidFill>
              </a:rPr>
              <a:t>Поэтапно разрабатывая исходную концепцию, ориентируясь на выше названные подходы, коллектив регионального проекта выделил в качестве основных следующие </a:t>
            </a:r>
            <a:r>
              <a:rPr lang="ru-RU" sz="1800" b="1" dirty="0">
                <a:solidFill>
                  <a:schemeClr val="bg2">
                    <a:lumMod val="25000"/>
                  </a:schemeClr>
                </a:solidFill>
              </a:rPr>
              <a:t>идеи</a:t>
            </a:r>
            <a:r>
              <a:rPr lang="ru-RU" sz="1800" dirty="0">
                <a:solidFill>
                  <a:schemeClr val="bg2">
                    <a:lumMod val="25000"/>
                  </a:schemeClr>
                </a:solidFill>
              </a:rPr>
              <a:t>: </a:t>
            </a:r>
            <a:br>
              <a:rPr lang="ru-RU" sz="1400" dirty="0">
                <a:solidFill>
                  <a:schemeClr val="bg2">
                    <a:lumMod val="25000"/>
                  </a:schemeClr>
                </a:solidFill>
              </a:rPr>
            </a:br>
            <a:endParaRPr lang="ru-RU" sz="1400" dirty="0">
              <a:solidFill>
                <a:schemeClr val="bg2">
                  <a:lumMod val="25000"/>
                </a:schemeClr>
              </a:solidFill>
            </a:endParaRPr>
          </a:p>
        </p:txBody>
      </p:sp>
      <p:sp>
        <p:nvSpPr>
          <p:cNvPr id="4" name="Текст 3"/>
          <p:cNvSpPr>
            <a:spLocks noGrp="1"/>
          </p:cNvSpPr>
          <p:nvPr>
            <p:ph type="body" idx="1"/>
          </p:nvPr>
        </p:nvSpPr>
        <p:spPr>
          <a:xfrm>
            <a:off x="107504" y="1928802"/>
            <a:ext cx="4389884" cy="4225110"/>
          </a:xfrm>
          <a:solidFill>
            <a:schemeClr val="accent1">
              <a:lumMod val="60000"/>
              <a:lumOff val="40000"/>
            </a:schemeClr>
          </a:solidFill>
          <a:ln>
            <a:solidFill>
              <a:schemeClr val="accent1">
                <a:lumMod val="60000"/>
                <a:lumOff val="40000"/>
              </a:schemeClr>
            </a:solidFill>
          </a:ln>
        </p:spPr>
        <p:txBody>
          <a:bodyPr/>
          <a:lstStyle/>
          <a:p>
            <a:endParaRPr lang="ru-RU" dirty="0"/>
          </a:p>
        </p:txBody>
      </p:sp>
      <p:sp>
        <p:nvSpPr>
          <p:cNvPr id="7" name="Содержимое 6"/>
          <p:cNvSpPr>
            <a:spLocks noGrp="1"/>
          </p:cNvSpPr>
          <p:nvPr>
            <p:ph sz="quarter" idx="4"/>
          </p:nvPr>
        </p:nvSpPr>
        <p:spPr>
          <a:xfrm>
            <a:off x="4643438" y="1928802"/>
            <a:ext cx="4389884" cy="4225110"/>
          </a:xfrm>
          <a:solidFill>
            <a:schemeClr val="accent1">
              <a:lumMod val="60000"/>
              <a:lumOff val="40000"/>
            </a:schemeClr>
          </a:solidFill>
        </p:spPr>
        <p:txBody>
          <a:bodyPr>
            <a:normAutofit/>
          </a:bodyPr>
          <a:lstStyle/>
          <a:p>
            <a:pPr lvl="0"/>
            <a:endParaRPr lang="ru-RU" i="1" dirty="0"/>
          </a:p>
          <a:p>
            <a:pPr lvl="0"/>
            <a:r>
              <a:rPr lang="ru-RU" i="1" dirty="0"/>
              <a:t>Совместная   </a:t>
            </a:r>
            <a:r>
              <a:rPr lang="ru-RU" i="1" dirty="0" err="1"/>
              <a:t>культуротворческая</a:t>
            </a:r>
            <a:r>
              <a:rPr lang="ru-RU" i="1" dirty="0"/>
              <a:t>   деятельность</a:t>
            </a:r>
            <a:r>
              <a:rPr lang="ru-RU" dirty="0"/>
              <a:t>   взрослых  и   детей    в  дошкольном  учреждении и дома, в семье, усиливает  присвоение  ребенком ценностей  национально-региональной  культуры.</a:t>
            </a:r>
          </a:p>
          <a:p>
            <a:endParaRPr lang="ru-RU" dirty="0"/>
          </a:p>
        </p:txBody>
      </p:sp>
      <p:pic>
        <p:nvPicPr>
          <p:cNvPr id="8" name="Содержимое 7" descr="мастер-класс 1.JPG"/>
          <p:cNvPicPr>
            <a:picLocks noGrp="1" noChangeAspect="1"/>
          </p:cNvPicPr>
          <p:nvPr>
            <p:ph sz="quarter" idx="2"/>
          </p:nvPr>
        </p:nvPicPr>
        <p:blipFill>
          <a:blip r:embed="rId2" cstate="print"/>
          <a:stretch>
            <a:fillRect/>
          </a:stretch>
        </p:blipFill>
        <p:spPr>
          <a:xfrm>
            <a:off x="571472" y="2428868"/>
            <a:ext cx="3841489" cy="2881117"/>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857232"/>
            <a:ext cx="9144000" cy="2081970"/>
          </a:xfrm>
          <a:solidFill>
            <a:srgbClr val="FFC000"/>
          </a:solidFill>
        </p:spPr>
        <p:txBody>
          <a:bodyPr>
            <a:normAutofit fontScale="90000"/>
          </a:bodyPr>
          <a:lstStyle/>
          <a:p>
            <a:pPr algn="ctr"/>
            <a:br>
              <a:rPr lang="ru-RU" sz="2200" i="1" dirty="0"/>
            </a:br>
            <a:br>
              <a:rPr lang="ru-RU" sz="2200" i="1" dirty="0"/>
            </a:br>
            <a:r>
              <a:rPr lang="ru-RU" sz="2200" i="1" dirty="0">
                <a:solidFill>
                  <a:schemeClr val="bg2">
                    <a:lumMod val="25000"/>
                  </a:schemeClr>
                </a:solidFill>
              </a:rPr>
              <a:t>Центральная идея концепции</a:t>
            </a:r>
            <a:r>
              <a:rPr lang="ru-RU" sz="2200" dirty="0">
                <a:solidFill>
                  <a:schemeClr val="bg2">
                    <a:lumMod val="25000"/>
                  </a:schemeClr>
                </a:solidFill>
              </a:rPr>
              <a:t> – </a:t>
            </a:r>
            <a:br>
              <a:rPr lang="ru-RU" sz="2200" dirty="0">
                <a:solidFill>
                  <a:schemeClr val="bg2">
                    <a:lumMod val="25000"/>
                  </a:schemeClr>
                </a:solidFill>
              </a:rPr>
            </a:br>
            <a:r>
              <a:rPr lang="ru-RU" sz="2200" dirty="0">
                <a:solidFill>
                  <a:schemeClr val="bg2">
                    <a:lumMod val="25000"/>
                  </a:schemeClr>
                </a:solidFill>
              </a:rPr>
              <a:t>интеграция семейной и общественной систем, ориентированных на воспитание гражданина и патриота малой родины, России.</a:t>
            </a:r>
            <a:br>
              <a:rPr lang="ru-RU" dirty="0"/>
            </a:br>
            <a:endParaRPr lang="ru-RU" dirty="0"/>
          </a:p>
        </p:txBody>
      </p:sp>
      <p:pic>
        <p:nvPicPr>
          <p:cNvPr id="8" name="Содержимое 7" descr="походы на велосипеды 028.jpg"/>
          <p:cNvPicPr>
            <a:picLocks noGrp="1" noChangeAspect="1"/>
          </p:cNvPicPr>
          <p:nvPr>
            <p:ph sz="quarter" idx="2"/>
          </p:nvPr>
        </p:nvPicPr>
        <p:blipFill>
          <a:blip r:embed="rId2" cstate="print"/>
          <a:stretch>
            <a:fillRect/>
          </a:stretch>
        </p:blipFill>
        <p:spPr>
          <a:xfrm>
            <a:off x="179512" y="3143247"/>
            <a:ext cx="4197010" cy="3147757"/>
          </a:xfrm>
        </p:spPr>
      </p:pic>
      <p:pic>
        <p:nvPicPr>
          <p:cNvPr id="10" name="Содержимое 9" descr="праздник 3.JPG"/>
          <p:cNvPicPr>
            <a:picLocks noGrp="1" noChangeAspect="1"/>
          </p:cNvPicPr>
          <p:nvPr>
            <p:ph sz="quarter" idx="4"/>
          </p:nvPr>
        </p:nvPicPr>
        <p:blipFill>
          <a:blip r:embed="rId3" cstate="print"/>
          <a:stretch>
            <a:fillRect/>
          </a:stretch>
        </p:blipFill>
        <p:spPr>
          <a:xfrm>
            <a:off x="4644008" y="3143248"/>
            <a:ext cx="4197009" cy="3147757"/>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sz="quarter" idx="2"/>
          </p:nvPr>
        </p:nvSpPr>
        <p:spPr>
          <a:xfrm>
            <a:off x="0" y="1428736"/>
            <a:ext cx="9144000" cy="5096608"/>
          </a:xfrm>
          <a:solidFill>
            <a:schemeClr val="accent1">
              <a:lumMod val="60000"/>
              <a:lumOff val="40000"/>
            </a:schemeClr>
          </a:solidFill>
        </p:spPr>
        <p:txBody>
          <a:bodyPr>
            <a:normAutofit/>
          </a:bodyPr>
          <a:lstStyle/>
          <a:p>
            <a:pPr algn="ctr">
              <a:buNone/>
            </a:pPr>
            <a:r>
              <a:rPr lang="ru-RU" dirty="0"/>
              <a:t>    </a:t>
            </a:r>
          </a:p>
          <a:p>
            <a:pPr algn="ctr">
              <a:buNone/>
            </a:pPr>
            <a:r>
              <a:rPr lang="ru-RU" dirty="0">
                <a:solidFill>
                  <a:schemeClr val="bg2">
                    <a:lumMod val="10000"/>
                  </a:schemeClr>
                </a:solidFill>
              </a:rPr>
              <a:t>Во взаимодействии воспитывающих взрослых с ребенком реализуются </a:t>
            </a:r>
            <a:r>
              <a:rPr lang="ru-RU" b="1" dirty="0">
                <a:solidFill>
                  <a:schemeClr val="bg2">
                    <a:lumMod val="10000"/>
                  </a:schemeClr>
                </a:solidFill>
              </a:rPr>
              <a:t>потребности </a:t>
            </a:r>
            <a:r>
              <a:rPr lang="ru-RU" dirty="0">
                <a:solidFill>
                  <a:schemeClr val="bg2">
                    <a:lumMod val="10000"/>
                  </a:schemeClr>
                </a:solidFill>
              </a:rPr>
              <a:t>в развитии его физического, сенсорного, интеллектуального, духовного Я, в свободе,                     во взрослении; </a:t>
            </a:r>
          </a:p>
          <a:p>
            <a:pPr algn="ctr">
              <a:buNone/>
            </a:pPr>
            <a:r>
              <a:rPr lang="ru-RU" dirty="0">
                <a:solidFill>
                  <a:schemeClr val="bg2">
                    <a:lumMod val="10000"/>
                  </a:schemeClr>
                </a:solidFill>
              </a:rPr>
              <a:t>развивается </a:t>
            </a:r>
            <a:r>
              <a:rPr lang="ru-RU" dirty="0" err="1">
                <a:solidFill>
                  <a:schemeClr val="bg2">
                    <a:lumMod val="10000"/>
                  </a:schemeClr>
                </a:solidFill>
              </a:rPr>
              <a:t>внеситуативно-деловое</a:t>
            </a:r>
            <a:r>
              <a:rPr lang="ru-RU" dirty="0">
                <a:solidFill>
                  <a:schemeClr val="bg2">
                    <a:lumMod val="10000"/>
                  </a:schemeClr>
                </a:solidFill>
              </a:rPr>
              <a:t> и </a:t>
            </a:r>
            <a:r>
              <a:rPr lang="ru-RU" dirty="0" err="1">
                <a:solidFill>
                  <a:schemeClr val="bg2">
                    <a:lumMod val="10000"/>
                  </a:schemeClr>
                </a:solidFill>
              </a:rPr>
              <a:t>внеситуативно-личностное</a:t>
            </a:r>
            <a:r>
              <a:rPr lang="ru-RU" dirty="0">
                <a:solidFill>
                  <a:schemeClr val="bg2">
                    <a:lumMod val="10000"/>
                  </a:schemeClr>
                </a:solidFill>
              </a:rPr>
              <a:t> </a:t>
            </a:r>
            <a:r>
              <a:rPr lang="ru-RU" b="1" dirty="0">
                <a:solidFill>
                  <a:schemeClr val="bg2">
                    <a:lumMod val="10000"/>
                  </a:schemeClr>
                </a:solidFill>
              </a:rPr>
              <a:t>общение</a:t>
            </a:r>
            <a:r>
              <a:rPr lang="ru-RU" dirty="0">
                <a:solidFill>
                  <a:schemeClr val="bg2">
                    <a:lumMod val="10000"/>
                  </a:schemeClr>
                </a:solidFill>
              </a:rPr>
              <a:t>, направляющее внимание ребенка к ценностям национально-региональной культуры. </a:t>
            </a:r>
          </a:p>
          <a:p>
            <a:pPr algn="ctr">
              <a:buNone/>
            </a:pPr>
            <a:r>
              <a:rPr lang="ru-RU" dirty="0">
                <a:solidFill>
                  <a:schemeClr val="bg2">
                    <a:lumMod val="10000"/>
                  </a:schemeClr>
                </a:solidFill>
              </a:rPr>
              <a:t>Во взаимодействии происходит </a:t>
            </a:r>
            <a:r>
              <a:rPr lang="ru-RU" b="1" dirty="0">
                <a:solidFill>
                  <a:schemeClr val="bg2">
                    <a:lumMod val="10000"/>
                  </a:schemeClr>
                </a:solidFill>
              </a:rPr>
              <a:t>совместное культурно-историческое развитие взрослого и ребенка</a:t>
            </a:r>
            <a:r>
              <a:rPr lang="ru-RU" dirty="0">
                <a:solidFill>
                  <a:schemeClr val="bg2">
                    <a:lumMod val="10000"/>
                  </a:schemeClr>
                </a:solidFill>
              </a:rPr>
              <a:t>: осваиваются и создаются новые традиции, ребенок включатся в проблемы, актуальные для семьи, детского сада, района, города (села), края. </a:t>
            </a:r>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1816</TotalTime>
  <Words>2594</Words>
  <Application>Microsoft Office PowerPoint</Application>
  <PresentationFormat>Экран (4:3)</PresentationFormat>
  <Paragraphs>215</Paragraphs>
  <Slides>34</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34</vt:i4>
      </vt:variant>
    </vt:vector>
  </HeadingPairs>
  <TitlesOfParts>
    <vt:vector size="41" baseType="lpstr">
      <vt:lpstr>Arial</vt:lpstr>
      <vt:lpstr>Calibri</vt:lpstr>
      <vt:lpstr>Constantia</vt:lpstr>
      <vt:lpstr>Roboto</vt:lpstr>
      <vt:lpstr>Wingdings</vt:lpstr>
      <vt:lpstr>Wingdings 2</vt:lpstr>
      <vt:lpstr>Поток</vt:lpstr>
      <vt:lpstr>ФИЛОСОФИЯ  РЕГИОНАЛЬНОЙ ОБРАЗОВАТЕЛЬНОЙ ПРОГРАММЫ  «ВОСПИТАНИЕ МАЛЕНЬКОГО ВОЛЖАНИНА»  </vt:lpstr>
      <vt:lpstr>Вопросы вебинара: </vt:lpstr>
      <vt:lpstr>       Заботиться о воспитании гражданина, патриота важно как  семье, роду, так и обществу в целом.  </vt:lpstr>
      <vt:lpstr>Государственная программа  «Патриотическое воспитание граждан  Российской Федерации на 2016-2020 гг.». (р.IV, п.3) </vt:lpstr>
      <vt:lpstr>Презентация PowerPoint</vt:lpstr>
      <vt:lpstr>Презентация PowerPoint</vt:lpstr>
      <vt:lpstr>Воспитание гражданина – блага для рода, России – ключевая цель образования.</vt:lpstr>
      <vt:lpstr>Презентация PowerPoint</vt:lpstr>
      <vt:lpstr> Социально-педагогические проблемы,  позволившие укрепиться стереотипам:  </vt:lpstr>
      <vt:lpstr>Подходы к проектированию Программы  </vt:lpstr>
      <vt:lpstr>Подходы к проектированию Программы  </vt:lpstr>
      <vt:lpstr>Подходы к проектированию Программы</vt:lpstr>
      <vt:lpstr>СО-БЫТИЕ</vt:lpstr>
      <vt:lpstr>Подходы к проектированию Программы</vt:lpstr>
      <vt:lpstr>                                                      Семья и детский сад относятся к педагогическим системам,  сформировавшимся вследствие потребности общества в воспитании и социализации подрастающего поколения</vt:lpstr>
      <vt:lpstr>К структурным элементам семьи, ее подсистемам, относятся:</vt:lpstr>
      <vt:lpstr>Система образовательной организации</vt:lpstr>
      <vt:lpstr>Подходы к проектированию Программы </vt:lpstr>
      <vt:lpstr>Презентация PowerPoint</vt:lpstr>
      <vt:lpstr>Авторитарная педагогика и гуманная педагогика: черты различий </vt:lpstr>
      <vt:lpstr>Авторитарная педагогика и гуманная педагогика: черты различий </vt:lpstr>
      <vt:lpstr>Авторитарная педагогика и гуманная педагогика: черты различий </vt:lpstr>
      <vt:lpstr>Подходы к проектированию Программы</vt:lpstr>
      <vt:lpstr> В последние десятилетия семья и взаимодействие с ней ДОО преимущественно изучается с позиций системного и деятельностного подходов, либо объединенного системно-деятельностного подхода, в основе которого лежит рассмотрение объектов как открытых к взаимодействию систем.        </vt:lpstr>
      <vt:lpstr>Подходы к проектированию Программы </vt:lpstr>
      <vt:lpstr>Презентация PowerPoint</vt:lpstr>
      <vt:lpstr>Подходы к проектированию Программы</vt:lpstr>
      <vt:lpstr>Программированию обязательно предшествует построение модели – описание той будущей системы, которую намерена создать проектная команда.  Поэтапно разрабатывая исходную концепцию, ориентируясь на выше названные подходы, коллектив регионального проекта выделил в качестве основных следующие идеи:  </vt:lpstr>
      <vt:lpstr>Программированию обязательно предшествует построение модели – описание той будущей системы, которую намерена создать проектная команда.  Поэтапно разрабатывая исходную концепцию, ориентируясь на выше названные подходы, коллектив регионального проекта выделил в качестве основных следующие идеи:  </vt:lpstr>
      <vt:lpstr>Программированию обязательно предшествует построение модели – описание той будущей системы, которую намерена создать проектная команда.  Поэтапно разрабатывая исходную концепцию, ориентируясь на выше названные подходы, коллектив регионального проекта выделил в качестве основных следующие идеи:  </vt:lpstr>
      <vt:lpstr>Программированию обязательно предшествует построение модели – описание той будущей системы, которую намерена создать проектная команда.  Поэтапно разрабатывая исходную концепцию, ориентируясь на выше названные подходы, коллектив регионального проекта выделил в качестве основных следующие идеи:  </vt:lpstr>
      <vt:lpstr>Программированию обязательно предшествует построение модели – описание той будущей системы, которую намерена создать проектная команда.  Поэтапно разрабатывая исходную концепцию, ориентируясь на выше названные подходы, коллектив регионального проекта выделил в качестве основных следующие идеи:  </vt:lpstr>
      <vt:lpstr>  Центральная идея концепции –  интеграция семейной и общественной систем, ориентированных на воспитание гражданина и патриота малой родины, России.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Родительское собрание</dc:title>
  <dc:creator>Елена</dc:creator>
  <cp:lastModifiedBy>Елена</cp:lastModifiedBy>
  <cp:revision>172</cp:revision>
  <dcterms:created xsi:type="dcterms:W3CDTF">2016-11-18T16:48:06Z</dcterms:created>
  <dcterms:modified xsi:type="dcterms:W3CDTF">2023-04-25T13:22:10Z</dcterms:modified>
</cp:coreProperties>
</file>