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35"/>
  </p:notesMasterIdLst>
  <p:sldIdLst>
    <p:sldId id="829" r:id="rId2"/>
    <p:sldId id="1022" r:id="rId3"/>
    <p:sldId id="1023" r:id="rId4"/>
    <p:sldId id="1004" r:id="rId5"/>
    <p:sldId id="1011" r:id="rId6"/>
    <p:sldId id="1029" r:id="rId7"/>
    <p:sldId id="1030" r:id="rId8"/>
    <p:sldId id="1024" r:id="rId9"/>
    <p:sldId id="1031" r:id="rId10"/>
    <p:sldId id="1032" r:id="rId11"/>
    <p:sldId id="1036" r:id="rId12"/>
    <p:sldId id="1027" r:id="rId13"/>
    <p:sldId id="1033" r:id="rId14"/>
    <p:sldId id="1034" r:id="rId15"/>
    <p:sldId id="1035" r:id="rId16"/>
    <p:sldId id="1037" r:id="rId17"/>
    <p:sldId id="1013" r:id="rId18"/>
    <p:sldId id="1046" r:id="rId19"/>
    <p:sldId id="1047" r:id="rId20"/>
    <p:sldId id="1048" r:id="rId21"/>
    <p:sldId id="1049" r:id="rId22"/>
    <p:sldId id="1050" r:id="rId23"/>
    <p:sldId id="1051" r:id="rId24"/>
    <p:sldId id="1052" r:id="rId25"/>
    <p:sldId id="1053" r:id="rId26"/>
    <p:sldId id="1054" r:id="rId27"/>
    <p:sldId id="1055" r:id="rId28"/>
    <p:sldId id="1056" r:id="rId29"/>
    <p:sldId id="1057" r:id="rId30"/>
    <p:sldId id="1058" r:id="rId31"/>
    <p:sldId id="1059" r:id="rId32"/>
    <p:sldId id="1041" r:id="rId33"/>
    <p:sldId id="1061" r:id="rId3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99"/>
    <a:srgbClr val="FFCCCC"/>
    <a:srgbClr val="FFCC66"/>
    <a:srgbClr val="00FF99"/>
    <a:srgbClr val="0099CC"/>
    <a:srgbClr val="996633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99" autoAdjust="0"/>
    <p:restoredTop sz="94613" autoAdjust="0"/>
  </p:normalViewPr>
  <p:slideViewPr>
    <p:cSldViewPr showGuides="1">
      <p:cViewPr>
        <p:scale>
          <a:sx n="100" d="100"/>
          <a:sy n="100" d="100"/>
        </p:scale>
        <p:origin x="-480" y="7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06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E7C86E3A-8F9B-43F2-9CCC-B1E40B846074}" type="datetimeFigureOut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06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706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06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0FE4E8B-A033-47DA-8106-74851BA6EFA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09609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6DAF94-D702-4722-86F2-A9CFB3E2AB0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586C4E-9209-4812-B785-826343657BA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B13707-113A-4845-85BB-8C3F8667536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1803BB-8D23-4D5B-AFBB-10158B43741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854F0A-EC4E-48DC-A634-7AC03CEE091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ACD5FC-7BF1-4EDA-A1D6-C0A689FA513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0F911D-6800-4EDD-97D9-093C947D0F1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A1947D-EA8A-4A17-9627-5BBA52828BE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1067AF-64D6-452F-AC95-0F674D2ABBF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B0035D-B78A-4A6B-92D0-E59C52861CD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6605AA-3E8D-4BE6-94E9-38722E4804B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A7A399"/>
                </a:solidFill>
              </a:defRPr>
            </a:lvl1pPr>
          </a:lstStyle>
          <a:p>
            <a:fld id="{2F2D5C99-8DC3-4F59-961C-7281CDC2FC7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0" r:id="rId2"/>
    <p:sldLayoutId id="2147483768" r:id="rId3"/>
    <p:sldLayoutId id="2147483761" r:id="rId4"/>
    <p:sldLayoutId id="2147483762" r:id="rId5"/>
    <p:sldLayoutId id="2147483763" r:id="rId6"/>
    <p:sldLayoutId id="2147483769" r:id="rId7"/>
    <p:sldLayoutId id="2147483764" r:id="rId8"/>
    <p:sldLayoutId id="2147483770" r:id="rId9"/>
    <p:sldLayoutId id="2147483765" r:id="rId10"/>
    <p:sldLayoutId id="214748376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12" Type="http://schemas.openxmlformats.org/officeDocument/2006/relationships/image" Target="../media/image27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&#1052;&#1072;&#1090;&#1077;&#1084;&#1072;&#1090;&#1080;&#1082;&#1072;%20&#1089;%20&#1091;&#1074;&#1083;&#1077;&#1095;&#1077;&#1085;&#1080;&#1077;&#1084;/8.%20&#1040;&#1088;&#1082;&#1090;&#1080;&#1095;&#1077;&#1089;&#1082;&#1080;&#1081;%20&#1076;&#1077;&#1083;&#1100;&#1092;&#1080;&#1085;.%202%20&#1082;&#1083;&#1072;&#1089;&#1089;.ppt" TargetMode="External"/><Relationship Id="rId13" Type="http://schemas.openxmlformats.org/officeDocument/2006/relationships/image" Target="../media/image39.jpeg"/><Relationship Id="rId18" Type="http://schemas.openxmlformats.org/officeDocument/2006/relationships/hyperlink" Target="&#1052;&#1072;&#1090;&#1077;&#1084;&#1072;&#1090;&#1080;&#1082;&#1072;%20&#1089;%20&#1091;&#1074;&#1083;&#1077;&#1095;&#1077;&#1085;&#1080;&#1077;&#1084;/4%20&#1082;&#1083;&#1072;&#1089;&#1089;_5%20&#1089;&#1090;&#1088;.jpg" TargetMode="External"/><Relationship Id="rId3" Type="http://schemas.openxmlformats.org/officeDocument/2006/relationships/image" Target="../media/image33.jpeg"/><Relationship Id="rId7" Type="http://schemas.openxmlformats.org/officeDocument/2006/relationships/image" Target="../media/image36.png"/><Relationship Id="rId12" Type="http://schemas.openxmlformats.org/officeDocument/2006/relationships/hyperlink" Target="&#1052;&#1072;&#1090;&#1077;&#1084;&#1072;&#1090;&#1080;&#1082;&#1072;%20&#1089;%20&#1091;&#1074;&#1083;&#1077;&#1095;&#1077;&#1085;&#1080;&#1077;&#1084;/1.%20&#1059;&#1076;&#1080;&#1074;&#1080;&#1090;&#1077;&#1083;&#1100;&#1085;&#1072;&#1103;%20&#1089;&#1090;&#1077;&#1087;&#1100;.%203%20&#1082;&#1083;&#1072;&#1089;&#1089;.ppt" TargetMode="External"/><Relationship Id="rId17" Type="http://schemas.openxmlformats.org/officeDocument/2006/relationships/image" Target="../media/image42.jpeg"/><Relationship Id="rId2" Type="http://schemas.openxmlformats.org/officeDocument/2006/relationships/hyperlink" Target="&#1052;&#1072;&#1090;&#1077;&#1084;&#1072;&#1090;&#1080;&#1082;&#1072;%20&#1089;%20&#1091;&#1074;&#1083;&#1077;&#1095;&#1077;&#1085;&#1080;&#1077;&#1084;/&#1047;&#1072;&#1085;&#1103;&#1090;&#1080;&#1077;%201.%20&#1051;&#1077;&#1089;&#1085;&#1099;&#1077;%20&#1087;&#1086;&#1083;&#1103;&#1085;&#1082;&#1080;/&#1047;&#1072;&#1085;&#1103;&#1090;&#1080;&#1077;%201%20&#1051;&#1077;&#1089;&#1085;&#1099;&#1077;%20&#1087;&#1086;&#1083;&#1103;&#1085;&#1082;&#1080;.ppt" TargetMode="External"/><Relationship Id="rId16" Type="http://schemas.openxmlformats.org/officeDocument/2006/relationships/image" Target="../media/image41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11" Type="http://schemas.openxmlformats.org/officeDocument/2006/relationships/image" Target="../media/image38.jpeg"/><Relationship Id="rId5" Type="http://schemas.openxmlformats.org/officeDocument/2006/relationships/hyperlink" Target="&#1052;&#1072;&#1090;&#1077;&#1084;&#1072;&#1090;&#1080;&#1082;&#1072;%20&#1089;%20&#1091;&#1074;&#1083;&#1077;&#1095;&#1077;&#1085;&#1080;&#1077;&#1084;/2%20&#1082;&#1083;&#1072;&#1089;&#1089;_5%20&#1089;&#1090;&#1088;.jpg" TargetMode="External"/><Relationship Id="rId15" Type="http://schemas.openxmlformats.org/officeDocument/2006/relationships/image" Target="../media/image40.jpeg"/><Relationship Id="rId10" Type="http://schemas.openxmlformats.org/officeDocument/2006/relationships/hyperlink" Target="&#1052;&#1072;&#1090;&#1077;&#1084;&#1072;&#1090;&#1080;&#1082;&#1072;%20&#1089;%20&#1091;&#1074;&#1083;&#1077;&#1095;&#1077;&#1085;&#1080;&#1077;&#1084;/1%20&#1082;&#1083;&#1072;&#1089;&#1089;_5%20&#1089;&#1090;&#1088;.jpg" TargetMode="External"/><Relationship Id="rId19" Type="http://schemas.openxmlformats.org/officeDocument/2006/relationships/image" Target="../media/image43.jpeg"/><Relationship Id="rId4" Type="http://schemas.openxmlformats.org/officeDocument/2006/relationships/image" Target="../media/image34.png"/><Relationship Id="rId9" Type="http://schemas.openxmlformats.org/officeDocument/2006/relationships/image" Target="../media/image37.jpeg"/><Relationship Id="rId14" Type="http://schemas.openxmlformats.org/officeDocument/2006/relationships/hyperlink" Target="&#1052;&#1072;&#1090;&#1077;&#1084;&#1072;&#1090;&#1080;&#1082;&#1072;%20&#1089;%20&#1091;&#1074;&#1083;&#1077;&#1095;&#1077;&#1085;&#1080;&#1077;&#1084;/3%20&#1082;&#1083;&#1072;&#1089;&#1089;_6%20&#1089;&#1090;&#1088;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287337" y="2428868"/>
            <a:ext cx="856932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ru-RU" altLang="ru-RU" sz="3200" b="1" dirty="0" smtClean="0">
                <a:solidFill>
                  <a:srgbClr val="FF0000"/>
                </a:solidFill>
              </a:rPr>
              <a:t>Формирование основ математической и естественнонаучной грамотности </a:t>
            </a:r>
            <a:r>
              <a:rPr lang="ru-RU" altLang="ru-RU" sz="3200" b="1" dirty="0">
                <a:solidFill>
                  <a:srgbClr val="FF0000"/>
                </a:solidFill>
              </a:rPr>
              <a:t>в</a:t>
            </a:r>
            <a:r>
              <a:rPr lang="ru-RU" altLang="ru-RU" sz="32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3200" b="1" dirty="0">
                <a:solidFill>
                  <a:srgbClr val="FF0000"/>
                </a:solidFill>
              </a:rPr>
              <a:t>начальной </a:t>
            </a:r>
            <a:r>
              <a:rPr lang="ru-RU" altLang="ru-RU" sz="3200" b="1" dirty="0" smtClean="0">
                <a:solidFill>
                  <a:srgbClr val="FF0000"/>
                </a:solidFill>
              </a:rPr>
              <a:t>школе</a:t>
            </a:r>
            <a:endParaRPr lang="ru-RU" altLang="ru-RU" sz="3200" dirty="0">
              <a:solidFill>
                <a:srgbClr val="FF0000"/>
              </a:solidFill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857250" y="5572125"/>
            <a:ext cx="7429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altLang="ru-RU" sz="1400" b="1" i="1" dirty="0">
                <a:ea typeface="Times New Roman" pitchFamily="18" charset="0"/>
                <a:cs typeface="Arial" charset="0"/>
              </a:rPr>
              <a:t>Буряк Мария </a:t>
            </a:r>
            <a:r>
              <a:rPr lang="ru-RU" altLang="ru-RU" sz="1400" b="1" i="1" err="1">
                <a:ea typeface="Times New Roman" pitchFamily="18" charset="0"/>
                <a:cs typeface="Arial" charset="0"/>
              </a:rPr>
              <a:t>Викторовна</a:t>
            </a:r>
            <a:r>
              <a:rPr lang="ru-RU" altLang="ru-RU" sz="1400" b="1" i="1" smtClean="0">
                <a:ea typeface="Times New Roman" pitchFamily="18" charset="0"/>
                <a:cs typeface="Arial" charset="0"/>
              </a:rPr>
              <a:t>, </a:t>
            </a:r>
            <a:r>
              <a:rPr lang="ru-RU" altLang="ru-RU" sz="1400" smtClean="0">
                <a:ea typeface="Times New Roman" pitchFamily="18" charset="0"/>
                <a:cs typeface="Arial" charset="0"/>
              </a:rPr>
              <a:t>учитель </a:t>
            </a:r>
            <a:r>
              <a:rPr lang="ru-RU" altLang="ru-RU" sz="1400" dirty="0">
                <a:ea typeface="Times New Roman" pitchFamily="18" charset="0"/>
                <a:cs typeface="Arial" charset="0"/>
              </a:rPr>
              <a:t>начальных классов, </a:t>
            </a:r>
          </a:p>
          <a:p>
            <a:pPr algn="ctr"/>
            <a:r>
              <a:rPr lang="ru-RU" altLang="ru-RU" sz="1400" dirty="0">
                <a:ea typeface="Times New Roman" pitchFamily="18" charset="0"/>
                <a:cs typeface="Arial" charset="0"/>
              </a:rPr>
              <a:t>ГБОУ СОШ "ОЦ" пос. Поляков Самарской области</a:t>
            </a:r>
          </a:p>
        </p:txBody>
      </p:sp>
      <p:pic>
        <p:nvPicPr>
          <p:cNvPr id="4" name="Picture 6" descr="ГОТОВ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8038" y="0"/>
            <a:ext cx="2484437" cy="167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5750" y="0"/>
            <a:ext cx="857253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Математическая </a:t>
            </a:r>
            <a:r>
              <a:rPr lang="ru-RU" altLang="ru-RU" sz="36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грамотность</a:t>
            </a:r>
          </a:p>
        </p:txBody>
      </p:sp>
      <p:pic>
        <p:nvPicPr>
          <p:cNvPr id="14340" name="Picture 6" descr="Функц_грамотность_1 класс_блок 30"/>
          <p:cNvPicPr>
            <a:picLocks noChangeAspect="1" noChangeArrowheads="1"/>
          </p:cNvPicPr>
          <p:nvPr/>
        </p:nvPicPr>
        <p:blipFill>
          <a:blip r:embed="rId2"/>
          <a:srcRect t="71739"/>
          <a:stretch>
            <a:fillRect/>
          </a:stretch>
        </p:blipFill>
        <p:spPr bwMode="auto">
          <a:xfrm>
            <a:off x="805257" y="2030228"/>
            <a:ext cx="7533486" cy="279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2" descr="Функц_грамотность_1 класс_блок 71"/>
          <p:cNvPicPr>
            <a:picLocks noChangeAspect="1" noChangeArrowheads="1"/>
          </p:cNvPicPr>
          <p:nvPr/>
        </p:nvPicPr>
        <p:blipFill>
          <a:blip r:embed="rId2"/>
          <a:srcRect b="26031"/>
          <a:stretch>
            <a:fillRect/>
          </a:stretch>
        </p:blipFill>
        <p:spPr bwMode="auto">
          <a:xfrm>
            <a:off x="3214678" y="1214422"/>
            <a:ext cx="5286382" cy="5100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4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Естественнонаучная </a:t>
            </a:r>
            <a:r>
              <a:rPr lang="ru-RU" altLang="ru-RU" sz="34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грамотность</a:t>
            </a: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 cstate="print"/>
          <a:srcRect l="25000" t="4166" r="23047" b="11805"/>
          <a:stretch>
            <a:fillRect/>
          </a:stretch>
        </p:blipFill>
        <p:spPr bwMode="auto">
          <a:xfrm>
            <a:off x="357157" y="2000240"/>
            <a:ext cx="2748297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2" descr="Функц_грамотность_1 класс_блок 71"/>
          <p:cNvPicPr>
            <a:picLocks noChangeAspect="1" noChangeArrowheads="1"/>
          </p:cNvPicPr>
          <p:nvPr/>
        </p:nvPicPr>
        <p:blipFill>
          <a:blip r:embed="rId2"/>
          <a:srcRect t="73969"/>
          <a:stretch>
            <a:fillRect/>
          </a:stretch>
        </p:blipFill>
        <p:spPr bwMode="auto">
          <a:xfrm>
            <a:off x="1089325" y="1285860"/>
            <a:ext cx="6965349" cy="23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4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Естественнонаучная </a:t>
            </a:r>
            <a:r>
              <a:rPr lang="ru-RU" altLang="ru-RU" sz="34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грамотность</a:t>
            </a:r>
          </a:p>
        </p:txBody>
      </p:sp>
      <p:pic>
        <p:nvPicPr>
          <p:cNvPr id="7" name="Picture 2" descr="Функц_грамотность_1 класс_блок 72"/>
          <p:cNvPicPr>
            <a:picLocks noChangeAspect="1" noChangeArrowheads="1"/>
          </p:cNvPicPr>
          <p:nvPr/>
        </p:nvPicPr>
        <p:blipFill>
          <a:blip r:embed="rId3"/>
          <a:srcRect b="66216"/>
          <a:stretch>
            <a:fillRect/>
          </a:stretch>
        </p:blipFill>
        <p:spPr bwMode="auto">
          <a:xfrm>
            <a:off x="1044564" y="3429000"/>
            <a:ext cx="7054872" cy="3163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2" descr="Функц_грамотность_1 класс_блок 72"/>
          <p:cNvPicPr>
            <a:picLocks noChangeAspect="1" noChangeArrowheads="1"/>
          </p:cNvPicPr>
          <p:nvPr/>
        </p:nvPicPr>
        <p:blipFill>
          <a:blip r:embed="rId2"/>
          <a:srcRect t="33784" b="39189"/>
          <a:stretch>
            <a:fillRect/>
          </a:stretch>
        </p:blipFill>
        <p:spPr bwMode="auto">
          <a:xfrm>
            <a:off x="1000100" y="1928802"/>
            <a:ext cx="756777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4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Естественнонаучная </a:t>
            </a:r>
            <a:r>
              <a:rPr lang="ru-RU" altLang="ru-RU" sz="34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грамотность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2" descr="Функц_грамотность_1 класс_блок 72"/>
          <p:cNvPicPr>
            <a:picLocks noChangeAspect="1" noChangeArrowheads="1"/>
          </p:cNvPicPr>
          <p:nvPr/>
        </p:nvPicPr>
        <p:blipFill>
          <a:blip r:embed="rId2"/>
          <a:srcRect t="60811"/>
          <a:stretch>
            <a:fillRect/>
          </a:stretch>
        </p:blipFill>
        <p:spPr bwMode="auto">
          <a:xfrm>
            <a:off x="726289" y="1428746"/>
            <a:ext cx="7691421" cy="4000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4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Естественнонаучная </a:t>
            </a:r>
            <a:r>
              <a:rPr lang="ru-RU" altLang="ru-RU" sz="34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грамотность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4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Естественнонаучная </a:t>
            </a:r>
            <a:r>
              <a:rPr lang="ru-RU" altLang="ru-RU" sz="34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грамотность</a:t>
            </a:r>
          </a:p>
        </p:txBody>
      </p:sp>
      <p:pic>
        <p:nvPicPr>
          <p:cNvPr id="7" name="Picture 2" descr="Функц_грамотность_1 класс_блок 73"/>
          <p:cNvPicPr>
            <a:picLocks noChangeAspect="1" noChangeArrowheads="1"/>
          </p:cNvPicPr>
          <p:nvPr/>
        </p:nvPicPr>
        <p:blipFill>
          <a:blip r:embed="rId2"/>
          <a:srcRect b="64384"/>
          <a:stretch>
            <a:fillRect/>
          </a:stretch>
        </p:blipFill>
        <p:spPr bwMode="auto">
          <a:xfrm>
            <a:off x="1002188" y="1571612"/>
            <a:ext cx="7139623" cy="3286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4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Естественнонаучная </a:t>
            </a:r>
            <a:r>
              <a:rPr lang="ru-RU" altLang="ru-RU" sz="34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грамотность</a:t>
            </a:r>
          </a:p>
        </p:txBody>
      </p:sp>
      <p:pic>
        <p:nvPicPr>
          <p:cNvPr id="7" name="Picture 2" descr="Функц_грамотность_1 класс_блок 73"/>
          <p:cNvPicPr>
            <a:picLocks noChangeAspect="1" noChangeArrowheads="1"/>
          </p:cNvPicPr>
          <p:nvPr/>
        </p:nvPicPr>
        <p:blipFill>
          <a:blip r:embed="rId2"/>
          <a:srcRect t="36986"/>
          <a:stretch>
            <a:fillRect/>
          </a:stretch>
        </p:blipFill>
        <p:spPr bwMode="auto">
          <a:xfrm>
            <a:off x="1393009" y="1285860"/>
            <a:ext cx="6357982" cy="5177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85750" y="0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Функциональная грамотность</a:t>
            </a:r>
          </a:p>
        </p:txBody>
      </p:sp>
      <p:pic>
        <p:nvPicPr>
          <p:cNvPr id="19459" name="Picture 2" descr="Обложка книги Функциональная грамотность 2 класс. Тренажер для школьников, Автор Буряк М.В. Шейкина С.А., издательство Планета | купить в книжном магазине Росли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1285875"/>
            <a:ext cx="3929063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Обложка книги Функциональная грамотность 2 класс. Тренажер для школьников, Автор Буряк М.В. Шейкина С.А., издательство Планета | купить в книжном магазине Росли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5" y="1285875"/>
            <a:ext cx="3911600" cy="521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57" name="Oval 17"/>
          <p:cNvSpPr>
            <a:spLocks noChangeArrowheads="1"/>
          </p:cNvSpPr>
          <p:nvPr/>
        </p:nvSpPr>
        <p:spPr bwMode="auto">
          <a:xfrm>
            <a:off x="1835150" y="2708275"/>
            <a:ext cx="1296988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94258" name="Oval 18"/>
          <p:cNvSpPr>
            <a:spLocks noChangeArrowheads="1"/>
          </p:cNvSpPr>
          <p:nvPr/>
        </p:nvSpPr>
        <p:spPr bwMode="auto">
          <a:xfrm>
            <a:off x="6227763" y="2565400"/>
            <a:ext cx="1370012" cy="13684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94243" name="Picture 3" descr="ОМ_Опыты и эксперименты_4_тетрадь_Обложка"/>
          <p:cNvPicPr>
            <a:picLocks noChangeAspect="1" noChangeArrowheads="1"/>
          </p:cNvPicPr>
          <p:nvPr/>
        </p:nvPicPr>
        <p:blipFill>
          <a:blip r:embed="rId2"/>
          <a:srcRect l="49995"/>
          <a:stretch>
            <a:fillRect/>
          </a:stretch>
        </p:blipFill>
        <p:spPr bwMode="auto">
          <a:xfrm>
            <a:off x="6732588" y="4127500"/>
            <a:ext cx="1844675" cy="2592388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44" name="Picture 4" descr="Опыты и эксперименты_4_методика_Обложка"/>
          <p:cNvPicPr>
            <a:picLocks noChangeAspect="1" noChangeArrowheads="1"/>
          </p:cNvPicPr>
          <p:nvPr/>
        </p:nvPicPr>
        <p:blipFill>
          <a:blip r:embed="rId3"/>
          <a:srcRect l="50804"/>
          <a:stretch>
            <a:fillRect/>
          </a:stretch>
        </p:blipFill>
        <p:spPr bwMode="auto">
          <a:xfrm>
            <a:off x="4572000" y="4127500"/>
            <a:ext cx="1863725" cy="2592388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167438" y="5418138"/>
            <a:ext cx="1368425" cy="1368425"/>
            <a:chOff x="1927" y="1825"/>
            <a:chExt cx="1407" cy="1452"/>
          </a:xfrm>
        </p:grpSpPr>
        <p:sp>
          <p:nvSpPr>
            <p:cNvPr id="394246" name="Oval 6"/>
            <p:cNvSpPr>
              <a:spLocks noChangeArrowheads="1"/>
            </p:cNvSpPr>
            <p:nvPr/>
          </p:nvSpPr>
          <p:spPr bwMode="auto">
            <a:xfrm>
              <a:off x="1927" y="1825"/>
              <a:ext cx="1407" cy="145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394247" name="Picture 7" descr="Опыты и эксперименты_4_Обложка на диск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27" y="1842"/>
              <a:ext cx="1406" cy="1406"/>
            </a:xfrm>
            <a:prstGeom prst="rect">
              <a:avLst/>
            </a:prstGeom>
            <a:noFill/>
          </p:spPr>
        </p:pic>
      </p:grpSp>
      <p:pic>
        <p:nvPicPr>
          <p:cNvPr id="394249" name="Picture 9" descr="Опыты и эксперименты_1_методичка_ОБЛОЖКА"/>
          <p:cNvPicPr>
            <a:picLocks noChangeAspect="1" noChangeArrowheads="1"/>
          </p:cNvPicPr>
          <p:nvPr/>
        </p:nvPicPr>
        <p:blipFill>
          <a:blip r:embed="rId5"/>
          <a:srcRect l="50902"/>
          <a:stretch>
            <a:fillRect/>
          </a:stretch>
        </p:blipFill>
        <p:spPr bwMode="auto">
          <a:xfrm>
            <a:off x="179388" y="836613"/>
            <a:ext cx="1893887" cy="2625725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50" name="Picture 10" descr="Опыты и эксперименты_1 класс_тетрадь_ОБЛОЖКА"/>
          <p:cNvPicPr>
            <a:picLocks noChangeAspect="1" noChangeArrowheads="1"/>
          </p:cNvPicPr>
          <p:nvPr/>
        </p:nvPicPr>
        <p:blipFill>
          <a:blip r:embed="rId6"/>
          <a:srcRect l="50719"/>
          <a:stretch>
            <a:fillRect/>
          </a:stretch>
        </p:blipFill>
        <p:spPr bwMode="auto">
          <a:xfrm>
            <a:off x="2268538" y="836613"/>
            <a:ext cx="1868487" cy="2663825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51" name="Picture 11" descr="Опыты и эксперименты_2 класс_Обложка"/>
          <p:cNvPicPr>
            <a:picLocks noChangeAspect="1" noChangeArrowheads="1"/>
          </p:cNvPicPr>
          <p:nvPr/>
        </p:nvPicPr>
        <p:blipFill>
          <a:blip r:embed="rId7"/>
          <a:srcRect l="50513"/>
          <a:stretch>
            <a:fillRect/>
          </a:stretch>
        </p:blipFill>
        <p:spPr bwMode="auto">
          <a:xfrm>
            <a:off x="4578350" y="836613"/>
            <a:ext cx="1876425" cy="2663825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52" name="Picture 12" descr="Опыты и эксперименты_2 класс_методика_Обложка"/>
          <p:cNvPicPr>
            <a:picLocks noChangeAspect="1" noChangeArrowheads="1"/>
          </p:cNvPicPr>
          <p:nvPr/>
        </p:nvPicPr>
        <p:blipFill>
          <a:blip r:embed="rId8"/>
          <a:srcRect l="51239"/>
          <a:stretch>
            <a:fillRect/>
          </a:stretch>
        </p:blipFill>
        <p:spPr bwMode="auto">
          <a:xfrm>
            <a:off x="6732588" y="836613"/>
            <a:ext cx="1901825" cy="2668587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53" name="Picture 13" descr="Опыты и эксперименты_3 класс_Обложка"/>
          <p:cNvPicPr>
            <a:picLocks noChangeAspect="1" noChangeArrowheads="1"/>
          </p:cNvPicPr>
          <p:nvPr/>
        </p:nvPicPr>
        <p:blipFill>
          <a:blip r:embed="rId9"/>
          <a:srcRect l="50378"/>
          <a:stretch>
            <a:fillRect/>
          </a:stretch>
        </p:blipFill>
        <p:spPr bwMode="auto">
          <a:xfrm>
            <a:off x="2268538" y="4127500"/>
            <a:ext cx="1889125" cy="2674938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54" name="Picture 14" descr="Опыты и эксперименты_3 класс_методика_Обложка"/>
          <p:cNvPicPr>
            <a:picLocks noChangeAspect="1" noChangeArrowheads="1"/>
          </p:cNvPicPr>
          <p:nvPr/>
        </p:nvPicPr>
        <p:blipFill>
          <a:blip r:embed="rId10"/>
          <a:srcRect l="51988"/>
          <a:stretch>
            <a:fillRect/>
          </a:stretch>
        </p:blipFill>
        <p:spPr bwMode="auto">
          <a:xfrm>
            <a:off x="179388" y="4127500"/>
            <a:ext cx="1944687" cy="2665413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55" name="Picture 15" descr="ДИСК_ОМ_опыты_1 класс_ методичка готово_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150" y="2708275"/>
            <a:ext cx="1296988" cy="1296988"/>
          </a:xfrm>
          <a:prstGeom prst="rect">
            <a:avLst/>
          </a:prstGeom>
          <a:noFill/>
        </p:spPr>
      </p:pic>
      <p:pic>
        <p:nvPicPr>
          <p:cNvPr id="394256" name="Picture 16" descr="ДИСК_ОМ_опыты_2 класс_ методичка готово_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51575" y="2565400"/>
            <a:ext cx="1368425" cy="1368425"/>
          </a:xfrm>
          <a:prstGeom prst="rect">
            <a:avLst/>
          </a:prstGeom>
          <a:noFill/>
        </p:spPr>
      </p:pic>
      <p:sp>
        <p:nvSpPr>
          <p:cNvPr id="394259" name="Oval 19"/>
          <p:cNvSpPr>
            <a:spLocks noChangeArrowheads="1"/>
          </p:cNvSpPr>
          <p:nvPr/>
        </p:nvSpPr>
        <p:spPr bwMode="auto">
          <a:xfrm>
            <a:off x="1895475" y="5561013"/>
            <a:ext cx="1296988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94260" name="Picture 20" descr="ОМ_опыты_3_диск_обложка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90713" y="5572125"/>
            <a:ext cx="1296987" cy="1296988"/>
          </a:xfrm>
          <a:prstGeom prst="rect">
            <a:avLst/>
          </a:prstGeom>
          <a:noFill/>
        </p:spPr>
      </p:pic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357158" y="-285776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Мир вокруг нас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85750" y="0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1 класс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785926"/>
            <a:ext cx="77153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Что больше: плотность воды или плотность мёда?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3167390"/>
            <a:ext cx="771530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1 Плотность воды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4000504"/>
            <a:ext cx="771530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2 Плотность мёда</a:t>
            </a:r>
            <a:endParaRPr 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85750" y="0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36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Функциональная грамотность</a:t>
            </a:r>
          </a:p>
        </p:txBody>
      </p:sp>
      <p:pic>
        <p:nvPicPr>
          <p:cNvPr id="8195" name="Picture 5" descr="222357431_3091608304405917_7077935768602613129_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3643313"/>
            <a:ext cx="1889125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6" descr="223447490_3091608317739249_7467939611140526581_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50" y="3643313"/>
            <a:ext cx="186372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3"/>
          <p:cNvSpPr txBox="1">
            <a:spLocks noChangeArrowheads="1"/>
          </p:cNvSpPr>
          <p:nvPr/>
        </p:nvSpPr>
        <p:spPr bwMode="auto">
          <a:xfrm>
            <a:off x="457200" y="1600200"/>
            <a:ext cx="8229600" cy="211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 eaLnBrk="1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ru-RU" altLang="ru-RU" sz="2400">
                <a:latin typeface="Times New Roman" pitchFamily="18" charset="0"/>
              </a:rPr>
              <a:t>Программа «Функциональная грамотность» учитывает возрастные, общеучебные и психологические особенности младшего школьника.</a:t>
            </a:r>
          </a:p>
          <a:p>
            <a:pPr marL="265113" indent="-265113" eaLnBrk="1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ru-RU" altLang="ru-RU" sz="2400" i="1">
                <a:latin typeface="Times New Roman" pitchFamily="18" charset="0"/>
              </a:rPr>
              <a:t>Цель программы: </a:t>
            </a:r>
            <a:r>
              <a:rPr lang="ru-RU" altLang="ru-RU" sz="2400">
                <a:latin typeface="Times New Roman" pitchFamily="18" charset="0"/>
              </a:rPr>
              <a:t>создание условий для развития функциональной грамотности.</a:t>
            </a:r>
          </a:p>
        </p:txBody>
      </p:sp>
      <p:pic>
        <p:nvPicPr>
          <p:cNvPr id="8198" name="Picture 6" descr="C:\Users\Useer\Desktop\b574f926946359b69d34061f7b1b130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5" y="3643313"/>
            <a:ext cx="2003425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8" descr="Обложка книги Функциональная грамотность 4 класс. Тренажер для школьников. Учение с увлечением, Автор Буряк М.В. Шейкина С.А., издательство Планета | купить в книжном магазине Рослит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63" y="3643313"/>
            <a:ext cx="20002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85750" y="0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1 класс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785926"/>
            <a:ext cx="7715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Как соль влияет на металл?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643182"/>
            <a:ext cx="7715304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1 Соль </a:t>
            </a:r>
            <a:r>
              <a:rPr lang="ru-RU" sz="2800" dirty="0"/>
              <a:t>оставляет следы на металле, вызывая появление ржавчины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4000504"/>
            <a:ext cx="771530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2 Соль не оставляет </a:t>
            </a:r>
            <a:r>
              <a:rPr lang="ru-RU" sz="2800" dirty="0"/>
              <a:t>следы на </a:t>
            </a:r>
            <a:r>
              <a:rPr lang="ru-RU" sz="2800" dirty="0" smtClean="0"/>
              <a:t>металле</a:t>
            </a:r>
            <a:endParaRPr lang="ru-RU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85750" y="0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1 класс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785926"/>
            <a:ext cx="7715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Можно ли ледяной лупой зажечь бумагу?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643182"/>
            <a:ext cx="771530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1 Да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4000504"/>
            <a:ext cx="771530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2 Нет</a:t>
            </a:r>
            <a:endParaRPr lang="ru-RU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85750" y="0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2</a:t>
            </a: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 класс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785926"/>
            <a:ext cx="7715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Можно ли в космосе писать ручкой?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643182"/>
            <a:ext cx="771530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1 Да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4000504"/>
            <a:ext cx="771530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2 Нет</a:t>
            </a:r>
            <a:endParaRPr lang="ru-RU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85750" y="0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2</a:t>
            </a: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 класс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785926"/>
            <a:ext cx="7715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Можно ли в космосе съесть булку?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643182"/>
            <a:ext cx="771530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1 Да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4000504"/>
            <a:ext cx="771530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2 Нет</a:t>
            </a:r>
            <a:endParaRPr lang="ru-RU" sz="2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85750" y="0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2</a:t>
            </a: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 класс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785926"/>
            <a:ext cx="8286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Можно ли на Луне прыгнуть вверх на 3 метра?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643182"/>
            <a:ext cx="771530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1 Да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4000504"/>
            <a:ext cx="771530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2 Нет</a:t>
            </a:r>
            <a:endParaRPr lang="ru-RU" sz="2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85750" y="0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2</a:t>
            </a: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 класс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785926"/>
            <a:ext cx="8286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Можно ли в горах найти ракушки?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643182"/>
            <a:ext cx="771530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1 Да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4000504"/>
            <a:ext cx="771530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2 Нет</a:t>
            </a:r>
            <a:endParaRPr lang="ru-RU" sz="2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85750" y="0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3 класс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500174"/>
            <a:ext cx="8286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Что произойдёт, если бутылку с подсолнечным маслом и водой поместить на несколько часов в морозильную камеру?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905780"/>
            <a:ext cx="7715304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1 Слой </a:t>
            </a:r>
            <a:r>
              <a:rPr lang="ru-RU" sz="2800" dirty="0"/>
              <a:t>масла опустится вниз, а вода замерзнет сверху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4000504"/>
            <a:ext cx="771530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2 Слой </a:t>
            </a:r>
            <a:r>
              <a:rPr lang="ru-RU" sz="2800" dirty="0"/>
              <a:t>масла </a:t>
            </a:r>
            <a:r>
              <a:rPr lang="ru-RU" sz="2800" dirty="0" smtClean="0"/>
              <a:t>поднимется вверх, </a:t>
            </a:r>
            <a:r>
              <a:rPr lang="ru-RU" sz="2800" dirty="0"/>
              <a:t>а вода замерзнет </a:t>
            </a:r>
            <a:r>
              <a:rPr lang="ru-RU" sz="2800" dirty="0" smtClean="0"/>
              <a:t>снизу</a:t>
            </a:r>
            <a:endParaRPr lang="ru-RU" sz="2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85750" y="0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3 класс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785926"/>
            <a:ext cx="8286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Изменится ли цвет горячего чая, если в него опустить лимончик?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643182"/>
            <a:ext cx="771530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1 Да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4000504"/>
            <a:ext cx="771530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2 Нет</a:t>
            </a:r>
            <a:endParaRPr lang="ru-RU" sz="2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85750" y="0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3 класс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785926"/>
            <a:ext cx="8286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Какой лимон утонет в воде очищенный или не очищенный?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643182"/>
            <a:ext cx="771530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1 Очищенный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4000504"/>
            <a:ext cx="771530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2 Не очищенный</a:t>
            </a:r>
            <a:endParaRPr lang="ru-RU" sz="2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85750" y="0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4</a:t>
            </a: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 класс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1714488"/>
            <a:ext cx="8286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Сможет ли наэлектризованный шарик искривить тонкую струйку </a:t>
            </a:r>
            <a:r>
              <a:rPr lang="ru-RU" sz="2800" dirty="0" smtClean="0"/>
              <a:t>воды </a:t>
            </a:r>
            <a:r>
              <a:rPr lang="ru-RU" sz="2800" dirty="0"/>
              <a:t>из крана?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643182"/>
            <a:ext cx="771530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1 Да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4000504"/>
            <a:ext cx="771530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2 Нет</a:t>
            </a: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85750" y="0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36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Функциональная грамотность</a:t>
            </a:r>
          </a:p>
        </p:txBody>
      </p:sp>
      <p:pic>
        <p:nvPicPr>
          <p:cNvPr id="9219" name="Picture 5" descr="222357431_3091608304405917_7077935768602613129_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3643313"/>
            <a:ext cx="1889125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6" descr="223447490_3091608317739249_7467939611140526581_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50" y="3643313"/>
            <a:ext cx="186372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6" descr="C:\Users\Useer\Desktop\b574f926946359b69d34061f7b1b130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5" y="3643313"/>
            <a:ext cx="2003425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8" descr="Обложка книги Функциональная грамотность 4 класс. Тренажер для школьников. Учение с увлечением, Автор Буряк М.В. Шейкина С.А., издательство Планета | купить в книжном магазине Рослит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63" y="3643313"/>
            <a:ext cx="20002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Rectangle 3"/>
          <p:cNvSpPr txBox="1">
            <a:spLocks noChangeArrowheads="1"/>
          </p:cNvSpPr>
          <p:nvPr/>
        </p:nvSpPr>
        <p:spPr bwMode="auto">
          <a:xfrm>
            <a:off x="457200" y="1600200"/>
            <a:ext cx="8229600" cy="211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 eaLnBrk="1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ru-RU" altLang="ru-RU" sz="2400">
                <a:latin typeface="Times New Roman" pitchFamily="18" charset="0"/>
              </a:rPr>
              <a:t>Читательская грамотность</a:t>
            </a:r>
          </a:p>
          <a:p>
            <a:pPr marL="265113" indent="-265113" eaLnBrk="1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ru-RU" altLang="ru-RU" sz="2400">
                <a:latin typeface="Times New Roman" pitchFamily="18" charset="0"/>
              </a:rPr>
              <a:t>Математическая грамотность</a:t>
            </a:r>
          </a:p>
          <a:p>
            <a:pPr marL="265113" indent="-265113" eaLnBrk="1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ru-RU" altLang="ru-RU" sz="2400">
                <a:latin typeface="Times New Roman" pitchFamily="18" charset="0"/>
              </a:rPr>
              <a:t>Финансовая грамотность</a:t>
            </a:r>
          </a:p>
          <a:p>
            <a:pPr marL="265113" indent="-265113" eaLnBrk="1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ru-RU" altLang="ru-RU" sz="2400">
                <a:latin typeface="Times New Roman" pitchFamily="18" charset="0"/>
              </a:rPr>
              <a:t>Естественнонаучная грамотность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85750" y="0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4</a:t>
            </a: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 класс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785926"/>
            <a:ext cx="8286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Можно ли наэлектризовать мыльный пузырь?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643182"/>
            <a:ext cx="771530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1 Да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4000504"/>
            <a:ext cx="771530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2 Нет</a:t>
            </a:r>
            <a:endParaRPr lang="ru-RU" sz="2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85750" y="0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4</a:t>
            </a: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 класс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643050"/>
            <a:ext cx="8286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Помогают ли зайчику его большие уши лучше слышать или, может быть, наоборот, мешают?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643182"/>
            <a:ext cx="771530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1 Да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4000504"/>
            <a:ext cx="771530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2 Нет</a:t>
            </a:r>
            <a:endParaRPr lang="ru-RU" sz="2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5395" name="Object 4"/>
          <p:cNvGraphicFramePr>
            <a:graphicFrameLocks noGrp="1" noChangeAspect="1"/>
          </p:cNvGraphicFramePr>
          <p:nvPr>
            <p:ph idx="4294967295"/>
          </p:nvPr>
        </p:nvGraphicFramePr>
        <p:xfrm>
          <a:off x="285720" y="1916906"/>
          <a:ext cx="2262188" cy="302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4" name="Acrobat Document" r:id="rId3" imgW="12153846" imgH="7962574" progId="AcroExch.Document.DC">
                  <p:embed/>
                </p:oleObj>
              </mc:Choice>
              <mc:Fallback>
                <p:oleObj name="Acrobat Document" r:id="rId3" imgW="12153846" imgH="7962574" progId="AcroExch.Document.DC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8965" t="-4138"/>
                      <a:stretch>
                        <a:fillRect/>
                      </a:stretch>
                    </p:blipFill>
                    <p:spPr bwMode="auto">
                      <a:xfrm>
                        <a:off x="285720" y="1916906"/>
                        <a:ext cx="2262188" cy="3024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55396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84425" y="3286124"/>
            <a:ext cx="218757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55397" name="Picture 7" descr="Путешествие с математикой 3 класс_cover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6248" y="1989137"/>
            <a:ext cx="22320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5399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00826" y="3429000"/>
            <a:ext cx="220027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642918"/>
            <a:ext cx="8229600" cy="1143000"/>
          </a:xfrm>
          <a:prstGeom prst="rect">
            <a:avLst/>
          </a:prstGeom>
        </p:spPr>
        <p:txBody>
          <a:bodyPr anchor="b">
            <a:normAutofit fontScale="77500" lnSpcReduction="2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Курс внеурочной деятельности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«Увлекательное путешествие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с математикой»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3363" name="Picture 5" descr="978-5-91658-457-8">
            <a:hlinkClick r:id="rId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412875"/>
            <a:ext cx="1558925" cy="2157413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783364" name="Picture 7" descr="978-5-91658-457-8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4138" y="2781300"/>
            <a:ext cx="122396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3365" name="Picture 7" descr="978-5-91658-636-7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92900" y="1471613"/>
            <a:ext cx="1624013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3366" name="Picture 9" descr="978-5-91658-636-7d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56238" y="2654300"/>
            <a:ext cx="1236662" cy="123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3367" name="Picture 5" descr="978-5-91658-635-0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284663" y="1484313"/>
            <a:ext cx="1571625" cy="227488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783368" name="Picture 4" descr="978-5-91658-458-5">
            <a:hlinkClick r:id="rId10" action="ppaction://hlinkfile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627313" y="1557338"/>
            <a:ext cx="1493837" cy="2068512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783369" name="Picture 5" descr="978-5-91658-667-1">
            <a:hlinkClick r:id="rId1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68313" y="4005263"/>
            <a:ext cx="1558925" cy="233838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783370" name="Picture 9" descr="978-5-91658-668-8">
            <a:hlinkClick r:id="rId14" action="ppaction://hlinkfile"/>
          </p:cNvPr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219325" y="3890963"/>
            <a:ext cx="1477963" cy="211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3371" name="Picture 7" descr="978-5-91658-667-1d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662113" y="5326063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3372" name="Picture 5" descr="978-5-91658-772-2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4067175" y="3933825"/>
            <a:ext cx="1571625" cy="23241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783373" name="Picture 9" descr="978-5-91658-773-9">
            <a:hlinkClick r:id="rId18" action="ppaction://hlinkfile"/>
          </p:cNvPr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6516688" y="3933825"/>
            <a:ext cx="1655762" cy="238125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783374" name="Picture 7" descr="978-5-91658-772-2d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5448300" y="5064125"/>
            <a:ext cx="1401763" cy="140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457200" y="214290"/>
            <a:ext cx="8229600" cy="1143000"/>
          </a:xfrm>
          <a:prstGeom prst="rect">
            <a:avLst/>
          </a:prstGeom>
        </p:spPr>
        <p:txBody>
          <a:bodyPr anchor="b">
            <a:normAutofit fontScale="77500" lnSpcReduction="2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Курс внеурочной деятельности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«Математика в окружающем мире»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85750" y="0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36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Функциональная грамотность</a:t>
            </a:r>
          </a:p>
        </p:txBody>
      </p:sp>
      <p:pic>
        <p:nvPicPr>
          <p:cNvPr id="10243" name="Picture 5" descr="222357431_3091608304405917_7077935768602613129_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3643313"/>
            <a:ext cx="1889125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6" descr="223447490_3091608317739249_7467939611140526581_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50" y="3643313"/>
            <a:ext cx="186372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6" descr="C:\Users\Useer\Desktop\b574f926946359b69d34061f7b1b130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5" y="3643313"/>
            <a:ext cx="2003425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8" descr="Обложка книги Функциональная грамотность 4 класс. Тренажер для школьников. Учение с увлечением, Автор Буряк М.В. Шейкина С.А., издательство Планета | купить в книжном магазине Рослит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63" y="3643313"/>
            <a:ext cx="20002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7" name="Rectangle 3"/>
          <p:cNvSpPr txBox="1">
            <a:spLocks noChangeArrowheads="1"/>
          </p:cNvSpPr>
          <p:nvPr/>
        </p:nvSpPr>
        <p:spPr bwMode="auto">
          <a:xfrm>
            <a:off x="457200" y="1600200"/>
            <a:ext cx="8229600" cy="211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 eaLnBrk="1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ru-RU" altLang="ru-RU" sz="2400" dirty="0">
                <a:latin typeface="Times New Roman" pitchFamily="18" charset="0"/>
              </a:rPr>
              <a:t>Программа курса</a:t>
            </a:r>
          </a:p>
          <a:p>
            <a:pPr marL="265113" indent="-265113" eaLnBrk="1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ru-RU" altLang="ru-RU" sz="2400" dirty="0">
                <a:latin typeface="Times New Roman" pitchFamily="18" charset="0"/>
              </a:rPr>
              <a:t>Тематическое планирование</a:t>
            </a:r>
          </a:p>
          <a:p>
            <a:pPr marL="265113" indent="-265113" eaLnBrk="1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ru-RU" altLang="ru-RU" sz="2400" dirty="0">
                <a:latin typeface="Times New Roman" pitchFamily="18" charset="0"/>
              </a:rPr>
              <a:t>Методические рекомендации к занятиям</a:t>
            </a:r>
          </a:p>
          <a:p>
            <a:pPr marL="265113" indent="-265113" eaLnBrk="1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ru-RU" altLang="ru-RU" sz="2400" dirty="0">
                <a:latin typeface="Times New Roman" pitchFamily="18" charset="0"/>
              </a:rPr>
              <a:t>Тетрадь-тренажёр для детей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85750" y="0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3600" b="1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Функциональная грамотность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1267" name="Picture 2" descr="Обложка книги Функциональная грамотность 1 класс. Тренажер для школьников, Автор Буряк М.В. Шейкина С.А., издательство Планета | купить в книжном магазине Росли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32338" y="1157288"/>
            <a:ext cx="3900487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 descr="Обложка книги Функциональная грамотность 1 класс. Тренажер для школьников, Автор Буряк М.В. Шейкина С.А., издательство Планета | купить в книжном магазине Росли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1143000"/>
            <a:ext cx="3900487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Функц_грамотность_1 класс_блок 29"/>
          <p:cNvPicPr>
            <a:picLocks noChangeAspect="1" noChangeArrowheads="1"/>
          </p:cNvPicPr>
          <p:nvPr/>
        </p:nvPicPr>
        <p:blipFill>
          <a:blip r:embed="rId2"/>
          <a:srcRect b="38571"/>
          <a:stretch>
            <a:fillRect/>
          </a:stretch>
        </p:blipFill>
        <p:spPr bwMode="auto">
          <a:xfrm>
            <a:off x="1321585" y="1142984"/>
            <a:ext cx="6500829" cy="515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85750" y="0"/>
            <a:ext cx="857253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Математическая </a:t>
            </a:r>
            <a:r>
              <a:rPr lang="ru-RU" altLang="ru-RU" sz="36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грамотность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Функц_грамотность_1 класс_блок 29"/>
          <p:cNvPicPr>
            <a:picLocks noChangeAspect="1" noChangeArrowheads="1"/>
          </p:cNvPicPr>
          <p:nvPr/>
        </p:nvPicPr>
        <p:blipFill>
          <a:blip r:embed="rId2"/>
          <a:srcRect t="61429"/>
          <a:stretch>
            <a:fillRect/>
          </a:stretch>
        </p:blipFill>
        <p:spPr bwMode="auto">
          <a:xfrm>
            <a:off x="629980" y="1785926"/>
            <a:ext cx="7884039" cy="3929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85750" y="0"/>
            <a:ext cx="857253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Математическая </a:t>
            </a:r>
            <a:r>
              <a:rPr lang="ru-RU" altLang="ru-RU" sz="36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грамотность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5750" y="0"/>
            <a:ext cx="857253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Математическая </a:t>
            </a:r>
            <a:r>
              <a:rPr lang="ru-RU" altLang="ru-RU" sz="36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грамотность</a:t>
            </a:r>
          </a:p>
        </p:txBody>
      </p:sp>
      <p:pic>
        <p:nvPicPr>
          <p:cNvPr id="14340" name="Picture 6" descr="Функц_грамотность_1 класс_блок 30"/>
          <p:cNvPicPr>
            <a:picLocks noChangeAspect="1" noChangeArrowheads="1"/>
          </p:cNvPicPr>
          <p:nvPr/>
        </p:nvPicPr>
        <p:blipFill>
          <a:blip r:embed="rId2"/>
          <a:srcRect b="57971"/>
          <a:stretch>
            <a:fillRect/>
          </a:stretch>
        </p:blipFill>
        <p:spPr bwMode="auto">
          <a:xfrm>
            <a:off x="626693" y="1428736"/>
            <a:ext cx="7890614" cy="4357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5750" y="0"/>
            <a:ext cx="857253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Математическая </a:t>
            </a:r>
            <a:r>
              <a:rPr lang="ru-RU" altLang="ru-RU" sz="36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грамотность</a:t>
            </a:r>
          </a:p>
        </p:txBody>
      </p:sp>
      <p:pic>
        <p:nvPicPr>
          <p:cNvPr id="14340" name="Picture 6" descr="Функц_грамотность_1 класс_блок 30"/>
          <p:cNvPicPr>
            <a:picLocks noChangeAspect="1" noChangeArrowheads="1"/>
          </p:cNvPicPr>
          <p:nvPr/>
        </p:nvPicPr>
        <p:blipFill>
          <a:blip r:embed="rId2"/>
          <a:srcRect t="42029" b="28985"/>
          <a:stretch>
            <a:fillRect/>
          </a:stretch>
        </p:blipFill>
        <p:spPr bwMode="auto">
          <a:xfrm>
            <a:off x="633175" y="1785926"/>
            <a:ext cx="787765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9855</TotalTime>
  <Words>346</Words>
  <Application>Microsoft Office PowerPoint</Application>
  <PresentationFormat>Экран (4:3)</PresentationFormat>
  <Paragraphs>87</Paragraphs>
  <Slides>33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5" baseType="lpstr">
      <vt:lpstr>Аспект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Издательство «Глобус»</dc:title>
  <dc:creator>1</dc:creator>
  <cp:lastModifiedBy>Globus</cp:lastModifiedBy>
  <cp:revision>541</cp:revision>
  <dcterms:created xsi:type="dcterms:W3CDTF">2009-01-30T10:00:54Z</dcterms:created>
  <dcterms:modified xsi:type="dcterms:W3CDTF">2022-04-15T07:54:14Z</dcterms:modified>
</cp:coreProperties>
</file>