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80" r:id="rId4"/>
    <p:sldId id="303" r:id="rId5"/>
    <p:sldId id="284" r:id="rId6"/>
    <p:sldId id="285" r:id="rId7"/>
    <p:sldId id="281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7" r:id="rId19"/>
    <p:sldId id="298" r:id="rId20"/>
    <p:sldId id="299" r:id="rId21"/>
    <p:sldId id="300" r:id="rId22"/>
    <p:sldId id="296" r:id="rId23"/>
    <p:sldId id="301" r:id="rId24"/>
    <p:sldId id="302" r:id="rId25"/>
    <p:sldId id="305" r:id="rId26"/>
    <p:sldId id="304" r:id="rId27"/>
    <p:sldId id="306" r:id="rId28"/>
    <p:sldId id="30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46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laneta-kniga.ru/" TargetMode="External"/><Relationship Id="rId5" Type="http://schemas.openxmlformats.org/officeDocument/2006/relationships/hyperlink" Target="mailto:info@planeta-kniga.ru" TargetMode="Externa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14422"/>
            <a:ext cx="9144000" cy="2357454"/>
          </a:xfrm>
          <a:solidFill>
            <a:srgbClr val="00B0F0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Нормативно-правовые основы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 проектирования и организации 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инновационного воспитательно-образовательного процесса в детском саду по региональной программе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«Воспитание маленького волжанина»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857628"/>
            <a:ext cx="9144000" cy="2000264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sz="1600" i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1600" i="1" dirty="0"/>
              <a:t>Вебинар Е.С.Евдокимовой,</a:t>
            </a:r>
          </a:p>
          <a:p>
            <a:pPr algn="ctr">
              <a:buNone/>
            </a:pPr>
            <a:r>
              <a:rPr lang="ru-RU" sz="1600" i="1" dirty="0"/>
              <a:t> к.п.н., доцента кафедры педагогики </a:t>
            </a:r>
          </a:p>
          <a:p>
            <a:pPr algn="ctr">
              <a:buNone/>
            </a:pPr>
            <a:r>
              <a:rPr lang="ru-RU" sz="1600" i="1" dirty="0"/>
              <a:t>ФГБОУ ВО «Волгоградского государственного социально-педагогического университета»,</a:t>
            </a:r>
          </a:p>
          <a:p>
            <a:pPr algn="ctr">
              <a:buNone/>
            </a:pPr>
            <a:r>
              <a:rPr lang="ru-RU" sz="1600" i="1" dirty="0"/>
              <a:t>научного руководителя региональной программы.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0" y="1643050"/>
            <a:ext cx="9144000" cy="457203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Инновационные процессы в современном дошкольном образовании.</a:t>
            </a:r>
          </a:p>
          <a:p>
            <a:pPr algn="ctr">
              <a:buFont typeface="Wingdings" pitchFamily="2" charset="2"/>
              <a:buChar char="ü"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Основные нормативно-правовые документы в сфере дошкольного образования (на федеральном и региональном уровнях), определяющие проектирование и организацию ВОП в детском саду по региональной программе.</a:t>
            </a:r>
          </a:p>
          <a:p>
            <a:pPr algn="ctr">
              <a:buFont typeface="Wingdings" pitchFamily="2" charset="2"/>
              <a:buChar char="ü"/>
            </a:pP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Условия реализации ФГОС дошкольного образования в Волгоградской области (в части учета региональных, этнокультурных особенностей). </a:t>
            </a:r>
          </a:p>
          <a:p>
            <a:pPr algn="ctr">
              <a:buFont typeface="Wingdings" pitchFamily="2" charset="2"/>
              <a:buChar char="ü"/>
            </a:pP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Font typeface="Wingdings" pitchFamily="2" charset="2"/>
              <a:buChar char="ü"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Актуальность примерной региональной программы «Воспитание маленького волжанина» для обеспечения качества дошкольного образования Волгоградской области в соответствии с ФГОС ДО.</a:t>
            </a:r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8" name="Содержимое 7" descr="faq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164288" y="0"/>
            <a:ext cx="1721275" cy="134037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874195"/>
            <a:ext cx="9140825" cy="7879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Инновационные процессы 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в современном дошкольном образовании</a:t>
            </a:r>
            <a:endParaRPr lang="ru-RU" sz="2400" b="1" dirty="0"/>
          </a:p>
        </p:txBody>
      </p:sp>
      <p:sp>
        <p:nvSpPr>
          <p:cNvPr id="10" name="Текст 9"/>
          <p:cNvSpPr>
            <a:spLocks noGrp="1"/>
          </p:cNvSpPr>
          <p:nvPr>
            <p:ph type="body" idx="1"/>
          </p:nvPr>
        </p:nvSpPr>
        <p:spPr>
          <a:xfrm>
            <a:off x="0" y="1855248"/>
            <a:ext cx="4497388" cy="787934"/>
          </a:xfrm>
          <a:solidFill>
            <a:srgbClr val="FFC000"/>
          </a:solidFill>
        </p:spPr>
        <p:txBody>
          <a:bodyPr/>
          <a:lstStyle/>
          <a:p>
            <a:endParaRPr lang="ru-RU" sz="1200" dirty="0">
              <a:solidFill>
                <a:srgbClr val="7030A0"/>
              </a:solidFill>
            </a:endParaRPr>
          </a:p>
          <a:p>
            <a:endParaRPr lang="ru-RU" sz="1200" dirty="0">
              <a:solidFill>
                <a:srgbClr val="7030A0"/>
              </a:solidFill>
            </a:endParaRPr>
          </a:p>
          <a:p>
            <a:pPr algn="ctr"/>
            <a:r>
              <a:rPr lang="ru-RU" sz="1400" dirty="0">
                <a:solidFill>
                  <a:srgbClr val="7030A0"/>
                </a:solidFill>
                <a:latin typeface="+mj-lt"/>
              </a:rPr>
              <a:t>Более четверти века </a:t>
            </a:r>
          </a:p>
          <a:p>
            <a:pPr algn="ctr"/>
            <a:r>
              <a:rPr lang="ru-RU" sz="1400" dirty="0">
                <a:solidFill>
                  <a:srgbClr val="7030A0"/>
                </a:solidFill>
                <a:latin typeface="+mj-lt"/>
              </a:rPr>
              <a:t>российское дошкольное образование живет  </a:t>
            </a:r>
          </a:p>
          <a:p>
            <a:pPr algn="ctr"/>
            <a:r>
              <a:rPr lang="ru-RU" sz="1400" dirty="0">
                <a:solidFill>
                  <a:srgbClr val="7030A0"/>
                </a:solidFill>
                <a:latin typeface="+mj-lt"/>
              </a:rPr>
              <a:t>в «инновационном режиме» </a:t>
            </a:r>
          </a:p>
          <a:p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643438" y="1855248"/>
            <a:ext cx="4497387" cy="4814111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sz="quarter" idx="2"/>
          </p:nvPr>
        </p:nvSpPr>
        <p:spPr>
          <a:xfrm>
            <a:off x="0" y="2714620"/>
            <a:ext cx="4497388" cy="3954740"/>
          </a:xfrm>
          <a:solidFill>
            <a:srgbClr val="FFC000"/>
          </a:solidFill>
        </p:spPr>
        <p:txBody>
          <a:bodyPr>
            <a:normAutofit fontScale="70000" lnSpcReduction="20000"/>
          </a:bodyPr>
          <a:lstStyle/>
          <a:p>
            <a:pPr algn="ctr">
              <a:lnSpc>
                <a:spcPct val="80000"/>
              </a:lnSpc>
              <a:buNone/>
            </a:pPr>
            <a:r>
              <a:rPr lang="ru-RU" sz="1800" dirty="0">
                <a:solidFill>
                  <a:srgbClr val="7030A0"/>
                </a:solidFill>
              </a:rPr>
              <a:t>	</a:t>
            </a:r>
          </a:p>
          <a:p>
            <a:pPr algn="just">
              <a:lnSpc>
                <a:spcPct val="80000"/>
              </a:lnSpc>
              <a:buNone/>
            </a:pPr>
            <a:r>
              <a:rPr lang="ru-RU" sz="1800" dirty="0">
                <a:solidFill>
                  <a:srgbClr val="7030A0"/>
                </a:solidFill>
              </a:rPr>
              <a:t>	</a:t>
            </a:r>
          </a:p>
          <a:p>
            <a:pPr algn="just">
              <a:lnSpc>
                <a:spcPct val="80000"/>
              </a:lnSpc>
              <a:buNone/>
            </a:pPr>
            <a:r>
              <a:rPr lang="ru-RU" sz="1800" dirty="0">
                <a:solidFill>
                  <a:srgbClr val="7030A0"/>
                </a:solidFill>
              </a:rPr>
              <a:t>      	</a:t>
            </a:r>
            <a:r>
              <a:rPr lang="ru-RU" dirty="0">
                <a:solidFill>
                  <a:srgbClr val="7030A0"/>
                </a:solidFill>
              </a:rPr>
              <a:t>В начале ХХ</a:t>
            </a:r>
            <a:r>
              <a:rPr lang="en-US" dirty="0">
                <a:solidFill>
                  <a:srgbClr val="7030A0"/>
                </a:solidFill>
              </a:rPr>
              <a:t>I</a:t>
            </a:r>
            <a:r>
              <a:rPr lang="ru-RU" dirty="0">
                <a:solidFill>
                  <a:srgbClr val="7030A0"/>
                </a:solidFill>
              </a:rPr>
              <a:t> века н</a:t>
            </a:r>
            <a:r>
              <a:rPr lang="ru-RU" dirty="0">
                <a:solidFill>
                  <a:srgbClr val="7030A0"/>
                </a:solidFill>
                <a:latin typeface="+mj-lt"/>
              </a:rPr>
              <a:t>а смену типовой программе пришли вариативные, на смену унифицированному детскому саду – разные типы и виды дошкольных учреждений. В разных регионах России были спроектированы и прошли успешную  апробацию  региональные программы.</a:t>
            </a:r>
          </a:p>
          <a:p>
            <a:pPr algn="just">
              <a:lnSpc>
                <a:spcPct val="80000"/>
              </a:lnSpc>
              <a:buNone/>
            </a:pPr>
            <a:endParaRPr lang="ru-RU" dirty="0">
              <a:solidFill>
                <a:srgbClr val="7030A0"/>
              </a:solidFill>
              <a:latin typeface="+mj-lt"/>
            </a:endParaRPr>
          </a:p>
          <a:p>
            <a:pPr algn="just">
              <a:lnSpc>
                <a:spcPct val="80000"/>
              </a:lnSpc>
              <a:buNone/>
            </a:pPr>
            <a:r>
              <a:rPr lang="ru-RU" dirty="0">
                <a:solidFill>
                  <a:srgbClr val="7030A0"/>
                </a:solidFill>
                <a:latin typeface="+mj-lt"/>
              </a:rPr>
              <a:t>	Поиск и самостоятельный выбор конкретных форм образовательной работы стал нормой деятельности педагогов. Инновационное движение в дошкольном образовании по своему масштабу не уступает школьным инновациям.  </a:t>
            </a:r>
          </a:p>
          <a:p>
            <a:pPr algn="just">
              <a:lnSpc>
                <a:spcPct val="80000"/>
              </a:lnSpc>
              <a:buNone/>
            </a:pPr>
            <a:endParaRPr lang="ru-RU" dirty="0">
              <a:solidFill>
                <a:srgbClr val="7030A0"/>
              </a:solidFill>
              <a:latin typeface="+mj-lt"/>
            </a:endParaRPr>
          </a:p>
          <a:p>
            <a:pPr algn="just">
              <a:lnSpc>
                <a:spcPct val="80000"/>
              </a:lnSpc>
              <a:buNone/>
            </a:pPr>
            <a:r>
              <a:rPr lang="ru-RU" dirty="0">
                <a:solidFill>
                  <a:srgbClr val="7030A0"/>
                </a:solidFill>
                <a:latin typeface="+mj-lt"/>
              </a:rPr>
              <a:t>	Инновационные процессы происходили и в системе дошкольного образования Волгоградской области, среди которых особое место занимает  проектирование и организация процесса воспитания и образования дошкольников на культурно-исторических  традициях региона.</a:t>
            </a:r>
          </a:p>
          <a:p>
            <a:pPr algn="just">
              <a:lnSpc>
                <a:spcPct val="80000"/>
              </a:lnSpc>
              <a:buNone/>
            </a:pPr>
            <a:endParaRPr lang="ru-RU" sz="1800" dirty="0">
              <a:solidFill>
                <a:srgbClr val="7030A0"/>
              </a:solidFill>
            </a:endParaRPr>
          </a:p>
          <a:p>
            <a:pPr algn="just">
              <a:lnSpc>
                <a:spcPct val="80000"/>
              </a:lnSpc>
              <a:buNone/>
            </a:pPr>
            <a:r>
              <a:rPr lang="ru-RU" sz="1800" dirty="0"/>
              <a:t>	</a:t>
            </a:r>
            <a:endParaRPr lang="ru-RU" sz="1800" b="1" dirty="0">
              <a:solidFill>
                <a:srgbClr val="7030A0"/>
              </a:solidFill>
            </a:endParaRPr>
          </a:p>
        </p:txBody>
      </p:sp>
      <p:pic>
        <p:nvPicPr>
          <p:cNvPr id="9" name="Содержимое 8" descr="3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83696" y="2420888"/>
            <a:ext cx="4216869" cy="316265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15328" cy="79608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Инновационные процессы в регионах России</a:t>
            </a:r>
            <a:br>
              <a:rPr lang="ru-RU" sz="20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3438" y="1643051"/>
            <a:ext cx="4043363" cy="471490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28596" y="1643050"/>
            <a:ext cx="4068792" cy="471727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Древний Новгород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 и «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Мой край – земля Новгородская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 (1997);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Планета детства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 С. И. Пономарева (Ставрополь, 1998);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Первые шаги. Воспитание петербуржца-дошкольника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», Г.Т.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</a:rPr>
              <a:t>Алифанова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(СПб, 2000);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Наш дом - южный Урал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», Е.С.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</a:rPr>
              <a:t>Бабунова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, Л.В.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</a:rPr>
              <a:t>Градусова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(Магнитогорск, 2003);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«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Я – горожанин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 Л. И. Русских</a:t>
            </a:r>
          </a:p>
          <a:p>
            <a:pPr>
              <a:buNone/>
            </a:pP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Содержимое 6" descr="pr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148064" y="1844824"/>
            <a:ext cx="2958598" cy="422118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Инновационные процессы </a:t>
            </a:r>
            <a:br>
              <a:rPr lang="ru-RU" sz="2400" b="1" dirty="0">
                <a:solidFill>
                  <a:srgbClr val="7030A0"/>
                </a:solidFill>
              </a:rPr>
            </a:br>
            <a:r>
              <a:rPr lang="ru-RU" sz="2400" b="1" dirty="0">
                <a:solidFill>
                  <a:srgbClr val="7030A0"/>
                </a:solidFill>
              </a:rPr>
              <a:t>в современном дошкольном образовании</a:t>
            </a:r>
            <a:r>
              <a:rPr lang="en-US" sz="2400" b="1" dirty="0">
                <a:solidFill>
                  <a:srgbClr val="7030A0"/>
                </a:solidFill>
              </a:rPr>
              <a:t/>
            </a:r>
            <a:br>
              <a:rPr lang="en-US" sz="2400" b="1" dirty="0">
                <a:solidFill>
                  <a:srgbClr val="7030A0"/>
                </a:solidFill>
              </a:rPr>
            </a:br>
            <a:endParaRPr lang="ru-RU" sz="2400" b="1" dirty="0"/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855248"/>
            <a:ext cx="4497388" cy="449820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  <a:buNone/>
            </a:pPr>
            <a:r>
              <a:rPr lang="en-US" sz="1800" b="0" dirty="0">
                <a:solidFill>
                  <a:srgbClr val="7030A0"/>
                </a:solidFill>
                <a:latin typeface="+mj-lt"/>
              </a:rPr>
              <a:t>       </a:t>
            </a:r>
            <a:r>
              <a:rPr lang="ru-RU" sz="1600" b="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За двадцать с лишним лет в стране сложилась система дошкольного образования, которая не могла существовать в ином режиме, нежели тот, что описывается в терминах «вариативность», «развитие», «инновационность».</a:t>
            </a:r>
          </a:p>
          <a:p>
            <a:pPr algn="ctr">
              <a:lnSpc>
                <a:spcPct val="80000"/>
              </a:lnSpc>
              <a:buNone/>
            </a:pPr>
            <a:endParaRPr lang="ru-RU" sz="1600" b="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sz="1600" b="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Но для того, 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1600" b="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чтобы эффекты «дошкольных» инноваций не замкнулись в четырех стенах садика 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1600" b="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и в ограде его участка, 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1600" b="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потребовался следующий шаг – изменение статуса дошкольного образование внутри образовательной системы.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3438" y="1859757"/>
            <a:ext cx="4500561" cy="449820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  <a:p>
            <a:pPr algn="ctr"/>
            <a:r>
              <a:rPr lang="ru-RU" sz="1400" b="0" dirty="0">
                <a:solidFill>
                  <a:schemeClr val="tx1"/>
                </a:solidFill>
                <a:latin typeface="+mj-lt"/>
              </a:rPr>
              <a:t>Этот шаг сделал новый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+mj-lt"/>
              </a:rPr>
              <a:t>Закон «Об образовании», </a:t>
            </a:r>
            <a:r>
              <a:rPr lang="ru-RU" sz="1400" b="0" dirty="0">
                <a:solidFill>
                  <a:schemeClr val="tx1"/>
                </a:solidFill>
                <a:latin typeface="+mj-lt"/>
              </a:rPr>
              <a:t>согласно которому </a:t>
            </a:r>
            <a:r>
              <a:rPr lang="ru-RU" sz="1400" dirty="0">
                <a:solidFill>
                  <a:schemeClr val="tx1"/>
                </a:solidFill>
                <a:latin typeface="+mj-lt"/>
              </a:rPr>
              <a:t>дошкольное образование определено в качестве исходного, базисного уровня </a:t>
            </a:r>
            <a:r>
              <a:rPr lang="ru-RU" sz="1400" b="0" dirty="0">
                <a:solidFill>
                  <a:schemeClr val="tx1"/>
                </a:solidFill>
                <a:latin typeface="+mj-lt"/>
              </a:rPr>
              <a:t>общего образования. Отсюда – и ФГОС, и </a:t>
            </a:r>
            <a:r>
              <a:rPr lang="ru-RU" sz="1400" b="0" dirty="0" smtClean="0">
                <a:solidFill>
                  <a:schemeClr val="tx1"/>
                </a:solidFill>
                <a:latin typeface="+mj-lt"/>
              </a:rPr>
              <a:t>ФОП</a:t>
            </a:r>
            <a:r>
              <a:rPr lang="ru-RU" sz="1400" b="0" dirty="0" smtClean="0">
                <a:solidFill>
                  <a:schemeClr val="tx1"/>
                </a:solidFill>
                <a:latin typeface="+mj-lt"/>
              </a:rPr>
              <a:t>…</a:t>
            </a:r>
            <a:endParaRPr lang="ru-RU" sz="1400" b="0" dirty="0">
              <a:solidFill>
                <a:schemeClr val="tx1"/>
              </a:solidFill>
              <a:latin typeface="+mj-lt"/>
            </a:endParaRPr>
          </a:p>
          <a:p>
            <a:endParaRPr lang="ru-RU" dirty="0"/>
          </a:p>
        </p:txBody>
      </p:sp>
      <p:pic>
        <p:nvPicPr>
          <p:cNvPr id="7" name="Содержимое 6" descr="img_5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000628" y="1904007"/>
            <a:ext cx="3747836" cy="281087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42876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Программа «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</a:rPr>
              <a:t>Воспитание маленького волжанина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», отражающая специфику культурно-исторических, этнических, социально-экономических, климатических условий Нижневолжского региона, является результатом многолетнего регионального проекта «</a:t>
            </a:r>
            <a:r>
              <a:rPr lang="ru-RU" sz="1400" i="1" dirty="0">
                <a:solidFill>
                  <a:schemeClr val="bg2">
                    <a:lumMod val="25000"/>
                  </a:schemeClr>
                </a:solidFill>
              </a:rPr>
              <a:t>Разработка и внедрение региональной образовательной программы «Воспитание маленького волжанина» в практику муниципальных дошкольных образовательных учреждений города Волгограда и Волгоградской области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» (2002–2010 гг.). </a:t>
            </a:r>
            <a:r>
              <a:rPr lang="ru-RU" sz="1200" dirty="0">
                <a:solidFill>
                  <a:srgbClr val="7030A0"/>
                </a:solidFill>
              </a:rPr>
              <a:t/>
            </a:r>
            <a:br>
              <a:rPr lang="ru-RU" sz="1200" dirty="0">
                <a:solidFill>
                  <a:srgbClr val="7030A0"/>
                </a:solidFill>
              </a:rPr>
            </a:br>
            <a:endParaRPr lang="ru-RU" sz="1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857364"/>
            <a:ext cx="4497388" cy="4595972"/>
          </a:xfrm>
          <a:solidFill>
            <a:srgbClr val="0070C0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символ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67544" y="2060848"/>
            <a:ext cx="3246060" cy="3877098"/>
          </a:xfrm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857364"/>
            <a:ext cx="4500561" cy="45959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 algn="ctr">
              <a:buNone/>
            </a:pP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Нормативно-правовой основой программы «Воспитание маленького волжанина» являются: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Федеральный закон  «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Об образовании в Российской Федерации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» (от 29.12.2012 N 273-ФЗ) 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Федеральный государственный образовательный стандарт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дошкольного образования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(Приказ № 1155 от 17 октября 2013 года) 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/>
              <a:t>Приказ </a:t>
            </a:r>
            <a:r>
              <a:rPr lang="ru-RU" sz="2800" dirty="0" smtClean="0"/>
              <a:t>Министерства просвещения Российской Федерации </a:t>
            </a:r>
            <a:r>
              <a:rPr lang="ru-RU" sz="2800" dirty="0" smtClean="0"/>
              <a:t>от 08.11.2022 </a:t>
            </a:r>
            <a:r>
              <a:rPr lang="ru-RU" sz="2800" dirty="0" smtClean="0"/>
              <a:t>№ </a:t>
            </a:r>
            <a:r>
              <a:rPr lang="ru-RU" sz="2800" dirty="0" smtClean="0"/>
              <a:t>955 «</a:t>
            </a:r>
            <a:r>
              <a:rPr lang="ru-RU" sz="2800" b="1" dirty="0" smtClean="0"/>
              <a:t>О </a:t>
            </a:r>
            <a:r>
              <a:rPr lang="ru-RU" sz="2800" b="1" dirty="0" smtClean="0"/>
              <a:t>внесении изменений в некоторые приказы Министерства образования и </a:t>
            </a:r>
            <a:r>
              <a:rPr lang="ru-RU" sz="2800" b="1" dirty="0" smtClean="0"/>
              <a:t>науки Российской </a:t>
            </a:r>
            <a:r>
              <a:rPr lang="ru-RU" sz="2800" b="1" dirty="0" smtClean="0"/>
              <a:t>Федерации и Министерства просвещения Российской Федерации, </a:t>
            </a:r>
            <a:r>
              <a:rPr lang="ru-RU" sz="2800" b="1" dirty="0" smtClean="0"/>
              <a:t>касающиеся федеральных </a:t>
            </a:r>
            <a:r>
              <a:rPr lang="ru-RU" sz="2800" b="1" dirty="0" smtClean="0"/>
              <a:t>государственных образовательных стандартов общего образования </a:t>
            </a:r>
            <a:r>
              <a:rPr lang="ru-RU" sz="2800" b="1" dirty="0" smtClean="0"/>
              <a:t>и образования </a:t>
            </a:r>
            <a:r>
              <a:rPr lang="ru-RU" sz="2800" b="1" dirty="0" smtClean="0"/>
              <a:t>обучающихся с ограниченными возможностями здоровья и </a:t>
            </a:r>
            <a:r>
              <a:rPr lang="ru-RU" sz="2800" b="1" dirty="0" smtClean="0"/>
              <a:t>умственной отсталостью </a:t>
            </a:r>
            <a:r>
              <a:rPr lang="ru-RU" sz="2800" b="1" dirty="0" smtClean="0"/>
              <a:t>(интеллектуальными нарушениями)» </a:t>
            </a:r>
            <a:r>
              <a:rPr lang="ru-RU" sz="2800" b="1" dirty="0" smtClean="0"/>
              <a:t> 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Государственная программа «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Патриотическое воспитание граждан  Российской Федерации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» (Постановление Правительства РФ от 5 октября 2010 г. № 795 и более поздние программы), 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 smtClean="0"/>
              <a:t>Приказ </a:t>
            </a:r>
            <a:r>
              <a:rPr lang="ru-RU" sz="2800" dirty="0" smtClean="0"/>
              <a:t>Министерства </a:t>
            </a:r>
            <a:r>
              <a:rPr lang="ru-RU" sz="2800" dirty="0" smtClean="0"/>
              <a:t>просвещения Российской Федерации «</a:t>
            </a:r>
            <a:r>
              <a:rPr lang="ru-RU" sz="2800" b="1" dirty="0" smtClean="0"/>
              <a:t>Об утверждении федеральной образовательной программы дошкольного образования</a:t>
            </a:r>
            <a:r>
              <a:rPr lang="ru-RU" sz="2800" dirty="0" smtClean="0"/>
              <a:t>» от </a:t>
            </a:r>
            <a:r>
              <a:rPr lang="ru-RU" sz="2800" dirty="0" smtClean="0"/>
              <a:t>25 ноября </a:t>
            </a:r>
            <a:r>
              <a:rPr lang="ru-RU" sz="2800" dirty="0" smtClean="0"/>
              <a:t>2022 г</a:t>
            </a:r>
            <a:r>
              <a:rPr lang="ru-RU" sz="2800" dirty="0" smtClean="0"/>
              <a:t>. N </a:t>
            </a:r>
            <a:r>
              <a:rPr lang="ru-RU" sz="2800" dirty="0" smtClean="0"/>
              <a:t>1028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pPr algn="just">
              <a:buFont typeface="Wingdings" pitchFamily="2" charset="2"/>
              <a:buChar char="ü"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областная целевая программа «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Патриотическое воспитание граждан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» (от 22 сентября 2011 г. N 1368-р)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Закон Волгоградской области об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экологическом образовании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в Волгоградской области (от 15 мая 2003 г. № 825-ОД).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0" y="1142984"/>
            <a:ext cx="9144000" cy="52864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40000" lnSpcReduction="20000"/>
          </a:bodyPr>
          <a:lstStyle/>
          <a:p>
            <a:pPr algn="ctr">
              <a:lnSpc>
                <a:spcPct val="80000"/>
              </a:lnSpc>
            </a:pP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lnSpc>
                <a:spcPct val="80000"/>
              </a:lnSpc>
              <a:buNone/>
            </a:pPr>
            <a:r>
              <a:rPr lang="ru-RU" sz="2400" dirty="0">
                <a:solidFill>
                  <a:srgbClr val="7030A0"/>
                </a:solidFill>
              </a:rPr>
              <a:t>   	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Стандарт дошкольного образования – 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это шанс изменения всей системы образования, </a:t>
            </a:r>
          </a:p>
          <a:p>
            <a:pPr algn="ctr">
              <a:lnSpc>
                <a:spcPct val="80000"/>
              </a:lnSpc>
              <a:buNone/>
            </a:pP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создания развивающего вариативного проектного управления.</a:t>
            </a:r>
          </a:p>
          <a:p>
            <a:pPr algn="ctr">
              <a:buNone/>
            </a:pP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Стандарт дошкольного образования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– это совершенно особый документ, связанный с поддержкой разнообразия детства, а не его унификации. Стандарт есть уникальное соглашение между семьей и государством.</a:t>
            </a:r>
            <a:b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</a:b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Федеральный государственный стандарт дошкольного образования – это совокупность государственных гарантий и требований к программам, условиям и результатам получения бесплатного доступного качественного образования. </a:t>
            </a:r>
          </a:p>
          <a:p>
            <a:pPr algn="ctr">
              <a:buNone/>
            </a:pPr>
            <a:endParaRPr lang="ru-RU" sz="2900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В первую очередь, это:</a:t>
            </a:r>
          </a:p>
          <a:p>
            <a:pPr algn="just">
              <a:buNone/>
            </a:pPr>
            <a:r>
              <a:rPr lang="ru-RU" sz="29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/>
            </a:r>
            <a:br>
              <a:rPr lang="ru-RU" sz="2900" dirty="0">
                <a:solidFill>
                  <a:schemeClr val="bg2">
                    <a:lumMod val="25000"/>
                  </a:schemeClr>
                </a:solidFill>
                <a:latin typeface="+mj-lt"/>
              </a:rPr>
            </a:b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расширение возможностей развития 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личностного потенциала и способностей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каждого ребенка дошкольного возраста;</a:t>
            </a:r>
          </a:p>
          <a:p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минимизация рисков кризисов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возрастного развития ребенка при переходе от дошкольного детства к начальной школе;</a:t>
            </a:r>
          </a:p>
          <a:p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приобщение детей через соответствующие их индивидуально-возрастным особенностям виды деятельности к </a:t>
            </a:r>
            <a:r>
              <a:rPr lang="ru-RU" sz="3500" b="1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социокультурным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нормам, традициям семьи, общества и государства;</a:t>
            </a:r>
          </a:p>
          <a:p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развитие интереса и мотивации детей к познанию мира и творчеству;</a:t>
            </a:r>
          </a:p>
          <a:p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развитие вариативных образовательных программ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поддерживающих </a:t>
            </a:r>
            <a:r>
              <a:rPr lang="ru-RU" sz="3500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социокультурное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разнообразие детства;</a:t>
            </a:r>
          </a:p>
          <a:p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разработка нормативов условий, обеспечивающих общую 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организацию содействия детей и взрослых в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дошкольном детстве;</a:t>
            </a:r>
          </a:p>
          <a:p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соблюдение </a:t>
            </a:r>
            <a:r>
              <a:rPr lang="ru-RU" sz="35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прав ребенка, родителей и других участников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образовательного процесса  (</a:t>
            </a:r>
            <a:r>
              <a:rPr lang="ru-RU" sz="3500" i="1" dirty="0" err="1">
                <a:solidFill>
                  <a:schemeClr val="bg2">
                    <a:lumMod val="25000"/>
                  </a:schemeClr>
                </a:solidFill>
                <a:latin typeface="+mj-lt"/>
              </a:rPr>
              <a:t>А.Г.Асмолов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).</a:t>
            </a:r>
          </a:p>
          <a:p>
            <a:pPr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14" y="332656"/>
            <a:ext cx="9095799" cy="92869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Региональная программа «Воспитание маленького волжанина»</a:t>
            </a:r>
            <a:br>
              <a:rPr lang="ru-RU" sz="2000" b="1" dirty="0"/>
            </a:b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547" y="1261350"/>
            <a:ext cx="4497388" cy="642942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1600" b="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ориентирована на  основные принципы ДО, закрепленные  Стандартом: </a:t>
            </a:r>
            <a:endParaRPr lang="ru-RU" sz="16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2513" y="1904292"/>
            <a:ext cx="4474875" cy="445602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endParaRPr lang="ru-RU" sz="2000" b="1" dirty="0">
              <a:solidFill>
                <a:srgbClr val="7030A0"/>
              </a:solidFill>
            </a:endParaRPr>
          </a:p>
          <a:p>
            <a:r>
              <a:rPr lang="ru-RU" sz="2000" b="1" dirty="0">
                <a:solidFill>
                  <a:srgbClr val="7030A0"/>
                </a:solidFill>
              </a:rPr>
              <a:t>содействие и сотрудничество детей и взрослых</a:t>
            </a:r>
            <a:r>
              <a:rPr lang="ru-RU" sz="2000" dirty="0">
                <a:solidFill>
                  <a:srgbClr val="7030A0"/>
                </a:solidFill>
              </a:rPr>
              <a:t>, признание ребенка полноценным участником (субъектом) образовательных отношений;</a:t>
            </a:r>
          </a:p>
          <a:p>
            <a:r>
              <a:rPr lang="ru-RU" sz="2000" dirty="0">
                <a:solidFill>
                  <a:srgbClr val="7030A0"/>
                </a:solidFill>
              </a:rPr>
              <a:t>поддержка инициативы детей в различных видах деятельности;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сотрудничество</a:t>
            </a:r>
            <a:r>
              <a:rPr lang="ru-RU" sz="2000" dirty="0">
                <a:solidFill>
                  <a:srgbClr val="7030A0"/>
                </a:solidFill>
              </a:rPr>
              <a:t> Организации </a:t>
            </a:r>
            <a:r>
              <a:rPr lang="ru-RU" sz="2000" b="1" dirty="0">
                <a:solidFill>
                  <a:srgbClr val="7030A0"/>
                </a:solidFill>
              </a:rPr>
              <a:t>с семьей</a:t>
            </a:r>
            <a:r>
              <a:rPr lang="ru-RU" sz="2000" dirty="0">
                <a:solidFill>
                  <a:srgbClr val="7030A0"/>
                </a:solidFill>
              </a:rPr>
              <a:t>;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приобщение детей к </a:t>
            </a:r>
            <a:r>
              <a:rPr lang="ru-RU" sz="2000" b="1" dirty="0" err="1">
                <a:solidFill>
                  <a:srgbClr val="7030A0"/>
                </a:solidFill>
              </a:rPr>
              <a:t>социокультурным</a:t>
            </a:r>
            <a:r>
              <a:rPr lang="ru-RU" sz="2000" b="1" dirty="0">
                <a:solidFill>
                  <a:srgbClr val="7030A0"/>
                </a:solidFill>
              </a:rPr>
              <a:t> нормам, традициям семьи, общества и государства</a:t>
            </a:r>
            <a:r>
              <a:rPr lang="ru-RU" sz="2000" dirty="0">
                <a:solidFill>
                  <a:srgbClr val="7030A0"/>
                </a:solidFill>
              </a:rPr>
              <a:t>;</a:t>
            </a:r>
          </a:p>
          <a:p>
            <a:r>
              <a:rPr lang="ru-RU" sz="2000" dirty="0">
                <a:solidFill>
                  <a:srgbClr val="7030A0"/>
                </a:solidFill>
              </a:rPr>
              <a:t>формирование </a:t>
            </a:r>
            <a:r>
              <a:rPr lang="ru-RU" sz="2000" b="1" dirty="0">
                <a:solidFill>
                  <a:srgbClr val="7030A0"/>
                </a:solidFill>
              </a:rPr>
              <a:t>познавательных интересов и познавательных действий </a:t>
            </a:r>
            <a:r>
              <a:rPr lang="ru-RU" sz="2000" dirty="0">
                <a:solidFill>
                  <a:srgbClr val="7030A0"/>
                </a:solidFill>
              </a:rPr>
              <a:t>ребенка в различных </a:t>
            </a:r>
            <a:r>
              <a:rPr lang="ru-RU" sz="2000" b="1" dirty="0">
                <a:solidFill>
                  <a:srgbClr val="7030A0"/>
                </a:solidFill>
              </a:rPr>
              <a:t>видах деятельности</a:t>
            </a:r>
            <a:r>
              <a:rPr lang="ru-RU" sz="2000" dirty="0">
                <a:solidFill>
                  <a:srgbClr val="7030A0"/>
                </a:solidFill>
              </a:rPr>
              <a:t>;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возрастная адекватность </a:t>
            </a:r>
            <a:r>
              <a:rPr lang="ru-RU" sz="2000" dirty="0">
                <a:solidFill>
                  <a:srgbClr val="7030A0"/>
                </a:solidFill>
              </a:rPr>
              <a:t>дошкольного образования (соответствие условий, требований, методов возрасту и особенностям развития);</a:t>
            </a:r>
          </a:p>
          <a:p>
            <a:r>
              <a:rPr lang="ru-RU" sz="2000" b="1" dirty="0">
                <a:solidFill>
                  <a:srgbClr val="7030A0"/>
                </a:solidFill>
              </a:rPr>
              <a:t>учет  этнокультурной ситуации развития детей</a:t>
            </a:r>
            <a:r>
              <a:rPr lang="ru-RU" sz="2000" dirty="0">
                <a:solidFill>
                  <a:srgbClr val="7030A0"/>
                </a:solidFill>
              </a:rPr>
              <a:t>.</a:t>
            </a:r>
          </a:p>
          <a:p>
            <a:endParaRPr lang="ru-RU" sz="1400" dirty="0"/>
          </a:p>
          <a:p>
            <a:endParaRPr lang="ru-RU" sz="14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30733" y="1255400"/>
            <a:ext cx="4487580" cy="65484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1600" b="0" dirty="0">
                <a:solidFill>
                  <a:schemeClr val="bg2">
                    <a:lumMod val="25000"/>
                  </a:schemeClr>
                </a:solidFill>
              </a:rPr>
              <a:t>ориентирована на решение актуальных задач ДО, в частности: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1280" y="1904292"/>
            <a:ext cx="4477033" cy="445602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endParaRPr lang="ru-RU" dirty="0">
              <a:solidFill>
                <a:srgbClr val="7030A0"/>
              </a:solidFill>
            </a:endParaRPr>
          </a:p>
          <a:p>
            <a:r>
              <a:rPr lang="ru-RU" dirty="0">
                <a:solidFill>
                  <a:srgbClr val="7030A0"/>
                </a:solidFill>
              </a:rPr>
              <a:t>объединения обучения и воспитания в целостный образовательный процесс на основе </a:t>
            </a:r>
            <a:r>
              <a:rPr lang="ru-RU" b="1" dirty="0">
                <a:solidFill>
                  <a:srgbClr val="7030A0"/>
                </a:solidFill>
              </a:rPr>
              <a:t>духовно-нравственных и социокультурных ценностей</a:t>
            </a:r>
            <a:r>
              <a:rPr lang="ru-RU" dirty="0">
                <a:solidFill>
                  <a:srgbClr val="7030A0"/>
                </a:solidFill>
              </a:rPr>
              <a:t> и принятых в обществе правил и норм поведения в интересах человека, семьи, общества;</a:t>
            </a:r>
          </a:p>
          <a:p>
            <a:r>
              <a:rPr lang="ru-RU" dirty="0">
                <a:solidFill>
                  <a:srgbClr val="7030A0"/>
                </a:solidFill>
              </a:rPr>
              <a:t>формирования </a:t>
            </a:r>
            <a:r>
              <a:rPr lang="ru-RU" b="1" dirty="0">
                <a:solidFill>
                  <a:srgbClr val="7030A0"/>
                </a:solidFill>
              </a:rPr>
              <a:t>общей культуры личности </a:t>
            </a:r>
            <a:r>
              <a:rPr lang="ru-RU" dirty="0">
                <a:solidFill>
                  <a:srgbClr val="7030A0"/>
                </a:solidFill>
              </a:rPr>
              <a:t>детей, в том числе ценностей здорового образа жизни, </a:t>
            </a:r>
            <a:r>
              <a:rPr lang="ru-RU" b="1" dirty="0">
                <a:solidFill>
                  <a:srgbClr val="7030A0"/>
                </a:solidFill>
              </a:rPr>
              <a:t>развития их социальных, нравственных, эстетических, интеллектуальных</a:t>
            </a:r>
            <a:r>
              <a:rPr lang="ru-RU" dirty="0">
                <a:solidFill>
                  <a:srgbClr val="7030A0"/>
                </a:solidFill>
              </a:rPr>
              <a:t>, физических качеств, </a:t>
            </a:r>
            <a:r>
              <a:rPr lang="ru-RU" b="1" dirty="0">
                <a:solidFill>
                  <a:srgbClr val="7030A0"/>
                </a:solidFill>
              </a:rPr>
              <a:t>инициативности, самостоятельности и ответственности </a:t>
            </a:r>
            <a:r>
              <a:rPr lang="ru-RU" dirty="0">
                <a:solidFill>
                  <a:srgbClr val="7030A0"/>
                </a:solidFill>
              </a:rPr>
              <a:t>ребенка, формирования предпосылок учебной деятельности;</a:t>
            </a:r>
          </a:p>
          <a:p>
            <a:r>
              <a:rPr lang="ru-RU" dirty="0">
                <a:solidFill>
                  <a:srgbClr val="7030A0"/>
                </a:solidFill>
              </a:rPr>
              <a:t>обеспечения психолого-педагогической </a:t>
            </a:r>
            <a:r>
              <a:rPr lang="ru-RU" b="1" dirty="0">
                <a:solidFill>
                  <a:srgbClr val="7030A0"/>
                </a:solidFill>
              </a:rPr>
              <a:t>поддержки семьи и повышения компетентности родителей </a:t>
            </a:r>
            <a:r>
              <a:rPr lang="ru-RU" dirty="0">
                <a:solidFill>
                  <a:srgbClr val="7030A0"/>
                </a:solidFill>
              </a:rPr>
              <a:t>(законных представителей) в вопросах развития и образования, охраны и укрепления здоровья детей.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642918"/>
            <a:ext cx="9144000" cy="207170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Региональная программа «Воспитание маленького волжанина», </a:t>
            </a:r>
            <a:br>
              <a:rPr lang="ru-RU" sz="18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являясь основой для разработки  части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образовательной программы дошкольного образования, «формируемой участниками образовательных отношений» (п. 2. 9 ФГОС),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направлена на решение важной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 государственной задачи – воспитание высоконравственного, ответственного, творческого, инициативного, компетентного гражданина России (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с.4 программы</a:t>
            </a: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).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2857496"/>
            <a:ext cx="9144000" cy="346710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>
              <a:buNone/>
            </a:pPr>
            <a:endParaRPr lang="ru-RU" b="1" dirty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Целью программы </a:t>
            </a:r>
          </a:p>
          <a:p>
            <a:pPr algn="ctr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«Воспитание маленького волжанина»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является объединение усилий семьи, детского сада, организаций  дополнительного образования, учреждений культуры и искусства в становлении, развитии, воспитании в ребенке Благородного Гражданина.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0" y="642918"/>
            <a:ext cx="4357686" cy="2286016"/>
          </a:xfrm>
          <a:solidFill>
            <a:srgbClr val="FFC000"/>
          </a:solidFill>
        </p:spPr>
        <p:txBody>
          <a:bodyPr/>
          <a:lstStyle/>
          <a:p>
            <a:endParaRPr lang="ru-RU" sz="1400" dirty="0">
              <a:solidFill>
                <a:srgbClr val="7030A0"/>
              </a:solidFill>
            </a:endParaRPr>
          </a:p>
          <a:p>
            <a:endParaRPr lang="ru-RU" sz="1400" dirty="0">
              <a:solidFill>
                <a:srgbClr val="7030A0"/>
              </a:solidFill>
            </a:endParaRPr>
          </a:p>
          <a:p>
            <a:pPr algn="ctr"/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Цель общественного дошкольного образования </a:t>
            </a:r>
            <a:r>
              <a:rPr lang="ru-RU" sz="1400" b="0" dirty="0">
                <a:solidFill>
                  <a:schemeClr val="bg2">
                    <a:lumMod val="25000"/>
                  </a:schemeClr>
                </a:solidFill>
              </a:rPr>
              <a:t>– </a:t>
            </a:r>
          </a:p>
          <a:p>
            <a:pPr algn="ctr"/>
            <a:r>
              <a:rPr lang="ru-RU" sz="1400" b="0" dirty="0">
                <a:solidFill>
                  <a:schemeClr val="bg2">
                    <a:lumMod val="25000"/>
                  </a:schemeClr>
                </a:solidFill>
              </a:rPr>
              <a:t>устремление ребенка к активному познанию природы, истории родного края – Нижнего Поволжья, его традиционной и современной культуры, искусства; развитие созидательной направленности растущей личности, неприемлемой разрушительное отношение к природному и культурному наследию. 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500562" y="642918"/>
            <a:ext cx="4643438" cy="2286015"/>
          </a:xfrm>
          <a:solidFill>
            <a:srgbClr val="FFC000"/>
          </a:solidFill>
        </p:spPr>
        <p:txBody>
          <a:bodyPr>
            <a:normAutofit fontScale="70000" lnSpcReduction="20000"/>
          </a:bodyPr>
          <a:lstStyle/>
          <a:p>
            <a:endParaRPr lang="ru-RU" b="0" dirty="0">
              <a:solidFill>
                <a:srgbClr val="7030A0"/>
              </a:solidFill>
            </a:endParaRPr>
          </a:p>
          <a:p>
            <a:pPr algn="ctr"/>
            <a:r>
              <a:rPr lang="ru-RU" sz="2200" dirty="0">
                <a:solidFill>
                  <a:schemeClr val="bg2">
                    <a:lumMod val="25000"/>
                  </a:schemeClr>
                </a:solidFill>
              </a:rPr>
              <a:t>Цель семейного образования </a:t>
            </a:r>
            <a:r>
              <a:rPr lang="ru-RU" sz="2200" b="0" dirty="0">
                <a:solidFill>
                  <a:schemeClr val="bg2">
                    <a:lumMod val="25000"/>
                  </a:schemeClr>
                </a:solidFill>
              </a:rPr>
              <a:t>– </a:t>
            </a:r>
          </a:p>
          <a:p>
            <a:pPr algn="ctr"/>
            <a:r>
              <a:rPr lang="ru-RU" sz="2200" b="0" dirty="0">
                <a:solidFill>
                  <a:schemeClr val="bg2">
                    <a:lumMod val="25000"/>
                  </a:schemeClr>
                </a:solidFill>
              </a:rPr>
              <a:t>облагораживание души и сердца ребенка (сына, дочери) возвышенными образами родной природы, искусства родного края – Нижнего Поволжья; развитие познавательного отношения к истории семьи, вписанной в историю Родины, интереса к культурным ценностям родного края; обеспечение творческого присвоения знаний об окружающем мире. </a:t>
            </a:r>
          </a:p>
          <a:p>
            <a:endParaRPr lang="ru-RU" dirty="0"/>
          </a:p>
        </p:txBody>
      </p:sp>
      <p:pic>
        <p:nvPicPr>
          <p:cNvPr id="10" name="Содержимое 9" descr="Семейная изо студия Радуга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497114" y="3151686"/>
            <a:ext cx="4611390" cy="3263536"/>
          </a:xfrm>
        </p:spPr>
      </p:pic>
      <p:pic>
        <p:nvPicPr>
          <p:cNvPr id="12" name="Содержимое 11" descr="конкурс 4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35496" y="3166978"/>
            <a:ext cx="4349892" cy="3262418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71480"/>
            <a:ext cx="8925818" cy="1214446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Региональная программа «Воспитание маленького волжанина» </a:t>
            </a:r>
            <a:br>
              <a:rPr lang="ru-RU" sz="18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отвечает  требованиям к структуре образовательной программы </a:t>
            </a:r>
            <a:br>
              <a:rPr lang="ru-RU" sz="18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800" b="1" dirty="0">
                <a:solidFill>
                  <a:schemeClr val="bg2">
                    <a:lumMod val="25000"/>
                  </a:schemeClr>
                </a:solidFill>
              </a:rPr>
              <a:t>дошкольного образования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3438" y="2000240"/>
            <a:ext cx="4389884" cy="435771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2000240"/>
            <a:ext cx="4389884" cy="4360080"/>
          </a:xfrm>
          <a:solidFill>
            <a:srgbClr val="FFC000"/>
          </a:solidFill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обеспечивает развитие личности, мотивации и способностей детей в различных видах деятельности и охватывает следующие структурные единицы, представляющие определенные направления развития и образования детей :</a:t>
            </a: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социально-коммуникативное развитие;</a:t>
            </a: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познавательное развитие;</a:t>
            </a: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речевое развитие;</a:t>
            </a:r>
          </a:p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художественно-эстетическое развитие;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физическое развитие.</a:t>
            </a:r>
          </a:p>
          <a:p>
            <a:endParaRPr lang="ru-RU" dirty="0"/>
          </a:p>
        </p:txBody>
      </p:sp>
      <p:pic>
        <p:nvPicPr>
          <p:cNvPr id="7" name="Содержимое 6" descr="Денндро сад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4786314" y="2786058"/>
            <a:ext cx="3693393" cy="277004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1071546"/>
            <a:ext cx="4068792" cy="450271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конкурс 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714348" y="1928802"/>
            <a:ext cx="3524275" cy="2643206"/>
          </a:xfrm>
          <a:solidFill>
            <a:srgbClr val="FFC000"/>
          </a:solidFill>
        </p:spPr>
      </p:pic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643050"/>
            <a:ext cx="4043363" cy="471727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>    </a:t>
            </a:r>
          </a:p>
          <a:p>
            <a:pPr algn="ctr">
              <a:buNone/>
            </a:pP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Региональная программа </a:t>
            </a:r>
          </a:p>
          <a:p>
            <a:pPr algn="ctr">
              <a:buNone/>
            </a:pP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(</a:t>
            </a:r>
            <a:r>
              <a:rPr lang="ru-RU" sz="1400" i="1" dirty="0">
                <a:solidFill>
                  <a:schemeClr val="bg2">
                    <a:lumMod val="25000"/>
                  </a:schemeClr>
                </a:solidFill>
              </a:rPr>
              <a:t>являясь комплексной программой, поскольку направлена на развитие детей в нескольких образовательных областях, видах деятельности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) </a:t>
            </a:r>
          </a:p>
          <a:p>
            <a:pPr algn="ctr">
              <a:buNone/>
            </a:pP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может быть использована  в части, формируемой участниками образовательных отношений.  </a:t>
            </a:r>
          </a:p>
          <a:p>
            <a:pPr algn="ctr">
              <a:buNone/>
            </a:pPr>
            <a:r>
              <a:rPr lang="ru-RU" sz="1900" dirty="0">
                <a:solidFill>
                  <a:schemeClr val="bg2">
                    <a:lumMod val="25000"/>
                  </a:schemeClr>
                </a:solidFill>
              </a:rPr>
              <a:t>    Объем формируемой участниками образовательных отношений программы (при использовании программы «Воспитание маленького волжанина» не более 40%.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75486"/>
            <a:ext cx="9036496" cy="585798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ru-RU" sz="1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Региональная программа «Воспитание маленького волжанина» </a:t>
            </a:r>
            <a:br>
              <a:rPr lang="ru-RU" sz="20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830683"/>
            <a:ext cx="9036496" cy="585798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включает три основных раздела: целевой, </a:t>
            </a:r>
          </a:p>
          <a:p>
            <a:pPr algn="ctr"/>
            <a:r>
              <a:rPr lang="ru-RU" sz="16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     содержательный и организационный.</a:t>
            </a:r>
            <a:endParaRPr lang="ru-RU" sz="1600" dirty="0">
              <a:latin typeface="+mj-lt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1485880"/>
            <a:ext cx="4393058" cy="5372120"/>
          </a:xfrm>
          <a:solidFill>
            <a:srgbClr val="FFC000"/>
          </a:solidFill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dirty="0">
                <a:solidFill>
                  <a:srgbClr val="7030A0"/>
                </a:solidFill>
              </a:rPr>
              <a:t>    </a:t>
            </a:r>
          </a:p>
          <a:p>
            <a:pPr>
              <a:buNone/>
            </a:pPr>
            <a:r>
              <a:rPr lang="ru-RU" sz="3400" b="1" dirty="0"/>
              <a:t>СОДЕРЖАНИЕ</a:t>
            </a:r>
            <a:endParaRPr lang="ru-RU" sz="3400" dirty="0"/>
          </a:p>
          <a:p>
            <a:pPr>
              <a:buNone/>
            </a:pPr>
            <a:r>
              <a:rPr lang="ru-RU" sz="3400" b="1" cap="small" dirty="0"/>
              <a:t>Целевой раздел </a:t>
            </a:r>
            <a:r>
              <a:rPr lang="ru-RU" sz="3400" cap="small" dirty="0"/>
              <a:t>…………………………………………………………………………</a:t>
            </a:r>
            <a:endParaRPr lang="ru-RU" sz="3400" dirty="0"/>
          </a:p>
          <a:p>
            <a:pPr>
              <a:buNone/>
            </a:pPr>
            <a:r>
              <a:rPr lang="ru-RU" sz="3400" b="1" cap="small" dirty="0"/>
              <a:t>Пояснительная записка</a:t>
            </a:r>
            <a:r>
              <a:rPr lang="ru-RU" sz="3400" cap="small" dirty="0"/>
              <a:t>………………………………………………………….</a:t>
            </a:r>
            <a:endParaRPr lang="ru-RU" sz="3400" dirty="0"/>
          </a:p>
          <a:p>
            <a:pPr>
              <a:buNone/>
            </a:pPr>
            <a:r>
              <a:rPr lang="ru-RU" sz="3400" b="1" cap="small" dirty="0"/>
              <a:t>Основные направления образования и требования к компетентности педагогов и родителей</a:t>
            </a:r>
            <a:r>
              <a:rPr lang="ru-RU" sz="3400" cap="small" dirty="0"/>
              <a:t>……………………………………………………………….. ………</a:t>
            </a:r>
            <a:endParaRPr lang="ru-RU" sz="3400" dirty="0"/>
          </a:p>
          <a:p>
            <a:pPr>
              <a:buNone/>
            </a:pPr>
            <a:r>
              <a:rPr lang="ru-RU" sz="3400" b="1" cap="small" dirty="0"/>
              <a:t>Планируемые результаты освоения Программы </a:t>
            </a:r>
            <a:r>
              <a:rPr lang="ru-RU" sz="3400" cap="small" dirty="0"/>
              <a:t>…………………………………………………………………………………………..</a:t>
            </a:r>
            <a:endParaRPr lang="ru-RU" sz="3400" dirty="0"/>
          </a:p>
          <a:p>
            <a:pPr>
              <a:buNone/>
            </a:pPr>
            <a:r>
              <a:rPr lang="ru-RU" sz="3400" b="1" cap="small" dirty="0"/>
              <a:t>Система оценки результатов освоения Программы</a:t>
            </a:r>
            <a:r>
              <a:rPr lang="ru-RU" sz="3400" dirty="0"/>
              <a:t>……………………………………………………………………..</a:t>
            </a:r>
          </a:p>
          <a:p>
            <a:pPr>
              <a:buNone/>
            </a:pPr>
            <a:r>
              <a:rPr lang="ru-RU" sz="3400" i="1" dirty="0"/>
              <a:t> </a:t>
            </a:r>
            <a:endParaRPr lang="ru-RU" sz="3400" dirty="0"/>
          </a:p>
          <a:p>
            <a:pPr>
              <a:buNone/>
            </a:pPr>
            <a:r>
              <a:rPr lang="ru-RU" sz="3400" b="1" dirty="0"/>
              <a:t>СОДЕРЖАТЕЛЬНЫЙ РАЗДЕЛ…………………………………</a:t>
            </a:r>
            <a:endParaRPr lang="ru-RU" sz="3400" dirty="0"/>
          </a:p>
          <a:p>
            <a:pPr>
              <a:buNone/>
            </a:pPr>
            <a:r>
              <a:rPr lang="en-US" sz="3400" b="1" dirty="0"/>
              <a:t>I</a:t>
            </a:r>
            <a:r>
              <a:rPr lang="ru-RU" sz="3400" b="1" dirty="0"/>
              <a:t> ступень (от 3 до 5 лет</a:t>
            </a:r>
            <a:r>
              <a:rPr lang="ru-RU" sz="3400" dirty="0"/>
              <a:t>)	</a:t>
            </a:r>
          </a:p>
          <a:p>
            <a:pPr>
              <a:buNone/>
            </a:pPr>
            <a:r>
              <a:rPr lang="en-US" sz="3400" b="1" dirty="0"/>
              <a:t>I</a:t>
            </a:r>
            <a:r>
              <a:rPr lang="ru-RU" sz="3400" b="1" dirty="0"/>
              <a:t>. ПРИРОДА РОДНОГО КРАЯ – НИЖНЕГО ПОВОЛЖЬЯ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 для педагогов детского сада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родителей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Содержание образовательного взаимодействия </a:t>
            </a:r>
            <a:endParaRPr lang="ru-RU" sz="3400" dirty="0"/>
          </a:p>
          <a:p>
            <a:pPr>
              <a:buNone/>
            </a:pPr>
            <a:r>
              <a:rPr lang="ru-RU" sz="3400" i="1" dirty="0"/>
              <a:t>воспитывающих взрослых с ребенком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en-US" sz="3400" b="1" dirty="0"/>
              <a:t>II</a:t>
            </a:r>
            <a:r>
              <a:rPr lang="ru-RU" sz="3400" b="1" dirty="0"/>
              <a:t>. ИСТОРИЯ И КУЛЬТУРА РОДНОГО КРАЯ – НИЖНЕГО ПОВОЛЖЬЯ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педагогов детского сада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 для родителей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Содержание образовательного взаимодействия </a:t>
            </a:r>
            <a:endParaRPr lang="ru-RU" sz="3400" dirty="0"/>
          </a:p>
          <a:p>
            <a:pPr>
              <a:buNone/>
            </a:pPr>
            <a:r>
              <a:rPr lang="ru-RU" sz="3400" i="1" dirty="0"/>
              <a:t>воспитывающих взрослых с ребенком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Архитектура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педагогов детского сада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 для родителей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Содержание образовательного взаимодействия </a:t>
            </a:r>
            <a:endParaRPr lang="ru-RU" sz="3400" dirty="0"/>
          </a:p>
          <a:p>
            <a:pPr>
              <a:buNone/>
            </a:pPr>
            <a:r>
              <a:rPr lang="ru-RU" sz="3400" i="1" dirty="0"/>
              <a:t>воспитывающих взрослых с ребенком</a:t>
            </a:r>
            <a:endParaRPr lang="ru-RU" sz="3400" dirty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u-RU" sz="3400" dirty="0">
                <a:solidFill>
                  <a:srgbClr val="7030A0"/>
                </a:solidFill>
              </a:rPr>
              <a:t>     </a:t>
            </a:r>
            <a:endParaRPr lang="ru-RU" sz="34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485880"/>
            <a:ext cx="4500562" cy="5372120"/>
          </a:xfrm>
          <a:solidFill>
            <a:srgbClr val="FFC000"/>
          </a:solidFill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1200" dirty="0"/>
              <a:t>	</a:t>
            </a:r>
          </a:p>
          <a:p>
            <a:pPr>
              <a:buNone/>
            </a:pPr>
            <a:r>
              <a:rPr lang="ru-RU" sz="3400" b="1" dirty="0"/>
              <a:t>Музыка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педагогов детского сада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родителей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Содержание образовательного взаимодействия </a:t>
            </a:r>
            <a:endParaRPr lang="ru-RU" sz="3400" dirty="0"/>
          </a:p>
          <a:p>
            <a:pPr>
              <a:buNone/>
            </a:pPr>
            <a:r>
              <a:rPr lang="ru-RU" sz="3400" i="1" dirty="0"/>
              <a:t>воспитывающих взрослых с ребенком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Литература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 для педагогов детского сада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родителей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Содержание образовательного взаимодействия </a:t>
            </a:r>
            <a:endParaRPr lang="ru-RU" sz="3400" dirty="0"/>
          </a:p>
          <a:p>
            <a:pPr>
              <a:buNone/>
            </a:pPr>
            <a:r>
              <a:rPr lang="ru-RU" sz="3400" i="1" dirty="0"/>
              <a:t>воспитывающих взрослых с ребенком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Театр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для педагогов детского сада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Задачи  для родителей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i="1" dirty="0"/>
              <a:t>Содержание образовательного взаимодействия </a:t>
            </a:r>
            <a:endParaRPr lang="ru-RU" sz="3400" dirty="0"/>
          </a:p>
          <a:p>
            <a:pPr>
              <a:buNone/>
            </a:pPr>
            <a:r>
              <a:rPr lang="ru-RU" sz="3400" i="1" dirty="0"/>
              <a:t>воспитывающих взрослых с ребенком</a:t>
            </a:r>
          </a:p>
          <a:p>
            <a:pPr>
              <a:buNone/>
            </a:pPr>
            <a:r>
              <a:rPr lang="ru-RU" sz="3400" b="1" dirty="0"/>
              <a:t>Примерное комплексно-тематическое  планирование	</a:t>
            </a:r>
            <a:endParaRPr lang="ru-RU" sz="3400" dirty="0"/>
          </a:p>
          <a:p>
            <a:pPr>
              <a:buNone/>
            </a:pPr>
            <a:r>
              <a:rPr lang="ru-RU" sz="3400" b="1" dirty="0"/>
              <a:t>Вторая младшая группа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Средняя группа</a:t>
            </a:r>
          </a:p>
          <a:p>
            <a:pPr>
              <a:buNone/>
            </a:pPr>
            <a:r>
              <a:rPr lang="en-US" sz="3400" b="1" dirty="0"/>
              <a:t>II </a:t>
            </a:r>
            <a:r>
              <a:rPr lang="ru-RU" sz="3400" b="1" dirty="0"/>
              <a:t>ступень (от 5 до 7 лет</a:t>
            </a:r>
            <a:r>
              <a:rPr lang="ru-RU" sz="3400" dirty="0"/>
              <a:t>)</a:t>
            </a:r>
            <a:endParaRPr lang="ru-RU" sz="3400" b="1" dirty="0"/>
          </a:p>
          <a:p>
            <a:pPr>
              <a:buNone/>
            </a:pPr>
            <a:r>
              <a:rPr lang="ru-RU" sz="3400" b="1" cap="small" dirty="0"/>
              <a:t>Взаимодействие  детского  сада  с  семьей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 </a:t>
            </a:r>
            <a:r>
              <a:rPr lang="ru-RU" sz="3400" b="1" cap="small" dirty="0"/>
              <a:t>Взаимодействие  детского  сада  с  организациями </a:t>
            </a:r>
          </a:p>
          <a:p>
            <a:pPr>
              <a:buNone/>
            </a:pPr>
            <a:r>
              <a:rPr lang="ru-RU" sz="3400" b="1" cap="small" dirty="0"/>
              <a:t>дополнительного образования, культуры и искусства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 Р</a:t>
            </a:r>
            <a:r>
              <a:rPr lang="ru-RU" sz="3400" b="1" cap="small" dirty="0"/>
              <a:t>екомендуемая  к  программе  литература</a:t>
            </a:r>
            <a:r>
              <a:rPr lang="ru-RU" sz="3400" dirty="0"/>
              <a:t>	</a:t>
            </a:r>
          </a:p>
          <a:p>
            <a:pPr>
              <a:buNone/>
            </a:pPr>
            <a:r>
              <a:rPr lang="ru-RU" sz="3400" b="1" dirty="0"/>
              <a:t>П</a:t>
            </a:r>
            <a:r>
              <a:rPr lang="ru-RU" sz="3400" b="1" cap="small" dirty="0"/>
              <a:t>риложение</a:t>
            </a:r>
            <a:endParaRPr lang="ru-RU" sz="34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51520" y="332656"/>
            <a:ext cx="4245868" cy="61926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/>
              <a:t>      </a:t>
            </a:r>
          </a:p>
          <a:p>
            <a:pPr>
              <a:buNone/>
            </a:pPr>
            <a:r>
              <a:rPr lang="ru-RU" sz="2900" dirty="0">
                <a:solidFill>
                  <a:srgbClr val="7030A0"/>
                </a:solidFill>
              </a:rPr>
              <a:t>      </a:t>
            </a: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Целевой раздел включает в себя </a:t>
            </a:r>
            <a:r>
              <a:rPr lang="ru-RU" sz="2900" b="1" dirty="0">
                <a:solidFill>
                  <a:schemeClr val="bg2">
                    <a:lumMod val="25000"/>
                  </a:schemeClr>
                </a:solidFill>
              </a:rPr>
              <a:t>пояснительную записку и планируемые результаты освоения программы</a:t>
            </a: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endParaRPr lang="ru-RU" sz="29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      Пояснительная записка должна раскрывать:</a:t>
            </a:r>
          </a:p>
          <a:p>
            <a:pPr>
              <a:buNone/>
            </a:pPr>
            <a:r>
              <a:rPr lang="ru-RU" sz="2900" b="1" dirty="0">
                <a:solidFill>
                  <a:schemeClr val="bg2">
                    <a:lumMod val="25000"/>
                  </a:schemeClr>
                </a:solidFill>
              </a:rPr>
              <a:t>       цели и задачи реализации Программы;</a:t>
            </a:r>
          </a:p>
          <a:p>
            <a:pPr>
              <a:buNone/>
            </a:pPr>
            <a:r>
              <a:rPr lang="ru-RU" sz="2900" b="1" dirty="0">
                <a:solidFill>
                  <a:schemeClr val="bg2">
                    <a:lumMod val="25000"/>
                  </a:schemeClr>
                </a:solidFill>
              </a:rPr>
              <a:t>       принципы и подходы </a:t>
            </a: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к формированию Программы.</a:t>
            </a:r>
          </a:p>
          <a:p>
            <a:endParaRPr lang="ru-RU" sz="29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      Планируемые результаты освоения Программы конкретизируют требования Стандарта к </a:t>
            </a:r>
            <a:r>
              <a:rPr lang="ru-RU" sz="2900" b="1" dirty="0">
                <a:solidFill>
                  <a:schemeClr val="bg2">
                    <a:lumMod val="25000"/>
                  </a:schemeClr>
                </a:solidFill>
              </a:rPr>
              <a:t>целевым ориентирам </a:t>
            </a: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в обязательной части и части, формируемой участниками образовательных отношений, с учетом возрастных возможностей и индивидуальных различий (индивидуальных траекторий развития) детей, а также особенностей развития детей с ограниченными возможностями здоровья, в том числе детей-инвалидов (далее - дети с ограниченными возможностями здоровья).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9" y="332656"/>
            <a:ext cx="4033017" cy="6192688"/>
          </a:xfrm>
          <a:solidFill>
            <a:srgbClr val="FFC000"/>
          </a:solidFill>
        </p:spPr>
        <p:txBody>
          <a:bodyPr>
            <a:normAutofit fontScale="55000" lnSpcReduction="20000"/>
          </a:bodyPr>
          <a:lstStyle/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Для достижения целей программы «ВМВ» большое значение имеет решение следующих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задач: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Определение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целей-ориентиров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для каждого участника воспитательно-образовательного процесса (педагогов, родителей, детей), направляющих внимание педагогов и родителей как на развитие актуальных для жизни ребенка интегративных качеств, так и на саморазвитие и совершенствование воспитывающих взрослых, как главного условия воспитания гражданина.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Разработка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содержания образовательного взаимодействия воспитывающих взрослых с ребенком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, во-первых, обеспечивающего воспитаннику возможность познавать природу, историю, искусство и культуру родного края – Нижнего Поволжья, эмоционально откликаться на предъявляемые педагогами и родителями образы; во-вторых, позволяющего успешно формировать основы картины мира. </a:t>
            </a:r>
          </a:p>
          <a:p>
            <a:pPr lvl="0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Развитие взаимно терпимых и ответственных отношений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воспитывающих взрослых (родителей, педагогов детского сада, организаций дополнительного образования, учреждений культуры и искусства), усиливающих воспитание нравственных качеств гражданина. </a:t>
            </a:r>
          </a:p>
          <a:p>
            <a:pPr lvl="0"/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Обеспечение овладения ребенком знаниями о природе, истории и культуре родного края – Нижнего Поволжья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, а также качествами, которые стимулируют дальнейшую познавательную деятельность и устремленность к новому знанию, присвоению позитивных моделей поведения гражданина в природе и обществе. 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r>
              <a:rPr lang="ru-RU" sz="2700" b="1" dirty="0"/>
              <a:t/>
            </a:r>
            <a:br>
              <a:rPr lang="ru-RU" sz="2700" b="1" dirty="0"/>
            </a:br>
            <a:endParaRPr lang="ru-RU" sz="27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5496" y="1628800"/>
            <a:ext cx="4461891" cy="5112568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ru-RU" sz="1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Принцип </a:t>
            </a:r>
            <a:r>
              <a:rPr lang="ru-RU" sz="1800" b="1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гуманизации</a:t>
            </a:r>
            <a:r>
              <a:rPr lang="ru-RU" sz="18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образования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требует построения педагогического процесса на полном признании гражданских прав всех участников образовательного процесса. Этот принцип ставит педагога, родителя и воспитанника на одну ступень, где  каждый заслуживает любви, уважения и понимания. 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6614" y="1628800"/>
            <a:ext cx="4389881" cy="5112568"/>
          </a:xfrm>
          <a:solidFill>
            <a:srgbClr val="FFC000"/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2500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осознание идей гуманной педагогики (о духовном гуманизме, о воспитании в </a:t>
            </a:r>
            <a:r>
              <a:rPr lang="ru-RU" sz="2500" i="1" dirty="0">
                <a:solidFill>
                  <a:schemeClr val="bg2">
                    <a:lumMod val="25000"/>
                  </a:schemeClr>
                </a:solidFill>
              </a:rPr>
              <a:t>Ребенке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 жизни с помощью самой жизни, о жизненной миссии человека, о чувстве свободного выбора, о сотворчестве и сотрудничестве, о духовной общности);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постоянное совершенствование педагогом своего профессионального мастерства и поддержка родителей в их духовно-нравственном преображении;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действие по законам любви (любить любого </a:t>
            </a:r>
            <a:r>
              <a:rPr lang="ru-RU" sz="2500" i="1" dirty="0">
                <a:solidFill>
                  <a:schemeClr val="bg2">
                    <a:lumMod val="25000"/>
                  </a:schemeClr>
                </a:solidFill>
              </a:rPr>
              <a:t>Ребенка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. Понимать Ребенка и принимать его таким, какой он есть. Восполниться оптимизмом в отношении любого </a:t>
            </a:r>
            <a:r>
              <a:rPr lang="ru-RU" sz="2500" i="1" dirty="0">
                <a:solidFill>
                  <a:schemeClr val="bg2">
                    <a:lumMod val="25000"/>
                  </a:schemeClr>
                </a:solidFill>
              </a:rPr>
              <a:t>Ребенка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. Защищать детей от обидчиков и от посягательств взрослых); 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стремление к взаимной открытости, чтобы как педагоги, так и родители имели возможность наблюдать и содействовать воспитанию гражданина;  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достижение высокой культуры общения воспитывающих взрослых между собой и ребенком.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52" y="260648"/>
            <a:ext cx="9036496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3752" y="1556792"/>
            <a:ext cx="4443636" cy="4803528"/>
          </a:xfrm>
          <a:solidFill>
            <a:srgbClr val="92D05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1600" b="1" i="1" dirty="0"/>
              <a:t>      </a:t>
            </a:r>
            <a:r>
              <a:rPr lang="ru-RU" sz="1800" b="1" i="1" dirty="0">
                <a:solidFill>
                  <a:schemeClr val="bg2">
                    <a:lumMod val="25000"/>
                  </a:schemeClr>
                </a:solidFill>
              </a:rPr>
              <a:t>Принцип </a:t>
            </a:r>
            <a:r>
              <a:rPr lang="ru-RU" sz="1800" b="1" i="1" dirty="0" err="1">
                <a:solidFill>
                  <a:schemeClr val="bg2">
                    <a:lumMod val="25000"/>
                  </a:schemeClr>
                </a:solidFill>
              </a:rPr>
              <a:t>природосообразности</a:t>
            </a:r>
            <a:r>
              <a:rPr lang="ru-RU" sz="18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требует строить образовательный процесс на целостности природы </a:t>
            </a:r>
            <a:r>
              <a:rPr lang="ru-RU" sz="1800" i="1" dirty="0">
                <a:solidFill>
                  <a:schemeClr val="bg2">
                    <a:lumMod val="25000"/>
                  </a:schemeClr>
                </a:solidFill>
              </a:rPr>
              <a:t>Ребенка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. </a:t>
            </a:r>
          </a:p>
          <a:p>
            <a:pPr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    «</a:t>
            </a:r>
            <a:r>
              <a:rPr lang="ru-RU" sz="1800" i="1" dirty="0">
                <a:solidFill>
                  <a:schemeClr val="bg2">
                    <a:lumMod val="25000"/>
                  </a:schemeClr>
                </a:solidFill>
              </a:rPr>
              <a:t>Ребенок развивается по законам Природы, по ее календарному плану. Природа движется по пути обретения своей единственности и неповторимости в лице каждого данного ребенка, по пути обретения заданной ему форму и наращивания заданных ресурсов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» (Ш.А.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</a:rPr>
              <a:t>Амонашвили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).</a:t>
            </a:r>
            <a:endParaRPr lang="ru-RU" sz="18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556792"/>
            <a:ext cx="4249041" cy="4803528"/>
          </a:xfrm>
          <a:solidFill>
            <a:srgbClr val="FFC000"/>
          </a:solidFill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создание разнообразных ситуаций общения ребенка со старшими по возрасту детьми и взрослыми (родными, знакомыми и чужими), удовлетворяющими его стремления познанию и взрослению;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создание проблемных ситуаций, в которых ребенок действует как субъект: обнаруживает проблему, совместно или при поддержке взрослых создает проект ее решения, включаясь в общий поток творческих поисков и усилий; реализует проект и анализирует его выполнение, переживая полученные результаты; определяет перспективы развития проекта;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создание разнообразных ситуаций свободного выбора.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-1" y="1628800"/>
            <a:ext cx="4500563" cy="511256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Принцип деятельностной направленности образования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bg2">
                    <a:lumMod val="25000"/>
                  </a:schemeClr>
                </a:solidFill>
              </a:rPr>
              <a:t>требует от воспитывающих взрослых внимания к саморазвитию и развитию у детей способности к активному познанию природы, истории родного края, его традиционной и современной культуры; внимания к творческому освоению не только уже исторически сложившихся, но и еще исторически складывающихся, объективно пребывающих в становлении форм человеческой ментальности.</a:t>
            </a: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628800"/>
            <a:ext cx="4393057" cy="5112568"/>
          </a:xfrm>
          <a:solidFill>
            <a:srgbClr val="FFC000"/>
          </a:solidFill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2500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algn="ctr">
              <a:buNone/>
            </a:pPr>
            <a:endParaRPr lang="ru-RU" sz="2500" b="1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осознание воспитывающими взрослыми педагогических аксиом: «Благородство рождается благородством», «Ответственность рождается ответственностью», «Честность воспитывается честностью», «Сострадание воспитывается состраданием» и др.; и в соответствии с данными аксиомами признание педагогами и родителями ценности самовоспитания и самосовершенствования;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развитие педагогом и родителем в себе качеств, составляющих доблести Благородного Гражданина: благородства, великодушия, мужества, сердечности, творчества, любви, доброты;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насыщение образовательного пространства детского сада лучшими образами любви к родной природе, культуре и искусству, к Человеку; 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создание в детском саду вариативного образовательного пространства, ориентированного на развитие общекультурных и профессиональных компетенций педагогов и общекультурных и базовых педагогических компетенций родителей (матери, отца);  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включение детей в совместную с воспитывающими взрослыми </a:t>
            </a:r>
            <a:r>
              <a:rPr lang="ru-RU" sz="2500" dirty="0" err="1">
                <a:solidFill>
                  <a:schemeClr val="bg2">
                    <a:lumMod val="25000"/>
                  </a:schemeClr>
                </a:solidFill>
              </a:rPr>
              <a:t>культуротворческую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 деятельность в детском саду и дома, в семье, усиливающую освоение ребенком ценностей национально-региональной культуры.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r>
              <a:rPr lang="ru-RU" sz="2700" b="1" dirty="0"/>
              <a:t/>
            </a:r>
            <a:br>
              <a:rPr lang="ru-RU" sz="2700" b="1" dirty="0"/>
            </a:br>
            <a:endParaRPr lang="ru-RU" sz="27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1556792"/>
            <a:ext cx="4389884" cy="5112568"/>
          </a:xfrm>
          <a:solidFill>
            <a:schemeClr val="accent4">
              <a:lumMod val="75000"/>
            </a:schemeClr>
          </a:solidFill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33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3300" b="1" i="1" dirty="0">
                <a:solidFill>
                  <a:schemeClr val="bg2">
                    <a:lumMod val="25000"/>
                  </a:schemeClr>
                </a:solidFill>
              </a:rPr>
              <a:t>            Принцип осознанного взаимодействия воспитывающих взрослых и развития</a:t>
            </a:r>
            <a:r>
              <a:rPr lang="ru-RU" sz="33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300" dirty="0">
                <a:solidFill>
                  <a:schemeClr val="bg2">
                    <a:lumMod val="25000"/>
                  </a:schemeClr>
                </a:solidFill>
              </a:rPr>
              <a:t>требует внимания к каждому участнику воспитательно-образовательного процесса; установления оптимального соотношения участия родителей и прародителей, воспитателей, педагогов дополнительного образования детского сада  в  воспитании и обучении ребенка; понимания и устремленности к развитию всех сторон взаимодействия. </a:t>
            </a:r>
          </a:p>
          <a:p>
            <a:pPr>
              <a:buNone/>
            </a:pP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556792"/>
            <a:ext cx="4249041" cy="5112568"/>
          </a:xfrm>
          <a:solidFill>
            <a:srgbClr val="FFC000"/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2500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algn="ctr">
              <a:buNone/>
            </a:pPr>
            <a:endParaRPr lang="ru-RU" sz="2500" b="1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осознание и принятие роли каждого участника воспитательно-образовательного процесса: матери, отца (а также прародителей), педагога (воспитателя группы, музыкального руководителя, педагога-психолога и др.) в  становлении, развитии, воспитании в ребенке </a:t>
            </a:r>
            <a:r>
              <a:rPr lang="ru-RU" sz="2500" i="1" dirty="0">
                <a:solidFill>
                  <a:schemeClr val="bg2">
                    <a:lumMod val="25000"/>
                  </a:schemeClr>
                </a:solidFill>
              </a:rPr>
              <a:t>Благородного Гражданина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выстраивание взаимодействия воспитывающих взрослых с опорой на знание о циклической динамике и фазах взаимодействия (открытие, прояснение ожиданий, согласование родителями и педагогами точек зрения и прогнозирование развития взаимодействия, составление договора о сотрудничестве, созидание и воплощение образа события, осознание совместно-пройденного пути, благодарение);</a:t>
            </a:r>
          </a:p>
          <a:p>
            <a:pPr lvl="0"/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развитие всех сторон взаимодействия, обеспечивающих его целостность: </a:t>
            </a:r>
            <a:r>
              <a:rPr lang="ru-RU" sz="2500" dirty="0" err="1">
                <a:solidFill>
                  <a:schemeClr val="bg2">
                    <a:lumMod val="25000"/>
                  </a:schemeClr>
                </a:solidFill>
              </a:rPr>
              <a:t>взаимопознание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500" dirty="0" err="1">
                <a:solidFill>
                  <a:schemeClr val="bg2">
                    <a:lumMod val="25000"/>
                  </a:schemeClr>
                </a:solidFill>
              </a:rPr>
              <a:t>взаимоинформирование</a:t>
            </a:r>
            <a:r>
              <a:rPr lang="ru-RU" sz="2500" dirty="0">
                <a:solidFill>
                  <a:schemeClr val="bg2">
                    <a:lumMod val="25000"/>
                  </a:schemeClr>
                </a:solidFill>
              </a:rPr>
              <a:t> (общение), взаимные действия, эмоциональный взаимообмен.  </a:t>
            </a: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r>
              <a:rPr lang="ru-RU" sz="2700" b="1" dirty="0"/>
              <a:t/>
            </a:r>
            <a:br>
              <a:rPr lang="ru-RU" sz="2700" b="1" dirty="0"/>
            </a:br>
            <a:endParaRPr lang="ru-RU" sz="27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1331640"/>
            <a:ext cx="4389884" cy="5337720"/>
          </a:xfrm>
          <a:solidFill>
            <a:srgbClr val="92D050"/>
          </a:solidFill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3500" b="1" i="1" dirty="0">
                <a:solidFill>
                  <a:schemeClr val="bg2">
                    <a:lumMod val="25000"/>
                  </a:schemeClr>
                </a:solidFill>
              </a:rPr>
              <a:t>        </a:t>
            </a:r>
          </a:p>
          <a:p>
            <a:pPr>
              <a:buNone/>
            </a:pPr>
            <a:r>
              <a:rPr lang="ru-RU" sz="3500" b="1" i="1" dirty="0">
                <a:solidFill>
                  <a:schemeClr val="bg2">
                    <a:lumMod val="25000"/>
                  </a:schemeClr>
                </a:solidFill>
              </a:rPr>
              <a:t>Принцип регионализации образования</a:t>
            </a:r>
            <a:r>
              <a:rPr lang="ru-RU" sz="35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</a:rPr>
              <a:t>требует учета региональных особенностей (этнографических, историко-культурных, экологических и др.) в содержании и организации общественного и семейного дошкольного образования и обеспечения полноты и непрерывности образования педагога, родителя, ребенка, проживающих на территории Нижнего Поволжья. </a:t>
            </a:r>
          </a:p>
          <a:p>
            <a:pPr>
              <a:buNone/>
            </a:pP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       </a:t>
            </a:r>
          </a:p>
          <a:p>
            <a:pPr>
              <a:buNone/>
            </a:pPr>
            <a:r>
              <a:rPr lang="ru-RU" sz="2900" dirty="0">
                <a:solidFill>
                  <a:schemeClr val="bg2">
                    <a:lumMod val="25000"/>
                  </a:schemeClr>
                </a:solidFill>
              </a:rPr>
              <a:t>        </a:t>
            </a:r>
            <a:r>
              <a:rPr lang="ru-RU" sz="35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Реализация национально-регионального компонента в содержании дошкольного образования Волгоградской области должна способствовать развитию личности ребенка как достойного гражданина, содействовать воспитанию познавательной, коммуникативной, нравственной, трудовой, эстетической культуры; углублять и конкретизировать содержание психолого-педагогической работы по направлениям (образовательным областям): «социально-коммуникативное развитие», «познавательное развитие», «речевое развитие»,  «художественно-эстетическое развитие»,  «физическое развитие», предусмотренным ФГОС.</a:t>
            </a:r>
          </a:p>
          <a:p>
            <a:pPr>
              <a:buNone/>
            </a:pPr>
            <a:endParaRPr lang="ru-RU" sz="25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25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331640"/>
            <a:ext cx="4389884" cy="5337720"/>
          </a:xfrm>
          <a:solidFill>
            <a:srgbClr val="FFC000"/>
          </a:solidFill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3500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algn="ctr">
              <a:buNone/>
            </a:pPr>
            <a:endParaRPr lang="ru-RU" sz="3500" b="1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sz="3500" dirty="0">
                <a:solidFill>
                  <a:schemeClr val="bg2">
                    <a:lumMod val="25000"/>
                  </a:schemeClr>
                </a:solidFill>
              </a:rPr>
              <a:t>осознание ценности непрерывного саморазвития и самосовершенствования педагогов и родителей в области краеведения;</a:t>
            </a:r>
          </a:p>
          <a:p>
            <a:pPr lvl="0"/>
            <a:r>
              <a:rPr lang="ru-RU" sz="3500" dirty="0">
                <a:solidFill>
                  <a:schemeClr val="bg2">
                    <a:lumMod val="25000"/>
                  </a:schemeClr>
                </a:solidFill>
              </a:rPr>
              <a:t>развитие конструктивных взаимодействий с образовательными организациями (школами, дворцами творчества детей и молодежи, вузами), учреждениями культуры и искусства (музеями, библиотеками, театрами), предоставляющими детям и воспитывающим взрослым возможность знакомства с природным  и культурным богатством родного края – Нижнего Поволжья;</a:t>
            </a:r>
          </a:p>
          <a:p>
            <a:pPr lvl="0"/>
            <a:r>
              <a:rPr lang="ru-RU" sz="3500" dirty="0">
                <a:solidFill>
                  <a:schemeClr val="bg2">
                    <a:lumMod val="25000"/>
                  </a:schemeClr>
                </a:solidFill>
              </a:rPr>
              <a:t>организация в детском саду предметно-пространственной среды с опорой на региональные особенности: создание мини-музеев и музейных комнат (например, музея «казачьего быта», «боевой славы»); уголков культурно-исторического проектирования; художественной галереи, предоставляющей воспитанникам возможность ознакомления  с творчеством местных художников и др.</a:t>
            </a: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628800"/>
            <a:ext cx="4572000" cy="5040560"/>
          </a:xfrm>
          <a:solidFill>
            <a:srgbClr val="00B0F0"/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>
              <a:buNone/>
            </a:pPr>
            <a:r>
              <a:rPr lang="ru-RU" sz="1800" b="1" i="1" dirty="0">
                <a:solidFill>
                  <a:schemeClr val="bg2">
                    <a:lumMod val="25000"/>
                  </a:schemeClr>
                </a:solidFill>
              </a:rPr>
              <a:t>        Принцип непрерывности</a:t>
            </a:r>
            <a:r>
              <a:rPr lang="ru-RU" sz="18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заключается в требовании, согласно которому процесс</a:t>
            </a:r>
            <a:r>
              <a:rPr lang="ru-RU" sz="18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развития, воспитания в ребенке </a:t>
            </a:r>
            <a:r>
              <a:rPr lang="ru-RU" sz="1800" i="1" dirty="0">
                <a:solidFill>
                  <a:schemeClr val="bg2">
                    <a:lumMod val="25000"/>
                  </a:schemeClr>
                </a:solidFill>
              </a:rPr>
              <a:t>Благородного Гражданина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важно осуществлять непрерывно: не только в детском саду, но и в семье. </a:t>
            </a:r>
          </a:p>
          <a:p>
            <a:pPr>
              <a:buNone/>
            </a:pPr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       Соглашаясь с точкой зрения А.А. Леонтьева, который считает, что непрерывность – это «наличие последовательной цепи учебных задач на всем протяжении образования, переходящих друг в друга и обеспечивающих постоянное, объективное и субъективное продвижение учащихся вперед на каждом из последовательных временных отрезков»,  авторский коллектив  полагает, что следование принципу непрерывности в образовании дошкольника позволяет сохранять целостную жизненную связь семьи и группы детского сада.</a:t>
            </a:r>
          </a:p>
          <a:p>
            <a:pPr>
              <a:buNone/>
            </a:pP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endParaRPr lang="ru-RU" sz="1600" b="1" i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628800"/>
            <a:ext cx="4497387" cy="5040560"/>
          </a:xfrm>
          <a:solidFill>
            <a:srgbClr val="FFC000"/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осознание ценности непрерывного процесса развития, воспитания в Ребенке Благородного Гражданина;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обеспечение целевого и содержательного единства всей системы непрерывного образования ребенка как в детском саду, так и семье;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использование инновационных форм совместного проектирования и планирования воспитательно-образовательного процесса, удерживающих внимание воспитателей и родителей на воспитании у ребенка  актуальных нравственных качеств;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педагогическая поддержка и сопровождение семьи в решении задач воспитания маленького волжанина.</a:t>
            </a: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660" y="404664"/>
            <a:ext cx="91440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/>
              <a:t> </a:t>
            </a:r>
            <a:r>
              <a:rPr lang="ru-RU" sz="2700" b="1" dirty="0">
                <a:solidFill>
                  <a:schemeClr val="bg2">
                    <a:lumMod val="25000"/>
                  </a:schemeClr>
                </a:solidFill>
              </a:rPr>
              <a:t>Принципы и подходы к формированию Программы</a:t>
            </a:r>
            <a:br>
              <a:rPr lang="ru-RU" sz="2700" b="1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7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0" y="1700808"/>
            <a:ext cx="4497388" cy="465951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</a:p>
          <a:p>
            <a:pPr algn="ctr">
              <a:buNone/>
            </a:pPr>
            <a:r>
              <a:rPr lang="ru-RU" sz="1600" b="1" i="1" dirty="0"/>
              <a:t>      </a:t>
            </a:r>
            <a:r>
              <a:rPr lang="ru-RU" sz="1800" b="1" i="1" dirty="0"/>
              <a:t>Принцип интеграции</a:t>
            </a:r>
            <a:r>
              <a:rPr lang="ru-RU" sz="1800" i="1" dirty="0"/>
              <a:t> </a:t>
            </a:r>
            <a:r>
              <a:rPr lang="ru-RU" sz="1800" dirty="0"/>
              <a:t>требует внимания к каждой составляющей культурно-образовательного пространства: семье, детскому саду, организациям  дополнительного образования, учреждениям культуры и искусства, улице, общеобразовательной школе, гражданскому обществу и местному самоуправлению.</a:t>
            </a:r>
          </a:p>
          <a:p>
            <a:pPr algn="ctr">
              <a:buNone/>
            </a:pPr>
            <a:endParaRPr lang="ru-RU" sz="1800" b="1" i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sz="1600" b="1" i="1" dirty="0">
                <a:solidFill>
                  <a:schemeClr val="bg2">
                    <a:lumMod val="25000"/>
                  </a:schemeClr>
                </a:solidFill>
              </a:rPr>
              <a:t>      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700808"/>
            <a:ext cx="4321049" cy="4659512"/>
          </a:xfrm>
          <a:solidFill>
            <a:srgbClr val="FFC000"/>
          </a:solidFill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Условиями реализации данного принципа являются: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осознание ценности взаимозависимости по сравнению с независимостью и зависимостью участников образовательного процесса в решении задачи построения и развития единого культурно-образовательного пространства;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признание условности разделения деятельности родителей, воспитателей детского сада, педагогов-организаторов детского досуга, руководителей отделов (комитетов/управлений по образованию, культуры и пр.) в общем деле воспитания гражданина;  </a:t>
            </a:r>
          </a:p>
          <a:p>
            <a:pPr lvl="0"/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всестороннее развитие взаимодействия социальных партнеров, обеспечивающих их объединение в деле государственной важности – воспитании гражданина России.    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Основные черты гражданского облика личности закладываются в детском возрасте на основе опыта, приобретаемого в семье, социальной среде, и в дальнейшем формируются на протяжении всей жизни человека.</a:t>
            </a: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pPr algn="ctr">
              <a:buNone/>
            </a:pP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Отличительные особенности Программы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b="1" dirty="0"/>
              <a:t> 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07504" y="1847088"/>
            <a:ext cx="4389884" cy="4513232"/>
          </a:xfrm>
          <a:solidFill>
            <a:srgbClr val="FFC000"/>
          </a:solidFill>
        </p:spPr>
        <p:txBody>
          <a:bodyPr>
            <a:normAutofit fontScale="92500" lnSpcReduction="10000"/>
          </a:bodyPr>
          <a:lstStyle/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Направленность на развитие личности ребенка.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Гражданско-патриотическая направленность Программы.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Направленность на непрерывное развитие компетентности воспитывающих взрослых.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Направленность на конструктивное взаимодействие с семьями воспитанников.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</a:rPr>
              <a:t>Направленность на конструктивное взаимодействие с организациями дополнительного образования и учреждениями культуры и искусства.</a:t>
            </a:r>
          </a:p>
          <a:p>
            <a:pPr>
              <a:buNone/>
            </a:pPr>
            <a:endParaRPr lang="ru-RU" dirty="0"/>
          </a:p>
          <a:p>
            <a:endParaRPr lang="ru-RU" dirty="0">
              <a:latin typeface="+mj-lt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3438" y="1847088"/>
            <a:ext cx="4105025" cy="4513232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endParaRPr lang="ru-RU" sz="1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ru-RU" sz="1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endParaRPr lang="ru-RU" sz="1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государственная программа «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Патриотическое воспитание граждан  Российской Федерации на 2016-2020 гг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.» (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Правительство РФ Постановление от 30 декабря 2015 г. N 1493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),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Подпрограмма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"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Гражданско-патриотическое воспитание граждан Волгоградской области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" (в редакции постановления Администрации Волгоградской области от 28.08.2017 ), 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Закон Волгоградской области об </a:t>
            </a: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экологическом образовании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в Волгоградской области (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от 25 ноября 2013 г. N 159-ОД "О внесении изменений в Закон Волгоградской области от 15 мая 2003 г. N 825-ОД "Об экологическом образовании в Волгоградской области"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п.4 Развитие дошкольного образования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0034" y="1857364"/>
            <a:ext cx="3997354" cy="4500594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</a:t>
            </a:r>
          </a:p>
          <a:p>
            <a:pPr>
              <a:buNone/>
            </a:pP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   Постановление Правительства Волгоградской области от 25.11.2013 года № 668-п «Об утверждении государственной программы Волгоградской области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«Развитие образования»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на 2014-20 годы.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solidFill>
            <a:srgbClr val="FFC000"/>
          </a:solidFill>
        </p:spPr>
        <p:txBody>
          <a:bodyPr/>
          <a:lstStyle/>
          <a:p>
            <a:pPr>
              <a:buNone/>
            </a:pPr>
            <a:r>
              <a:rPr lang="ru-RU" dirty="0"/>
              <a:t>   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«распространение региональной образовательной программы для дошкольников «Воспитание маленького волжанина» в качестве вариативного компонента образовательной программы  дошкольного образования в широкую практику» (стр. 41)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214422"/>
            <a:ext cx="3997354" cy="573620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Д.С.Лихачев писал: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3438" y="1571613"/>
            <a:ext cx="4043363" cy="4643469"/>
          </a:xfrm>
          <a:solidFill>
            <a:srgbClr val="FFC000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0034" y="2000240"/>
            <a:ext cx="4000528" cy="414340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   «Любовь к родному краю, знание его истории – основа, на которой и может осуществляться рост духовной культуры всего общества. Каждый человек обязан знать, среди какой красоты, каких нравственных ценностей он живет. Он не должен быть самоуверен и нагл в отвержении культуры прошлого без разбора и «суда». Каждый обязан принимать посильное участие в сохранении культуры»</a:t>
            </a:r>
          </a:p>
        </p:txBody>
      </p:sp>
      <p:pic>
        <p:nvPicPr>
          <p:cNvPr id="7" name="Содержимое 6" descr="likhachev_2-1024x70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929190" y="1928802"/>
            <a:ext cx="3418513" cy="3846513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Что дает Программа педагогам?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3"/>
          </p:nvPr>
        </p:nvSpPr>
        <p:spPr>
          <a:xfrm>
            <a:off x="4572000" y="2000240"/>
            <a:ext cx="4114801" cy="428628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2"/>
          </p:nvPr>
        </p:nvSpPr>
        <p:spPr>
          <a:xfrm>
            <a:off x="428596" y="2000240"/>
            <a:ext cx="4068792" cy="436008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/>
          <a:p>
            <a:endParaRPr lang="ru-RU" sz="1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Педагоги открывают новые грани природного и культурного наследия родного края.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Педагоги начинают обращаться к моральному климату памяти семьи, народа, нации, как к живому источнику воспитания человеческого в человеке. 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Педагоги открывают неисчерпаемые ресурсы Детства.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Происходит развитие открытых, творческих отношений с коллегами, с родителями воспитанников. И как результат – преображается атмосфера группы, детского сада.</a:t>
            </a:r>
          </a:p>
          <a:p>
            <a:r>
              <a:rPr lang="ru-RU" sz="1800" dirty="0">
                <a:solidFill>
                  <a:schemeClr val="bg2">
                    <a:lumMod val="25000"/>
                  </a:schemeClr>
                </a:solidFill>
              </a:rPr>
              <a:t>Педагоги осваивают и присваивают идеи гуманно-личностного подхода, на основании которого выстроена региональная программа.  </a:t>
            </a:r>
          </a:p>
        </p:txBody>
      </p:sp>
      <p:pic>
        <p:nvPicPr>
          <p:cNvPr id="9" name="Содержимое 8" descr="18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643439" y="2571744"/>
            <a:ext cx="3929090" cy="3031331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58204" cy="857256"/>
          </a:xfrm>
          <a:solidFill>
            <a:srgbClr val="FFC000"/>
          </a:solidFill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Что дает Программа детям?</a:t>
            </a:r>
            <a:br>
              <a:rPr lang="ru-RU" sz="2800" dirty="0">
                <a:solidFill>
                  <a:schemeClr val="bg2">
                    <a:lumMod val="25000"/>
                  </a:schemeClr>
                </a:solidFill>
              </a:rPr>
            </a:b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Содержимое 4" descr="proect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928802"/>
            <a:ext cx="4038600" cy="40386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920085"/>
            <a:ext cx="4286280" cy="408068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solidFill>
                  <a:schemeClr val="bg2">
                    <a:lumMod val="10000"/>
                  </a:schemeClr>
                </a:solidFill>
              </a:rPr>
              <a:t>Дети удовлетворяют свои актуальные потребности в социальном развитии, в познании наследия своих предков,, природного и культурного наследия родного края; потребности в ярких впечатлениях, в успехе.</a:t>
            </a:r>
          </a:p>
          <a:p>
            <a:r>
              <a:rPr lang="ru-RU" sz="1800" dirty="0">
                <a:solidFill>
                  <a:schemeClr val="bg2">
                    <a:lumMod val="10000"/>
                  </a:schemeClr>
                </a:solidFill>
              </a:rPr>
              <a:t>Дети приобретают уникальный опыт совместного со взрослыми движения от незнания к знанию родного края.</a:t>
            </a:r>
          </a:p>
          <a:p>
            <a:r>
              <a:rPr lang="ru-RU" sz="1800" dirty="0">
                <a:solidFill>
                  <a:schemeClr val="bg2">
                    <a:lumMod val="10000"/>
                  </a:schemeClr>
                </a:solidFill>
              </a:rPr>
              <a:t>В разнообразном </a:t>
            </a:r>
            <a:r>
              <a:rPr lang="ru-RU" sz="1800" dirty="0" err="1">
                <a:solidFill>
                  <a:schemeClr val="bg2">
                    <a:lumMod val="10000"/>
                  </a:schemeClr>
                </a:solidFill>
              </a:rPr>
              <a:t>со-бытии</a:t>
            </a:r>
            <a:r>
              <a:rPr lang="ru-RU" sz="1800" dirty="0">
                <a:solidFill>
                  <a:schemeClr val="bg2">
                    <a:lumMod val="10000"/>
                  </a:schemeClr>
                </a:solidFill>
              </a:rPr>
              <a:t> со взрослыми (родителями, воспитателями…) дети приобретают духовно близких им людей.</a:t>
            </a:r>
          </a:p>
          <a:p>
            <a:r>
              <a:rPr lang="ru-RU" sz="1800" dirty="0">
                <a:solidFill>
                  <a:schemeClr val="bg2">
                    <a:lumMod val="10000"/>
                  </a:schemeClr>
                </a:solidFill>
              </a:rPr>
              <a:t>У детей закладываются гражданственность и патриотизм на деятельностной основе. </a:t>
            </a:r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Что дает Программа семье, родителям?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28596" y="2071678"/>
            <a:ext cx="4068792" cy="4000528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55000" lnSpcReduction="20000"/>
          </a:bodyPr>
          <a:lstStyle/>
          <a:p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Родители открывают неисчерпаемые ресурсы Семьи и Детства. Результат – открытие своего сына, дочери как уникального явления. 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Родители открывают новые грани природного и культурного наследия родного края.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Родители начинают обращаться к моральному климату памяти семьи, рода, как к живому источнику воспитания человеческого в человеке. </a:t>
            </a:r>
          </a:p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Происходит развитие открытых, творческих отношений с педагогами своих детей. </a:t>
            </a:r>
          </a:p>
          <a:p>
            <a:endParaRPr lang="ru-RU" dirty="0"/>
          </a:p>
        </p:txBody>
      </p:sp>
      <p:pic>
        <p:nvPicPr>
          <p:cNvPr id="9" name="Содержимое 8" descr="Радуга 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642910" y="2643182"/>
            <a:ext cx="3747348" cy="280870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>
            <a:extLst>
              <a:ext uri="{FF2B5EF4-FFF2-40B4-BE49-F238E27FC236}">
                <a16:creationId xmlns:a16="http://schemas.microsoft.com/office/drawing/2014/main" xmlns="" id="{44E6BB12-5FAC-4963-3F22-17C3F58B423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63976" y="5157788"/>
            <a:ext cx="4940300" cy="1420812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+mj-lt"/>
              </a:rPr>
              <a:t>Пособия серии можно приобрести в издательстве "Планета" 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+mj-lt"/>
              </a:rPr>
              <a:t>и книжных магазинах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000" b="1" dirty="0">
                <a:solidFill>
                  <a:schemeClr val="bg1"/>
                </a:solidFill>
                <a:latin typeface="+mj-lt"/>
              </a:rPr>
              <a:t> г. Волгограда и области </a:t>
            </a:r>
            <a:endParaRPr lang="ru-RU" altLang="ru-RU" sz="28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5" name="Rectangle 6">
            <a:extLst>
              <a:ext uri="{FF2B5EF4-FFF2-40B4-BE49-F238E27FC236}">
                <a16:creationId xmlns:a16="http://schemas.microsoft.com/office/drawing/2014/main" xmlns="" id="{983914F7-01B1-99EE-8330-726C34A24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5888"/>
            <a:ext cx="8964612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Tx/>
              <a:buNone/>
            </a:pPr>
            <a:endParaRPr lang="ru-RU" altLang="ru-RU" sz="2800" b="1">
              <a:latin typeface="Arial" panose="020B0604020202020204" pitchFamily="34" charset="0"/>
            </a:endParaRPr>
          </a:p>
        </p:txBody>
      </p:sp>
      <p:pic>
        <p:nvPicPr>
          <p:cNvPr id="3076" name="Picture 13" descr="logotip_planeta">
            <a:extLst>
              <a:ext uri="{FF2B5EF4-FFF2-40B4-BE49-F238E27FC236}">
                <a16:creationId xmlns:a16="http://schemas.microsoft.com/office/drawing/2014/main" xmlns="" id="{31287615-8B8B-987B-98F1-E86D81654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8100" y="852488"/>
            <a:ext cx="1712913" cy="115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Rectangle 14">
            <a:extLst>
              <a:ext uri="{FF2B5EF4-FFF2-40B4-BE49-F238E27FC236}">
                <a16:creationId xmlns:a16="http://schemas.microsoft.com/office/drawing/2014/main" xmlns="" id="{050FDD38-A10D-A501-B51C-70A80FB16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8975" y="1949450"/>
            <a:ext cx="2949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2000" b="1">
                <a:latin typeface="Arial" panose="020B0604020202020204" pitchFamily="34" charset="0"/>
              </a:rPr>
              <a:t>www.planeta-kniga.ru</a:t>
            </a:r>
          </a:p>
        </p:txBody>
      </p:sp>
      <p:pic>
        <p:nvPicPr>
          <p:cNvPr id="3078" name="Picture 15" descr="E:\Кускова\РЕГИОНАЛКА Реклама\Программа_маленький волжанин_обложка.jpg">
            <a:extLst>
              <a:ext uri="{FF2B5EF4-FFF2-40B4-BE49-F238E27FC236}">
                <a16:creationId xmlns:a16="http://schemas.microsoft.com/office/drawing/2014/main" xmlns="" id="{2B0C807F-CBCC-6B2C-8A4F-BE9A4DF5C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338" y="2492375"/>
            <a:ext cx="28289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6" descr="E:\Кускова\ЛОГОТИПЫ\Наш Волго-Донской край Цветной.png">
            <a:extLst>
              <a:ext uri="{FF2B5EF4-FFF2-40B4-BE49-F238E27FC236}">
                <a16:creationId xmlns:a16="http://schemas.microsoft.com/office/drawing/2014/main" xmlns="" id="{AFCADA9C-81D0-A9BD-64FD-BC2CF013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2038" y="635000"/>
            <a:ext cx="1287462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Прямоугольник 2">
            <a:extLst>
              <a:ext uri="{FF2B5EF4-FFF2-40B4-BE49-F238E27FC236}">
                <a16:creationId xmlns:a16="http://schemas.microsoft.com/office/drawing/2014/main" xmlns="" id="{290C6BA8-9A61-8782-E64E-43DA7B223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949450"/>
            <a:ext cx="3379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3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•"/>
              <a:tabLst>
                <a:tab pos="2990850" algn="l"/>
              </a:tabLst>
              <a:defRPr sz="28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4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tabLst>
                <a:tab pos="2990850" algn="l"/>
              </a:tabLst>
              <a:defRPr sz="2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>
                <a:latin typeface="Arial" panose="020B0604020202020204" pitchFamily="34" charset="0"/>
              </a:rPr>
              <a:t>Наш Волго-Донской край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257AD43-CB7D-04E3-A684-0036495D0838}"/>
              </a:ext>
            </a:extLst>
          </p:cNvPr>
          <p:cNvSpPr/>
          <p:nvPr/>
        </p:nvSpPr>
        <p:spPr>
          <a:xfrm>
            <a:off x="179388" y="115888"/>
            <a:ext cx="8694737" cy="646112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rPr>
              <a:t>Издание региональной программы "Воспитание маленького волжанина" и методических пособий, входящих в "Библиотеку программы».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2DF8506-A9A2-F663-3C9E-77191C943262}"/>
              </a:ext>
            </a:extLst>
          </p:cNvPr>
          <p:cNvSpPr/>
          <p:nvPr/>
        </p:nvSpPr>
        <p:spPr>
          <a:xfrm>
            <a:off x="3824288" y="2636838"/>
            <a:ext cx="4940300" cy="2354262"/>
          </a:xfrm>
          <a:prstGeom prst="rect">
            <a:avLst/>
          </a:prstGeom>
          <a:solidFill>
            <a:srgbClr val="00B0F0"/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rPr>
              <a:t>Издательство «ПЛАНЕТА»:</a:t>
            </a:r>
          </a:p>
          <a:p>
            <a:pPr>
              <a:lnSpc>
                <a:spcPct val="150000"/>
              </a:lnSpc>
              <a:defRPr/>
            </a:pPr>
            <a:r>
              <a:rPr lang="ru-RU" sz="2000" dirty="0">
                <a:cs typeface="Arial" charset="0"/>
              </a:rPr>
              <a:t>тел. редакции: </a:t>
            </a:r>
            <a:r>
              <a:rPr lang="ru-RU" sz="2000" b="1" dirty="0">
                <a:cs typeface="Arial" charset="0"/>
              </a:rPr>
              <a:t>(8442) 49-23-78 </a:t>
            </a:r>
          </a:p>
          <a:p>
            <a:pPr>
              <a:lnSpc>
                <a:spcPct val="150000"/>
              </a:lnSpc>
              <a:defRPr/>
            </a:pPr>
            <a:r>
              <a:rPr lang="ru-RU" sz="2000" dirty="0">
                <a:cs typeface="Arial" charset="0"/>
              </a:rPr>
              <a:t>e-</a:t>
            </a:r>
            <a:r>
              <a:rPr lang="ru-RU" sz="2000" dirty="0" err="1">
                <a:cs typeface="Arial" charset="0"/>
              </a:rPr>
              <a:t>mail</a:t>
            </a:r>
            <a:r>
              <a:rPr lang="ru-RU" sz="2000" dirty="0">
                <a:cs typeface="Arial" charset="0"/>
              </a:rPr>
              <a:t>:</a:t>
            </a:r>
            <a:r>
              <a:rPr lang="ru-RU" sz="2000" b="1" dirty="0">
                <a:cs typeface="Arial" charset="0"/>
              </a:rPr>
              <a:t> </a:t>
            </a:r>
            <a:r>
              <a:rPr lang="ru-RU" sz="2000" b="1" dirty="0">
                <a:cs typeface="Arial" charset="0"/>
                <a:hlinkClick r:id="rId5"/>
              </a:rPr>
              <a:t>info@planeta-kniga.ru</a:t>
            </a:r>
            <a:r>
              <a:rPr lang="ru-RU" sz="2000" b="1" dirty="0">
                <a:cs typeface="Arial" charset="0"/>
              </a:rPr>
              <a:t>     </a:t>
            </a:r>
            <a:r>
              <a:rPr lang="ru-RU" sz="2000" dirty="0">
                <a:cs typeface="Arial" charset="0"/>
              </a:rPr>
              <a:t>сайт:</a:t>
            </a:r>
            <a:r>
              <a:rPr lang="ru-RU" sz="2000" b="1" dirty="0">
                <a:cs typeface="Arial" charset="0"/>
              </a:rPr>
              <a:t> </a:t>
            </a:r>
            <a:r>
              <a:rPr lang="en-US" sz="2000" b="1" dirty="0">
                <a:cs typeface="Arial" charset="0"/>
                <a:hlinkClick r:id="rId6"/>
              </a:rPr>
              <a:t>www</a:t>
            </a:r>
            <a:r>
              <a:rPr lang="ru-RU" sz="2000" b="1" dirty="0">
                <a:cs typeface="Arial" charset="0"/>
                <a:hlinkClick r:id="rId6"/>
              </a:rPr>
              <a:t>.</a:t>
            </a:r>
            <a:r>
              <a:rPr lang="en-US" sz="2000" b="1" dirty="0" err="1">
                <a:cs typeface="Arial" charset="0"/>
                <a:hlinkClick r:id="rId6"/>
              </a:rPr>
              <a:t>planeta</a:t>
            </a:r>
            <a:r>
              <a:rPr lang="ru-RU" sz="2000" b="1" dirty="0">
                <a:cs typeface="Arial" charset="0"/>
                <a:hlinkClick r:id="rId6"/>
              </a:rPr>
              <a:t>-</a:t>
            </a:r>
            <a:r>
              <a:rPr lang="en-US" sz="2000" b="1" dirty="0" err="1">
                <a:cs typeface="Arial" charset="0"/>
                <a:hlinkClick r:id="rId6"/>
              </a:rPr>
              <a:t>kniga</a:t>
            </a:r>
            <a:r>
              <a:rPr lang="ru-RU" sz="2000" b="1" dirty="0">
                <a:cs typeface="Arial" charset="0"/>
                <a:hlinkClick r:id="rId6"/>
              </a:rPr>
              <a:t>.</a:t>
            </a:r>
            <a:r>
              <a:rPr lang="en-US" sz="2000" b="1" dirty="0" err="1">
                <a:cs typeface="Arial" charset="0"/>
                <a:hlinkClick r:id="rId6"/>
              </a:rPr>
              <a:t>ru</a:t>
            </a:r>
            <a:endParaRPr lang="ru-RU" sz="2000" b="1" dirty="0">
              <a:cs typeface="Arial" charset="0"/>
            </a:endParaRPr>
          </a:p>
          <a:p>
            <a:pPr>
              <a:defRPr/>
            </a:pPr>
            <a:r>
              <a:rPr lang="ru-RU" b="1" dirty="0">
                <a:cs typeface="Arial" charset="0"/>
              </a:rPr>
              <a:t>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1604</TotalTime>
  <Words>2975</Words>
  <Application>Microsoft Office PowerPoint</Application>
  <PresentationFormat>Экран (4:3)</PresentationFormat>
  <Paragraphs>334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Нормативно-правовые основы   проектирования и организации   инновационного воспитательно-образовательного процесса в детском саду по региональной программе  «Воспитание маленького волжанина»  </vt:lpstr>
      <vt:lpstr>Слайд 2</vt:lpstr>
      <vt:lpstr>Инновационные процессы  в современном дошкольном образовании</vt:lpstr>
      <vt:lpstr>Инновационные процессы в регионах России </vt:lpstr>
      <vt:lpstr>Инновационные процессы  в современном дошкольном образовании </vt:lpstr>
      <vt:lpstr>Программа «Воспитание маленького волжанина», отражающая специфику культурно-исторических, этнических, социально-экономических, климатических условий Нижневолжского региона, является результатом многолетнего регионального проекта «Разработка и внедрение региональной образовательной программы «Воспитание маленького волжанина» в практику муниципальных дошкольных образовательных учреждений города Волгограда и Волгоградской области» (2002–2010 гг.).  </vt:lpstr>
      <vt:lpstr>Слайд 7</vt:lpstr>
      <vt:lpstr>Региональная программа «Воспитание маленького волжанина» </vt:lpstr>
      <vt:lpstr>   Региональная программа «Воспитание маленького волжанина»,  являясь основой для разработки  части  образовательной программы дошкольного образования, «формируемой участниками образовательных отношений» (п. 2. 9 ФГОС), направлена на решение важной государственной задачи – воспитание высоконравственного, ответственного, творческого, инициативного, компетентного гражданина России (с.4 программы). </vt:lpstr>
      <vt:lpstr>Слайд 10</vt:lpstr>
      <vt:lpstr> Региональная программа «Воспитание маленького волжанина»  отвечает  требованиям к структуре образовательной программы  дошкольного образования  </vt:lpstr>
      <vt:lpstr>Слайд 12</vt:lpstr>
      <vt:lpstr> Региональная программа «Воспитание маленького волжанина»  </vt:lpstr>
      <vt:lpstr>Слайд 14</vt:lpstr>
      <vt:lpstr>  Принципы и подходы к формированию Программы </vt:lpstr>
      <vt:lpstr>  Принципы и подходы к формированию Программы </vt:lpstr>
      <vt:lpstr>  Принципы и подходы к формированию Программы </vt:lpstr>
      <vt:lpstr>  Принципы и подходы к формированию Программы </vt:lpstr>
      <vt:lpstr>  Принципы и подходы к формированию Программы </vt:lpstr>
      <vt:lpstr>  Принципы и подходы к формированию Программы </vt:lpstr>
      <vt:lpstr>  Принципы и подходы к формированию Программы </vt:lpstr>
      <vt:lpstr>Отличительные особенности Программы   </vt:lpstr>
      <vt:lpstr>Слайд 23</vt:lpstr>
      <vt:lpstr>Слайд 24</vt:lpstr>
      <vt:lpstr>Что дает Программа педагогам? </vt:lpstr>
      <vt:lpstr>Что дает Программа детям? </vt:lpstr>
      <vt:lpstr>Что дает Программа семье, родителям?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Родительское собрание</dc:title>
  <dc:creator>Елена</dc:creator>
  <cp:lastModifiedBy>Notta</cp:lastModifiedBy>
  <cp:revision>137</cp:revision>
  <dcterms:created xsi:type="dcterms:W3CDTF">2016-11-18T16:48:06Z</dcterms:created>
  <dcterms:modified xsi:type="dcterms:W3CDTF">2023-04-19T06:06:37Z</dcterms:modified>
</cp:coreProperties>
</file>