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7" r:id="rId3"/>
    <p:sldId id="261" r:id="rId4"/>
    <p:sldId id="290" r:id="rId5"/>
    <p:sldId id="262" r:id="rId6"/>
    <p:sldId id="331" r:id="rId7"/>
    <p:sldId id="354" r:id="rId8"/>
    <p:sldId id="355" r:id="rId9"/>
    <p:sldId id="357" r:id="rId10"/>
    <p:sldId id="358" r:id="rId11"/>
    <p:sldId id="359" r:id="rId12"/>
    <p:sldId id="356" r:id="rId13"/>
    <p:sldId id="310" r:id="rId14"/>
    <p:sldId id="332" r:id="rId15"/>
    <p:sldId id="266" r:id="rId16"/>
    <p:sldId id="265" r:id="rId17"/>
    <p:sldId id="263" r:id="rId18"/>
    <p:sldId id="325" r:id="rId19"/>
    <p:sldId id="334" r:id="rId20"/>
    <p:sldId id="335" r:id="rId21"/>
    <p:sldId id="336" r:id="rId22"/>
    <p:sldId id="326" r:id="rId23"/>
    <p:sldId id="33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46" autoAdjust="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09.05.2023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62.jpeg"/><Relationship Id="rId3" Type="http://schemas.openxmlformats.org/officeDocument/2006/relationships/image" Target="../media/image49.png"/><Relationship Id="rId7" Type="http://schemas.openxmlformats.org/officeDocument/2006/relationships/image" Target="../media/image56.jpeg"/><Relationship Id="rId12" Type="http://schemas.openxmlformats.org/officeDocument/2006/relationships/image" Target="../media/image61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11" Type="http://schemas.openxmlformats.org/officeDocument/2006/relationships/image" Target="../media/image60.png"/><Relationship Id="rId5" Type="http://schemas.openxmlformats.org/officeDocument/2006/relationships/image" Target="../media/image54.jpeg"/><Relationship Id="rId15" Type="http://schemas.openxmlformats.org/officeDocument/2006/relationships/image" Target="../media/image64.jpeg"/><Relationship Id="rId10" Type="http://schemas.openxmlformats.org/officeDocument/2006/relationships/image" Target="../media/image59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Relationship Id="rId14" Type="http://schemas.openxmlformats.org/officeDocument/2006/relationships/image" Target="../media/image6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14422"/>
            <a:ext cx="9144000" cy="2357454"/>
          </a:xfrm>
          <a:solidFill>
            <a:srgbClr val="92D050"/>
          </a:solidFill>
        </p:spPr>
        <p:txBody>
          <a:bodyPr>
            <a:noAutofit/>
          </a:bodyPr>
          <a:lstStyle/>
          <a:p>
            <a:pPr algn="ctr"/>
            <a:br>
              <a:rPr lang="ru-RU" sz="3600" b="1" dirty="0">
                <a:solidFill>
                  <a:srgbClr val="002060"/>
                </a:solidFill>
              </a:rPr>
            </a:br>
            <a:br>
              <a:rPr lang="ru-RU" sz="3600" b="1" dirty="0">
                <a:solidFill>
                  <a:srgbClr val="002060"/>
                </a:solidFill>
              </a:rPr>
            </a:br>
            <a:br>
              <a:rPr lang="ru-RU" sz="3600" b="1" dirty="0">
                <a:solidFill>
                  <a:srgbClr val="002060"/>
                </a:solidFill>
              </a:rPr>
            </a:br>
            <a:br>
              <a:rPr lang="ru-RU" sz="3600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Эколого-краеведческое направление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воспитания маленького волжанина</a:t>
            </a:r>
            <a:br>
              <a:rPr lang="ru-RU" sz="3600" b="1" dirty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857628"/>
            <a:ext cx="9144000" cy="200026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i="1" dirty="0">
                <a:solidFill>
                  <a:schemeClr val="bg2">
                    <a:lumMod val="25000"/>
                  </a:schemeClr>
                </a:solidFill>
              </a:rPr>
              <a:t>                                               Ведущие вебинара: </a:t>
            </a:r>
            <a:r>
              <a:rPr lang="ru-RU" sz="1600" i="1" dirty="0" err="1">
                <a:solidFill>
                  <a:schemeClr val="bg2">
                    <a:lumMod val="25000"/>
                  </a:schemeClr>
                </a:solidFill>
              </a:rPr>
              <a:t>Е.С.Евдокимова</a:t>
            </a:r>
            <a:r>
              <a:rPr lang="ru-RU" sz="1600" i="1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ru-RU" sz="1600" i="1" dirty="0" err="1">
                <a:solidFill>
                  <a:schemeClr val="bg2">
                    <a:lumMod val="25000"/>
                  </a:schemeClr>
                </a:solidFill>
              </a:rPr>
              <a:t>к.п.н</a:t>
            </a:r>
            <a:r>
              <a:rPr lang="ru-RU" sz="1600" i="1" dirty="0">
                <a:solidFill>
                  <a:schemeClr val="bg2">
                    <a:lumMod val="25000"/>
                  </a:schemeClr>
                </a:solidFill>
              </a:rPr>
              <a:t>., доцента кафедры педагогики  </a:t>
            </a:r>
          </a:p>
          <a:p>
            <a:pPr>
              <a:buNone/>
            </a:pPr>
            <a:r>
              <a:rPr lang="ru-RU" sz="1600" i="1" dirty="0">
                <a:solidFill>
                  <a:schemeClr val="bg2">
                    <a:lumMod val="25000"/>
                  </a:schemeClr>
                </a:solidFill>
              </a:rPr>
              <a:t>                                               ФГБОУ ВО «Волгоградского государственного социально-        </a:t>
            </a:r>
          </a:p>
          <a:p>
            <a:pPr>
              <a:buNone/>
            </a:pPr>
            <a:r>
              <a:rPr lang="ru-RU" sz="1600" i="1" dirty="0">
                <a:solidFill>
                  <a:schemeClr val="bg2">
                    <a:lumMod val="25000"/>
                  </a:schemeClr>
                </a:solidFill>
              </a:rPr>
              <a:t>                                               педагогического университета», научный руководитель региональной             </a:t>
            </a:r>
          </a:p>
          <a:p>
            <a:pPr>
              <a:buNone/>
            </a:pPr>
            <a:r>
              <a:rPr lang="ru-RU" sz="1600" i="1" dirty="0">
                <a:solidFill>
                  <a:schemeClr val="bg2">
                    <a:lumMod val="25000"/>
                  </a:schemeClr>
                </a:solidFill>
              </a:rPr>
              <a:t>                                               программы; Н.В. Додокина, </a:t>
            </a:r>
            <a:r>
              <a:rPr lang="ru-RU" sz="1600" i="1" dirty="0" err="1">
                <a:solidFill>
                  <a:schemeClr val="bg2">
                    <a:lumMod val="25000"/>
                  </a:schemeClr>
                </a:solidFill>
              </a:rPr>
              <a:t>к.п.н</a:t>
            </a:r>
            <a:r>
              <a:rPr lang="ru-RU" sz="1600" i="1" dirty="0">
                <a:solidFill>
                  <a:schemeClr val="bg2">
                    <a:lumMod val="25000"/>
                  </a:schemeClr>
                </a:solidFill>
              </a:rPr>
              <a:t>., старший воспитатель  МДОУ         </a:t>
            </a:r>
          </a:p>
          <a:p>
            <a:pPr>
              <a:buNone/>
            </a:pPr>
            <a:r>
              <a:rPr lang="ru-RU" sz="1600" i="1" dirty="0">
                <a:solidFill>
                  <a:schemeClr val="bg2">
                    <a:lumMod val="25000"/>
                  </a:schemeClr>
                </a:solidFill>
              </a:rPr>
              <a:t>                                               детского сада № 292 Кировского р-на </a:t>
            </a:r>
            <a:r>
              <a:rPr lang="ru-RU" sz="1600" i="1" dirty="0" err="1">
                <a:solidFill>
                  <a:schemeClr val="bg2">
                    <a:lumMod val="25000"/>
                  </a:schemeClr>
                </a:solidFill>
              </a:rPr>
              <a:t>г.Волгограда</a:t>
            </a:r>
            <a:endParaRPr lang="ru-RU" sz="1600" i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endParaRPr lang="ru-RU" sz="1600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44229A0-2ED4-8128-FD72-E8BBD6C9F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4086086"/>
            <a:ext cx="1371719" cy="15058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179512" y="1772816"/>
            <a:ext cx="8964488" cy="4896544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>
              <a:buFont typeface="Wingdings" pitchFamily="2" charset="2"/>
              <a:buChar char="Ø"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ru-RU" b="0" i="0" dirty="0">
              <a:solidFill>
                <a:srgbClr val="1A1A1A"/>
              </a:solidFill>
              <a:effectLst/>
              <a:latin typeface="YS Text"/>
            </a:endParaRPr>
          </a:p>
          <a:p>
            <a:pPr algn="ctr"/>
            <a:r>
              <a:rPr lang="ru-RU" sz="1600" b="0" i="0" dirty="0">
                <a:solidFill>
                  <a:srgbClr val="1A1A1A"/>
                </a:solidFill>
                <a:effectLst/>
                <a:latin typeface="YS Text"/>
              </a:rPr>
              <a:t>Общая характеристика направлений воспитания маленького волжанина. Структура региональной программы.</a:t>
            </a:r>
          </a:p>
          <a:p>
            <a:pPr algn="ctr"/>
            <a:r>
              <a:rPr lang="ru-RU" sz="1600" b="0" i="0" dirty="0">
                <a:solidFill>
                  <a:srgbClr val="1A1A1A"/>
                </a:solidFill>
                <a:effectLst/>
                <a:latin typeface="YS Text"/>
              </a:rPr>
              <a:t>Эколого-краеведческий профиль региона. Объекты и природные ценности региона, предъявляемые детям и взрослым (двор отчего дома; участок детского сада; сад и огород; парк, лес, степь, луг, поле; реки, озера, пруды).</a:t>
            </a:r>
          </a:p>
          <a:p>
            <a:pPr algn="ctr"/>
            <a:r>
              <a:rPr lang="ru-RU" sz="1600" b="0" i="0" dirty="0">
                <a:solidFill>
                  <a:srgbClr val="1A1A1A"/>
                </a:solidFill>
                <a:effectLst/>
                <a:latin typeface="YS Text"/>
              </a:rPr>
              <a:t>Социально-культурные компетенции ребенка, родителя, педагога. </a:t>
            </a:r>
          </a:p>
          <a:p>
            <a:pPr algn="ctr"/>
            <a:r>
              <a:rPr lang="ru-RU" sz="1600" b="0" i="0" dirty="0">
                <a:solidFill>
                  <a:srgbClr val="1A1A1A"/>
                </a:solidFill>
                <a:effectLst/>
                <a:latin typeface="YS Text"/>
              </a:rPr>
              <a:t>Содержание образовательного взаимодействия семьи и ДОУ по эколого-краеведческому направлению.</a:t>
            </a:r>
          </a:p>
          <a:p>
            <a:pPr algn="ctr"/>
            <a:r>
              <a:rPr lang="ru-RU" sz="1600" b="0" i="0" dirty="0">
                <a:solidFill>
                  <a:srgbClr val="1A1A1A"/>
                </a:solidFill>
                <a:effectLst/>
                <a:latin typeface="YS Text"/>
              </a:rPr>
              <a:t>Используемые формы взаимодействия семьи и детского сада в эколого-краеведческом воспитании маленького волжанина: семейные</a:t>
            </a:r>
          </a:p>
          <a:p>
            <a:pPr algn="ctr"/>
            <a:r>
              <a:rPr lang="ru-RU" sz="1600" b="0" i="0" dirty="0">
                <a:solidFill>
                  <a:srgbClr val="1A1A1A"/>
                </a:solidFill>
                <a:effectLst/>
                <a:latin typeface="YS Text"/>
              </a:rPr>
              <a:t>экскурсии, прогулки в природу родного края, семейный</a:t>
            </a:r>
          </a:p>
          <a:p>
            <a:pPr algn="ctr"/>
            <a:r>
              <a:rPr lang="ru-RU" sz="1600" b="0" i="0" dirty="0">
                <a:solidFill>
                  <a:srgbClr val="1A1A1A"/>
                </a:solidFill>
                <a:effectLst/>
                <a:latin typeface="YS Text"/>
              </a:rPr>
              <a:t>Клуб любителей путешествий, организация опытно-экспериментальной</a:t>
            </a:r>
          </a:p>
          <a:p>
            <a:pPr algn="ctr"/>
            <a:r>
              <a:rPr lang="ru-RU" sz="1600" b="0" i="0" dirty="0">
                <a:solidFill>
                  <a:srgbClr val="1A1A1A"/>
                </a:solidFill>
                <a:effectLst/>
                <a:latin typeface="YS Text"/>
              </a:rPr>
              <a:t>деятельности, семейное чтение литературы по краеведению и пр.</a:t>
            </a:r>
          </a:p>
          <a:p>
            <a:pPr>
              <a:buFont typeface="Arial" pitchFamily="34" charset="0"/>
              <a:buChar char="•"/>
            </a:pPr>
            <a:endParaRPr lang="ru-RU" sz="1600" dirty="0"/>
          </a:p>
          <a:p>
            <a:pPr>
              <a:buFont typeface="Wingdings" pitchFamily="2" charset="2"/>
              <a:buChar char="q"/>
            </a:pP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8" name="Содержимое 7" descr="faq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9227" y="5539068"/>
            <a:ext cx="1210284" cy="942462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28C0B6-E66D-4308-733A-5C9740EA9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1986"/>
            <a:ext cx="9144000" cy="1143000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2"/>
                </a:solidFill>
              </a:rPr>
              <a:t>Вопросы вебинара:</a:t>
            </a:r>
            <a:br>
              <a:rPr lang="ru-RU" sz="2800" dirty="0">
                <a:solidFill>
                  <a:schemeClr val="bg2"/>
                </a:solidFill>
              </a:rPr>
            </a:br>
            <a:endParaRPr lang="ru-RU" sz="2800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84" y="247918"/>
            <a:ext cx="9123716" cy="1143000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Направления воспитания маленького волжанина</a:t>
            </a:r>
            <a:br>
              <a:rPr lang="ru-RU" sz="2800" dirty="0">
                <a:solidFill>
                  <a:srgbClr val="FFC000"/>
                </a:solidFill>
              </a:rPr>
            </a:br>
            <a:endParaRPr lang="ru-RU" sz="2800" dirty="0">
              <a:solidFill>
                <a:srgbClr val="FFC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284" y="1371144"/>
            <a:ext cx="9144000" cy="659352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sz="2000" dirty="0"/>
              <a:t>     </a:t>
            </a:r>
            <a:r>
              <a:rPr lang="ru-RU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Природа родного края – Нижнего Поволжья</a:t>
            </a:r>
            <a:endParaRPr lang="ru-RU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Содержимое 8" descr="images-cms-image-000022563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3035722" y="2165089"/>
            <a:ext cx="2894591" cy="2170943"/>
          </a:xfrm>
        </p:spPr>
      </p:pic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F98477B1-074C-4B90-AB00-70905C32A0E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001" y="2149130"/>
            <a:ext cx="2890511" cy="2117878"/>
          </a:xfr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952F094-42D3-4FFF-957B-42C0E0EF8F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936" y="4651563"/>
            <a:ext cx="6264696" cy="167058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7B132A5-D560-45EA-8E15-3542424CFB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2" y="2162858"/>
            <a:ext cx="2740780" cy="21370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1480"/>
            <a:ext cx="9144000" cy="1143000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Направления воспитания маленького волжанина </a:t>
            </a:r>
            <a:br>
              <a:rPr lang="ru-RU" sz="2800" dirty="0">
                <a:solidFill>
                  <a:srgbClr val="FFC000"/>
                </a:solidFill>
              </a:rPr>
            </a:br>
            <a:endParaRPr lang="ru-RU" sz="2800" dirty="0">
              <a:solidFill>
                <a:srgbClr val="FFC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8924" y="1772816"/>
            <a:ext cx="9144000" cy="65484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dirty="0"/>
              <a:t> </a:t>
            </a:r>
          </a:p>
          <a:p>
            <a:pPr algn="ctr"/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История и культура родного края – Нижнего Поволжья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2000" dirty="0"/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DBCEE8AB-6DE0-44E2-963E-F9EB4AC0FF55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241" y="2649528"/>
            <a:ext cx="2781730" cy="3636992"/>
          </a:xfrm>
        </p:spPr>
      </p:pic>
      <p:pic>
        <p:nvPicPr>
          <p:cNvPr id="16" name="Объект 15">
            <a:extLst>
              <a:ext uri="{FF2B5EF4-FFF2-40B4-BE49-F238E27FC236}">
                <a16:creationId xmlns:a16="http://schemas.microsoft.com/office/drawing/2014/main" id="{A739C3A0-79C0-44E2-AFB0-4CE70347598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49" y="2649528"/>
            <a:ext cx="2671220" cy="3561627"/>
          </a:xfr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7A8452C-DBB1-4F99-BF5C-03BBFB178B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671" y="2655409"/>
            <a:ext cx="3200169" cy="355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961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E0F874-B285-4621-8328-24DB2C87A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512"/>
            <a:ext cx="9144000" cy="1143000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Направления воспитания маленького волжанина </a:t>
            </a:r>
            <a:br>
              <a:rPr lang="ru-RU" sz="2400" dirty="0">
                <a:solidFill>
                  <a:srgbClr val="FFC000"/>
                </a:solidFill>
              </a:rPr>
            </a:br>
            <a:endParaRPr lang="ru-RU" sz="2400" dirty="0">
              <a:latin typeface="+mn-lt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0" y="1438536"/>
            <a:ext cx="9144000" cy="654843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ru-RU" dirty="0"/>
              <a:t>   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Искусство родного края Нижнего Поволжья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14A1A1A7-B249-400C-A0CE-8849996C061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250" y="4445556"/>
            <a:ext cx="2855168" cy="2141376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030D754-B58C-45D8-8BA3-1D6443624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01" y="4437112"/>
            <a:ext cx="2879161" cy="2141376"/>
          </a:xfrm>
          <a:prstGeom prst="rect">
            <a:avLst/>
          </a:prstGeom>
        </p:spPr>
      </p:pic>
      <p:pic>
        <p:nvPicPr>
          <p:cNvPr id="18" name="Объект 17">
            <a:extLst>
              <a:ext uri="{FF2B5EF4-FFF2-40B4-BE49-F238E27FC236}">
                <a16:creationId xmlns:a16="http://schemas.microsoft.com/office/drawing/2014/main" id="{011AF649-9323-4CFB-8983-B6CECDDE3C8E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651" y="4450930"/>
            <a:ext cx="2879161" cy="2157984"/>
          </a:xfrm>
        </p:spPr>
      </p:pic>
      <p:pic>
        <p:nvPicPr>
          <p:cNvPr id="20" name="Объект 6">
            <a:extLst>
              <a:ext uri="{FF2B5EF4-FFF2-40B4-BE49-F238E27FC236}">
                <a16:creationId xmlns:a16="http://schemas.microsoft.com/office/drawing/2014/main" id="{058CE756-1180-4ECB-A939-BA3D03A78C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16" y="2164701"/>
            <a:ext cx="7818567" cy="196693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642942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Эколого-краеведческий профиль региона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759574"/>
            <a:ext cx="9144000" cy="5981794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sz="1600" dirty="0"/>
              <a:t>Территория Волгоградской области находится на </a:t>
            </a:r>
            <a:r>
              <a:rPr lang="ru-RU" sz="1600" i="1" dirty="0"/>
              <a:t>Восточно-Европейской равнине</a:t>
            </a:r>
            <a:r>
              <a:rPr lang="ru-RU" sz="1600" dirty="0"/>
              <a:t>,  её юго-востоке, далеко от морей, занимает среди обширного участка суши территорию в 112 900 000 кв. км. По очертаниям приближаясь к квадрату, область протянулась примерно на 400 км от севера к югу и на столько же от востока к западу.</a:t>
            </a:r>
          </a:p>
          <a:p>
            <a:pPr algn="ctr"/>
            <a:r>
              <a:rPr lang="ru-RU" sz="1600" dirty="0"/>
              <a:t>Данное положение обуславливает климат довольно засушливый, с малоснежными холодными зимами и жарким, сухим, даже засушливым летом. </a:t>
            </a:r>
          </a:p>
          <a:p>
            <a:pPr algn="ctr"/>
            <a:r>
              <a:rPr lang="ru-RU" sz="1600" dirty="0"/>
              <a:t>Лучшее время года  — осень, тёплая, щедрая, солнечная.</a:t>
            </a:r>
          </a:p>
          <a:p>
            <a:pPr algn="ctr" fontAlgn="base"/>
            <a:r>
              <a:rPr lang="ru-RU" sz="1600" b="1" dirty="0"/>
              <a:t>Растительный мир  области </a:t>
            </a:r>
            <a:r>
              <a:rPr lang="ru-RU" sz="1600" dirty="0"/>
              <a:t>представлен несколькими природными зонами и их растительными сообществами.</a:t>
            </a:r>
          </a:p>
          <a:p>
            <a:pPr algn="ctr" fontAlgn="base"/>
            <a:r>
              <a:rPr lang="ru-RU" sz="1600" i="1" dirty="0"/>
              <a:t>Первая зона — </a:t>
            </a:r>
            <a:r>
              <a:rPr lang="ru-RU" sz="1600" b="1" i="1" dirty="0"/>
              <a:t>степная</a:t>
            </a:r>
            <a:r>
              <a:rPr lang="ru-RU" sz="1600" dirty="0"/>
              <a:t>, расположенная большею частью по правому берегу Волги </a:t>
            </a:r>
          </a:p>
          <a:p>
            <a:pPr algn="ctr" fontAlgn="base"/>
            <a:r>
              <a:rPr lang="ru-RU" sz="1600" dirty="0"/>
              <a:t>и занимающая около 80 % всей области. Основу её растительности составляют злаки — ковыль, мятлик узколистый, типчак. Характерно для степей разнотравье из астрагала, шалфея и </a:t>
            </a:r>
          </a:p>
          <a:p>
            <a:pPr algn="ctr" fontAlgn="base"/>
            <a:r>
              <a:rPr lang="ru-RU" sz="1600" dirty="0"/>
              <a:t>других растений.</a:t>
            </a:r>
          </a:p>
          <a:p>
            <a:pPr fontAlgn="base"/>
            <a:endParaRPr lang="ru-RU" dirty="0"/>
          </a:p>
          <a:p>
            <a:pPr algn="ctr"/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721E68-2AA4-91A0-197C-DA0BEC23B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1" y="4665104"/>
            <a:ext cx="2920237" cy="190516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CCA1AB-5184-E656-4446-A36092D0A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8040" y="4669865"/>
            <a:ext cx="2884419" cy="19194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C884B1C-A838-F302-E72A-87A46BA77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8122" y="4665104"/>
            <a:ext cx="2884419" cy="192421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528EF7FB-FA36-C619-5D8D-03C87AAC4B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52696"/>
            <a:ext cx="9103964" cy="666068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ru-RU" sz="2400" b="1" i="1" dirty="0"/>
              <a:t>Полупустынная зона</a:t>
            </a:r>
            <a:r>
              <a:rPr lang="ru-RU" sz="2400" b="1" dirty="0"/>
              <a:t> </a:t>
            </a:r>
            <a:r>
              <a:rPr lang="ru-RU" sz="2400" dirty="0"/>
              <a:t>занимает территории Сарпинской низменности и Заволжья. Там засушливее климат, выше температуры весны и лета, что обуславливает скудную растительность, нередки и вовсе голые участки земли.</a:t>
            </a:r>
          </a:p>
          <a:p>
            <a:pPr marL="0" indent="0" algn="ctr" fontAlgn="base">
              <a:buNone/>
            </a:pPr>
            <a:endParaRPr lang="ru-RU" sz="2400" dirty="0"/>
          </a:p>
          <a:p>
            <a:pPr marL="0" indent="0" algn="ctr" fontAlgn="base">
              <a:buNone/>
            </a:pPr>
            <a:endParaRPr lang="ru-RU" sz="2400" dirty="0"/>
          </a:p>
          <a:p>
            <a:pPr marL="0" indent="0" algn="ctr" fontAlgn="base">
              <a:buNone/>
            </a:pPr>
            <a:endParaRPr lang="ru-RU" sz="2400" dirty="0"/>
          </a:p>
          <a:p>
            <a:pPr marL="0" indent="0" algn="ctr" fontAlgn="base">
              <a:buNone/>
            </a:pPr>
            <a:endParaRPr lang="ru-RU" sz="2400" dirty="0"/>
          </a:p>
          <a:p>
            <a:pPr marL="0" indent="0" algn="ctr" fontAlgn="base">
              <a:buNone/>
            </a:pPr>
            <a:endParaRPr lang="ru-RU" sz="2400" dirty="0"/>
          </a:p>
          <a:p>
            <a:pPr marL="0" indent="0" algn="ctr" fontAlgn="base">
              <a:buNone/>
            </a:pPr>
            <a:r>
              <a:rPr lang="ru-RU" sz="1800" dirty="0"/>
              <a:t>Оазис волгоградской полупустыни  -  </a:t>
            </a:r>
            <a:r>
              <a:rPr lang="ru-RU" sz="1800" b="1" dirty="0"/>
              <a:t>Волго-Ахтубинская пойма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A11B23C-84D0-8A49-B7CE-3532E7E88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835" y="4509120"/>
            <a:ext cx="3709110" cy="219618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5B8CB0-2659-C807-6E78-CD84B6874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5700" y="4508681"/>
            <a:ext cx="3312368" cy="219662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F9BD3E1-E4FF-CEED-F42D-7F935D468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9049" y="1795557"/>
            <a:ext cx="2705902" cy="202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47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528EF7FB-FA36-C619-5D8D-03C87AAC4B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699" y="908720"/>
            <a:ext cx="9108504" cy="3384376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ru-RU" sz="2800" b="1" dirty="0"/>
              <a:t>Животный мир  области </a:t>
            </a:r>
            <a:r>
              <a:rPr lang="ru-RU" sz="2800" dirty="0"/>
              <a:t>составляют представители лесов, степной зоны и полупустынной. Всего в регионе обитают постоянно 68 видов млекопитающих животных, гнездятся не менее 150 видов пернатых. Из животных особенно распространены грызуны           (32 вида). </a:t>
            </a:r>
          </a:p>
          <a:p>
            <a:pPr marL="0" indent="0" algn="ctr" fontAlgn="base">
              <a:buNone/>
            </a:pPr>
            <a:r>
              <a:rPr lang="ru-RU" sz="2800" dirty="0"/>
              <a:t>Внушительно представлен мир хищников. </a:t>
            </a:r>
          </a:p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07B4476-A651-E5CD-2C90-B908FFBD8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285" y="4724156"/>
            <a:ext cx="2879530" cy="19336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3638C9-1ECB-13BD-E8D4-1EFB0FC6A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0026" y="4685367"/>
            <a:ext cx="2602348" cy="19517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FDFF9C-D33D-7D88-7BC5-650D10DE2C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864" y="4724156"/>
            <a:ext cx="2904064" cy="193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486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DE56F270-D0E7-4AE3-01B7-5E55CFD58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3528" y="404664"/>
            <a:ext cx="9144000" cy="113348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нашей области насчитывается более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190 рек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Они плавно несут свои воды среди низменностей и возвы­шенностей, придавая местности живописный вид. Большая часть рек принадлежит Донскому бассейну.</a:t>
            </a: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BC5476-CA2F-053C-5616-3E1AB12F0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23" y="4417032"/>
            <a:ext cx="2753704" cy="20652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3AE0CBF-A3FC-0383-2295-859AEA888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7" y="4417032"/>
            <a:ext cx="2745955" cy="206307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95B45D-6A49-65C2-A9FA-5327192AF0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7327" y="2023263"/>
            <a:ext cx="2952328" cy="196951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E3543FA-0D4D-B36A-6BDF-B82EAAED4A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727" y="1982480"/>
            <a:ext cx="2753703" cy="206527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D58B384-FF93-539D-C257-CCDFF7B58F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7666" y="1982480"/>
            <a:ext cx="2787394" cy="196951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FDA5942-0C14-9F25-B4C0-B6C73A0ABA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939" y="4483821"/>
            <a:ext cx="2952331" cy="196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901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58B1571-E0F1-6C25-6B7E-87FD4ECAC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60470"/>
            <a:ext cx="5004048" cy="6597529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Озер в нашей области мало и распространены они главным образом в поймах рек. Вдоль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Ергеней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вытя­нулась цепь пресных Сарпинских озер (Сарпа, Ца­ца) -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следов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древнего русла Волги. На Прикаспий­ской низменности есть соляные озера, образование которых связано с наличием здесь тектонических впа­дин и засоленных горных пород. Имеются пресные грунтовые воды хорошего качества. В хозяйстве при­меняются также артезианские воды, которые добы­ваются с больших глубин. </a:t>
            </a: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0E0EC8-833A-CCB4-B0C1-3BA00B56C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414" y="150760"/>
            <a:ext cx="3426170" cy="192722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32D924-6DC7-C5E0-7E4E-5FF56BB21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783" y="2204863"/>
            <a:ext cx="3399801" cy="223270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6C399E7-0046-3D61-6FEF-5D495D727F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4704" y="4489589"/>
            <a:ext cx="3376879" cy="22176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2B131AF-4813-75EB-DFAB-B4646E403A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214" y="3719599"/>
            <a:ext cx="4494801" cy="295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822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18C93F-AA6D-52CB-7C1A-BB7556DF6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8964488" cy="1224136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</a:rPr>
              <a:t>Природные парки Волгоградской области</a:t>
            </a:r>
            <a:br>
              <a:rPr lang="ru-RU" sz="36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3CF398-6527-FCCC-D1B9-B909C8115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484784"/>
            <a:ext cx="3096344" cy="511256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Волго-Ахтубинская пойма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Парк «Донской</a:t>
            </a:r>
            <a:r>
              <a:rPr lang="ru-RU" sz="2200" dirty="0">
                <a:solidFill>
                  <a:srgbClr val="202124"/>
                </a:solidFill>
                <a:latin typeface="arial" panose="020B0604020202020204" pitchFamily="34" charset="0"/>
              </a:rPr>
              <a:t>»</a:t>
            </a:r>
            <a:endParaRPr lang="ru-RU" sz="2200" b="0" i="0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Парк «Щербаковский</a:t>
            </a:r>
            <a:r>
              <a:rPr lang="ru-RU" sz="2200" dirty="0">
                <a:solidFill>
                  <a:srgbClr val="202124"/>
                </a:solidFill>
                <a:latin typeface="arial" panose="020B0604020202020204" pitchFamily="34" charset="0"/>
              </a:rPr>
              <a:t>»</a:t>
            </a:r>
            <a:endParaRPr lang="ru-RU" sz="2200" b="0" i="0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Парк «</a:t>
            </a:r>
            <a:r>
              <a:rPr lang="ru-RU" sz="2200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Нижнехоперский</a:t>
            </a:r>
            <a:r>
              <a:rPr lang="ru-RU" sz="2200" dirty="0">
                <a:solidFill>
                  <a:srgbClr val="202124"/>
                </a:solidFill>
                <a:latin typeface="arial" panose="020B0604020202020204" pitchFamily="34" charset="0"/>
              </a:rPr>
              <a:t>»</a:t>
            </a:r>
            <a:endParaRPr lang="ru-RU" sz="2200" b="0" i="0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Парк «</a:t>
            </a:r>
            <a:r>
              <a:rPr lang="ru-RU" sz="2200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Усть</a:t>
            </a:r>
            <a:r>
              <a:rPr lang="ru-RU" sz="2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-Медведицкий»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Парк «Цимлянские пески»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202124"/>
                </a:solidFill>
                <a:latin typeface="arial" panose="020B0604020202020204" pitchFamily="34" charset="0"/>
              </a:rPr>
              <a:t>«</a:t>
            </a:r>
            <a:r>
              <a:rPr lang="ru-RU" sz="2200" dirty="0" err="1">
                <a:solidFill>
                  <a:srgbClr val="202124"/>
                </a:solidFill>
                <a:latin typeface="arial" panose="020B0604020202020204" pitchFamily="34" charset="0"/>
              </a:rPr>
              <a:t>Эльтонский</a:t>
            </a:r>
            <a:r>
              <a:rPr lang="ru-RU" sz="2200" dirty="0">
                <a:solidFill>
                  <a:srgbClr val="202124"/>
                </a:solidFill>
                <a:latin typeface="arial" panose="020B0604020202020204" pitchFamily="34" charset="0"/>
              </a:rPr>
              <a:t>»</a:t>
            </a:r>
            <a:endParaRPr lang="ru-RU" sz="2200" b="0" i="0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B91165-AF83-F817-9AD4-BDA64D2DC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3644" y="1525481"/>
            <a:ext cx="2160241" cy="16201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EF2132-4427-7CE7-DD99-87229E43D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3644" y="3200123"/>
            <a:ext cx="2310276" cy="16874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AE09B7B-313E-5C55-D5EE-E3DD3EEC3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3681" y="1531870"/>
            <a:ext cx="3375544" cy="160740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D108A64-5467-9E6C-EB0D-B9D83D9448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4520" y="3200123"/>
            <a:ext cx="3014705" cy="20189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BA1E430-B421-0659-DE42-50473814CC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3644" y="4947839"/>
            <a:ext cx="2310276" cy="173270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EB1F542-82EC-BA53-D46C-BD16DCC324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7423" y="5285593"/>
            <a:ext cx="2072258" cy="137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436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C405CF9-21AE-C278-2A42-DE37CE102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716" y="4088890"/>
            <a:ext cx="2054283" cy="136417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04E79F-D2A3-11BA-4192-EC70017D2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4352"/>
            <a:ext cx="9036496" cy="1162050"/>
          </a:xfrm>
          <a:solidFill>
            <a:srgbClr val="FF0000"/>
          </a:solidFill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КРАСНАЯ КНИГА ВОЛГОГРАДСКОЙ ОБЛАСТИ</a:t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D6837A-BC29-E985-9AC5-0CB099707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211153"/>
            <a:ext cx="2487694" cy="127883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2AA2EBF-D294-B289-293B-6E47000021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4149080"/>
            <a:ext cx="2487694" cy="242938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26B8791-B157-BBFD-3B4A-559C04E350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3338" y="2221295"/>
            <a:ext cx="2376264" cy="186759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739FA3F-4BDD-AFCF-A38E-C26B819F56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4088" y="2211152"/>
            <a:ext cx="3579430" cy="453021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0C14E06-666C-F55D-F750-F451098F6D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9832" y="4166322"/>
            <a:ext cx="2069770" cy="240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173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Объекты и природные ценности региона, 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предъявляемые детям и взрослым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107504" y="2143116"/>
            <a:ext cx="4389884" cy="4000528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xfrm>
            <a:off x="4643438" y="2143116"/>
            <a:ext cx="4500562" cy="4000528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/>
              <a:t>Природные явления, происходящие в разное время года и доступные для наблюдения в ближайшем окружении (</a:t>
            </a:r>
            <a:r>
              <a:rPr lang="ru-RU" b="1" dirty="0"/>
              <a:t>дворе, участке детского сада</a:t>
            </a:r>
            <a:r>
              <a:rPr lang="ru-RU" dirty="0"/>
              <a:t>).</a:t>
            </a:r>
          </a:p>
          <a:p>
            <a:r>
              <a:rPr lang="ru-RU" dirty="0"/>
              <a:t> Растительный мир (</a:t>
            </a:r>
            <a:r>
              <a:rPr lang="ru-RU" b="1" dirty="0"/>
              <a:t>деревья, кустарники, цветы сада, огорода</a:t>
            </a:r>
            <a:r>
              <a:rPr lang="ru-RU" dirty="0"/>
              <a:t>…)</a:t>
            </a:r>
          </a:p>
          <a:p>
            <a:r>
              <a:rPr lang="ru-RU" dirty="0"/>
              <a:t>Животный мир (начиная с пернатых)</a:t>
            </a:r>
          </a:p>
        </p:txBody>
      </p:sp>
      <p:pic>
        <p:nvPicPr>
          <p:cNvPr id="12" name="Содержимое 11" descr="Изображение 706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642910" y="2714620"/>
            <a:ext cx="3678523" cy="2758892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Объекты и природные ценности региона, 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предъявляемые детям и взрослым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0" y="1988840"/>
            <a:ext cx="4497388" cy="4154804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Степь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714348" y="2714620"/>
            <a:ext cx="3643338" cy="2732504"/>
          </a:xfrm>
        </p:spPr>
      </p:pic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xfrm>
            <a:off x="4572000" y="1988840"/>
            <a:ext cx="4497388" cy="415480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/>
              <a:t>Природные явления, происходящие в разное время года и доступные для наблюдения в ближайшем и дальнем окружении (двор, сквер, парк, лес).</a:t>
            </a:r>
          </a:p>
          <a:p>
            <a:r>
              <a:rPr lang="ru-RU" dirty="0"/>
              <a:t>Растения и обитатели водоемов, степи, полупустыни, луга, леса</a:t>
            </a:r>
          </a:p>
          <a:p>
            <a:r>
              <a:rPr lang="ru-RU" dirty="0"/>
              <a:t>Домашние животные и дикие звери.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>
            <a:extLst>
              <a:ext uri="{FF2B5EF4-FFF2-40B4-BE49-F238E27FC236}">
                <a16:creationId xmlns:a16="http://schemas.microsoft.com/office/drawing/2014/main" id="{ECE29184-04FC-CBA3-8C71-3D8C4ABC132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360738" y="4446588"/>
            <a:ext cx="5362575" cy="2160587"/>
          </a:xfrm>
        </p:spPr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ru-RU" sz="1400" b="1" dirty="0"/>
              <a:t>     ● </a:t>
            </a:r>
            <a:r>
              <a:rPr lang="ru-RU" sz="1800" b="1" dirty="0"/>
              <a:t>Животные и растения Волго-Донского края. </a:t>
            </a:r>
            <a:r>
              <a:rPr lang="ru-RU" sz="1800" i="1" dirty="0"/>
              <a:t>Программа, методические рекомендации, сценарии занятий. </a:t>
            </a:r>
            <a:endParaRPr lang="ru-RU" sz="1800" dirty="0"/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300" dirty="0">
                <a:effectLst/>
              </a:rPr>
              <a:t>      Методическое пособие содержит программу краеведческого курса, тематическое планирование, конспекты занятий по 24-м темам, методические рекомендации по работе с детьми 4-6-х лет</a:t>
            </a:r>
            <a:endParaRPr lang="ru-RU" altLang="ru-RU" sz="1300" b="1" dirty="0">
              <a:latin typeface="Arial" charset="0"/>
            </a:endParaRPr>
          </a:p>
        </p:txBody>
      </p:sp>
      <p:sp>
        <p:nvSpPr>
          <p:cNvPr id="6147" name="Rectangle 6">
            <a:extLst>
              <a:ext uri="{FF2B5EF4-FFF2-40B4-BE49-F238E27FC236}">
                <a16:creationId xmlns:a16="http://schemas.microsoft.com/office/drawing/2014/main" id="{C38435EF-E7BA-D67A-7B6D-6D16C3B85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5888"/>
            <a:ext cx="8964612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ru-RU" altLang="ru-RU" sz="2800" b="1">
              <a:latin typeface="Arial" panose="020B0604020202020204" pitchFamily="34" charset="0"/>
            </a:endParaRPr>
          </a:p>
        </p:txBody>
      </p:sp>
      <p:pic>
        <p:nvPicPr>
          <p:cNvPr id="6148" name="Picture 13" descr="logotip_planeta">
            <a:extLst>
              <a:ext uri="{FF2B5EF4-FFF2-40B4-BE49-F238E27FC236}">
                <a16:creationId xmlns:a16="http://schemas.microsoft.com/office/drawing/2014/main" id="{C552DD7E-C1AC-3E3D-CDB9-D0AD13539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388" y="841375"/>
            <a:ext cx="1535112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Rectangle 14">
            <a:extLst>
              <a:ext uri="{FF2B5EF4-FFF2-40B4-BE49-F238E27FC236}">
                <a16:creationId xmlns:a16="http://schemas.microsoft.com/office/drawing/2014/main" id="{0BD9431C-BC44-5A58-E7FF-72D11CC1E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4388" y="1885950"/>
            <a:ext cx="294957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tabLst>
                <a:tab pos="2990850" algn="l"/>
              </a:tabLst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600" b="1">
                <a:latin typeface="Arial" panose="020B0604020202020204" pitchFamily="34" charset="0"/>
              </a:rPr>
              <a:t>www.planeta-kniga.ru</a:t>
            </a:r>
          </a:p>
        </p:txBody>
      </p:sp>
      <p:pic>
        <p:nvPicPr>
          <p:cNvPr id="6150" name="Picture 16" descr="E:\Кускова\ЛОГОТИПЫ\Наш Волго-Донской край Цветной.png">
            <a:extLst>
              <a:ext uri="{FF2B5EF4-FFF2-40B4-BE49-F238E27FC236}">
                <a16:creationId xmlns:a16="http://schemas.microsoft.com/office/drawing/2014/main" id="{157F7C18-3145-891F-6E06-C8F33706F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3" y="823913"/>
            <a:ext cx="92075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Прямоугольник 2">
            <a:extLst>
              <a:ext uri="{FF2B5EF4-FFF2-40B4-BE49-F238E27FC236}">
                <a16:creationId xmlns:a16="http://schemas.microsoft.com/office/drawing/2014/main" id="{05551564-A275-75F9-46B9-E7ED74B6B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878013"/>
            <a:ext cx="3094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tabLst>
                <a:tab pos="2990850" algn="l"/>
              </a:tabLst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>
                <a:latin typeface="Arial" panose="020B0604020202020204" pitchFamily="34" charset="0"/>
              </a:rPr>
              <a:t>Наш Волго-Донской край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2CF0E81-73BF-1BFC-A719-F456E89E85B2}"/>
              </a:ext>
            </a:extLst>
          </p:cNvPr>
          <p:cNvSpPr/>
          <p:nvPr/>
        </p:nvSpPr>
        <p:spPr>
          <a:xfrm>
            <a:off x="179388" y="115888"/>
            <a:ext cx="8694737" cy="708025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+mn-cs"/>
              </a:rPr>
              <a:t>Библиотека региональной образовательной программы «Воспитание маленького волжанина»</a:t>
            </a:r>
          </a:p>
        </p:txBody>
      </p:sp>
      <p:sp>
        <p:nvSpPr>
          <p:cNvPr id="6153" name="Прямоугольник 1">
            <a:extLst>
              <a:ext uri="{FF2B5EF4-FFF2-40B4-BE49-F238E27FC236}">
                <a16:creationId xmlns:a16="http://schemas.microsoft.com/office/drawing/2014/main" id="{84DF15E6-C7DE-2EF6-57E3-AC0199B9FC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2675" y="2351088"/>
            <a:ext cx="5208588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/>
              <a:t>● Животные и растения Волго-Донского края. </a:t>
            </a:r>
            <a:r>
              <a:rPr lang="ru-RU" altLang="ru-RU" sz="1800" i="1"/>
              <a:t>Краеведческая тетрадь.</a:t>
            </a:r>
            <a:r>
              <a:rPr lang="ru-RU" altLang="ru-RU" sz="1800"/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500" b="1" i="1"/>
              <a:t>Авторы: </a:t>
            </a:r>
            <a:r>
              <a:rPr lang="ru-RU" altLang="ru-RU" sz="1500" i="1"/>
              <a:t>С.Г. Филонская, Л.Б. Черезова.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/>
              <a:t>Уникальная книга по краеведению Волго-Донского края для детей дошкольного и младшего школьного возраста. В ней собраны справочные сведения и развивающие задания об основных представителях животного и растительного мира нашего региона.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/>
          </a:p>
        </p:txBody>
      </p:sp>
      <p:pic>
        <p:nvPicPr>
          <p:cNvPr id="6154" name="Picture 2" descr="E:\Кускова\РЕГИОНАЛКА Реклама\Животные и растения.jpg">
            <a:extLst>
              <a:ext uri="{FF2B5EF4-FFF2-40B4-BE49-F238E27FC236}">
                <a16:creationId xmlns:a16="http://schemas.microsoft.com/office/drawing/2014/main" id="{E6BD3B33-27D4-F237-1713-15F1DB9D1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2349500"/>
            <a:ext cx="3063875" cy="39592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3" descr="E:\Кускова\РЕГИОНАЛКА Реклама\краеведение животные и растения методичка готово.jpg">
            <a:extLst>
              <a:ext uri="{FF2B5EF4-FFF2-40B4-BE49-F238E27FC236}">
                <a16:creationId xmlns:a16="http://schemas.microsoft.com/office/drawing/2014/main" id="{8B0E2EE6-72F2-E5A2-70C4-282B031CA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550" y="3933825"/>
            <a:ext cx="1779588" cy="2519363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>
            <a:extLst>
              <a:ext uri="{FF2B5EF4-FFF2-40B4-BE49-F238E27FC236}">
                <a16:creationId xmlns:a16="http://schemas.microsoft.com/office/drawing/2014/main" id="{EE5FD8A0-8244-E137-CE5B-96ECEE0E595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257550" y="4365625"/>
            <a:ext cx="5465763" cy="224155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ru-RU" sz="1400" dirty="0">
                <a:effectLst/>
              </a:rPr>
              <a:t>Книга соединяет в себе Азбуку и пособие по краеведению Волгоградской области.</a:t>
            </a:r>
          </a:p>
          <a:p>
            <a:pPr algn="just">
              <a:defRPr/>
            </a:pPr>
            <a:r>
              <a:rPr lang="ru-RU" sz="1400" dirty="0">
                <a:effectLst/>
              </a:rPr>
              <a:t>Знакомясь с материалом, который представлен в алфавитном порядке, в доступной форме с использованием детских рисунков, фотографий, загадок, стихов, развивающих заданий, интересных фактов, юные читатели будут осваивать основные знания по нашему краю.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800" b="1" dirty="0">
              <a:latin typeface="Arial" charset="0"/>
            </a:endParaRPr>
          </a:p>
        </p:txBody>
      </p:sp>
      <p:sp>
        <p:nvSpPr>
          <p:cNvPr id="7171" name="Rectangle 6">
            <a:extLst>
              <a:ext uri="{FF2B5EF4-FFF2-40B4-BE49-F238E27FC236}">
                <a16:creationId xmlns:a16="http://schemas.microsoft.com/office/drawing/2014/main" id="{D3855F15-3FFC-1603-BA9E-9F825F4DC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5888"/>
            <a:ext cx="8964612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ru-RU" altLang="ru-RU" sz="2800" b="1">
              <a:latin typeface="Arial" panose="020B0604020202020204" pitchFamily="34" charset="0"/>
            </a:endParaRPr>
          </a:p>
        </p:txBody>
      </p:sp>
      <p:pic>
        <p:nvPicPr>
          <p:cNvPr id="7172" name="Picture 13" descr="logotip_planeta">
            <a:extLst>
              <a:ext uri="{FF2B5EF4-FFF2-40B4-BE49-F238E27FC236}">
                <a16:creationId xmlns:a16="http://schemas.microsoft.com/office/drawing/2014/main" id="{4AA2D295-562A-4B6A-6872-74CF0181A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388" y="841375"/>
            <a:ext cx="1535112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14">
            <a:extLst>
              <a:ext uri="{FF2B5EF4-FFF2-40B4-BE49-F238E27FC236}">
                <a16:creationId xmlns:a16="http://schemas.microsoft.com/office/drawing/2014/main" id="{4143C4B9-8DBE-9423-3E63-4EE0F3C70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4388" y="1885950"/>
            <a:ext cx="294957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tabLst>
                <a:tab pos="2990850" algn="l"/>
              </a:tabLst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600" b="1">
                <a:latin typeface="Arial" panose="020B0604020202020204" pitchFamily="34" charset="0"/>
              </a:rPr>
              <a:t>www.planeta-kniga.ru</a:t>
            </a:r>
          </a:p>
        </p:txBody>
      </p:sp>
      <p:pic>
        <p:nvPicPr>
          <p:cNvPr id="7174" name="Picture 16" descr="E:\Кускова\ЛОГОТИПЫ\Наш Волго-Донской край Цветной.png">
            <a:extLst>
              <a:ext uri="{FF2B5EF4-FFF2-40B4-BE49-F238E27FC236}">
                <a16:creationId xmlns:a16="http://schemas.microsoft.com/office/drawing/2014/main" id="{548E0EA7-5295-44C7-DEB6-7F0AAC9E1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3" y="823913"/>
            <a:ext cx="92075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Прямоугольник 2">
            <a:extLst>
              <a:ext uri="{FF2B5EF4-FFF2-40B4-BE49-F238E27FC236}">
                <a16:creationId xmlns:a16="http://schemas.microsoft.com/office/drawing/2014/main" id="{CE9202D2-3A6C-8264-79DA-D3ECD7F5D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878013"/>
            <a:ext cx="30940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tabLst>
                <a:tab pos="2990850" algn="l"/>
              </a:tabLst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>
                <a:latin typeface="Arial" panose="020B0604020202020204" pitchFamily="34" charset="0"/>
              </a:rPr>
              <a:t>Наш Волго-Донской край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E0D8E32-2115-5EAD-806F-2EE1125CD1EC}"/>
              </a:ext>
            </a:extLst>
          </p:cNvPr>
          <p:cNvSpPr/>
          <p:nvPr/>
        </p:nvSpPr>
        <p:spPr>
          <a:xfrm>
            <a:off x="179388" y="115888"/>
            <a:ext cx="8694737" cy="708025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+mn-cs"/>
              </a:rPr>
              <a:t>Библиотека региональной образовательной программы «Воспитание маленького волжанина»</a:t>
            </a:r>
          </a:p>
        </p:txBody>
      </p:sp>
      <p:sp>
        <p:nvSpPr>
          <p:cNvPr id="7177" name="Прямоугольник 1">
            <a:extLst>
              <a:ext uri="{FF2B5EF4-FFF2-40B4-BE49-F238E27FC236}">
                <a16:creationId xmlns:a16="http://schemas.microsoft.com/office/drawing/2014/main" id="{38CCD179-5649-8290-3F14-C341B8C30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75" y="2492375"/>
            <a:ext cx="52085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/>
              <a:t>Азбука юного волгоградца, или путешествие по родному краю.</a:t>
            </a:r>
            <a:endParaRPr lang="ru-RU" altLang="ru-RU" sz="1800" dirty="0"/>
          </a:p>
        </p:txBody>
      </p:sp>
      <p:sp>
        <p:nvSpPr>
          <p:cNvPr id="7178" name="Прямоугольник 3">
            <a:extLst>
              <a:ext uri="{FF2B5EF4-FFF2-40B4-BE49-F238E27FC236}">
                <a16:creationId xmlns:a16="http://schemas.microsoft.com/office/drawing/2014/main" id="{7ED84F2D-969F-DBF7-BCCE-E9304AA82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8388" y="3138488"/>
            <a:ext cx="50879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i="1"/>
              <a:t>Авторы: </a:t>
            </a:r>
            <a:r>
              <a:rPr lang="ru-RU" altLang="ru-RU" sz="1500"/>
              <a:t>Пашкович А.П., Пашкович И.А.,        Е.С. Евдокимова, Чернова М.В.</a:t>
            </a:r>
          </a:p>
        </p:txBody>
      </p:sp>
      <p:pic>
        <p:nvPicPr>
          <p:cNvPr id="7179" name="Picture 2" descr="E:\Кускова\РЕГИОНАЛКА Реклама\Азбука_Волгоград_2 издание_обложка.jpg">
            <a:extLst>
              <a:ext uri="{FF2B5EF4-FFF2-40B4-BE49-F238E27FC236}">
                <a16:creationId xmlns:a16="http://schemas.microsoft.com/office/drawing/2014/main" id="{970FE1D2-7B3D-D342-5C31-E23EFE7E5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2492375"/>
            <a:ext cx="3014663" cy="396081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>
            <a:extLst>
              <a:ext uri="{FF2B5EF4-FFF2-40B4-BE49-F238E27FC236}">
                <a16:creationId xmlns:a16="http://schemas.microsoft.com/office/drawing/2014/main" id="{05CBBE0E-41CB-F770-472A-44EA35A4A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5888"/>
            <a:ext cx="8964612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ru-RU" altLang="ru-RU" sz="2800" b="1">
              <a:latin typeface="Arial" panose="020B0604020202020204" pitchFamily="34" charset="0"/>
            </a:endParaRPr>
          </a:p>
        </p:txBody>
      </p:sp>
      <p:pic>
        <p:nvPicPr>
          <p:cNvPr id="8195" name="Picture 13" descr="logotip_planeta">
            <a:extLst>
              <a:ext uri="{FF2B5EF4-FFF2-40B4-BE49-F238E27FC236}">
                <a16:creationId xmlns:a16="http://schemas.microsoft.com/office/drawing/2014/main" id="{653A885B-6060-2879-ADB6-99EA39B38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275" y="261938"/>
            <a:ext cx="13541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14">
            <a:extLst>
              <a:ext uri="{FF2B5EF4-FFF2-40B4-BE49-F238E27FC236}">
                <a16:creationId xmlns:a16="http://schemas.microsoft.com/office/drawing/2014/main" id="{531DEB74-DED5-D06D-1125-5BB7B07E9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8988" y="1228725"/>
            <a:ext cx="294957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tabLst>
                <a:tab pos="2990850" algn="l"/>
              </a:tabLst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600" b="1">
                <a:latin typeface="Arial" panose="020B0604020202020204" pitchFamily="34" charset="0"/>
              </a:rPr>
              <a:t>www.planeta-kniga.ru</a:t>
            </a:r>
          </a:p>
        </p:txBody>
      </p:sp>
      <p:pic>
        <p:nvPicPr>
          <p:cNvPr id="8197" name="Picture 16" descr="E:\Кускова\ЛОГОТИПЫ\Наш Волго-Донской край Цветной.png">
            <a:extLst>
              <a:ext uri="{FF2B5EF4-FFF2-40B4-BE49-F238E27FC236}">
                <a16:creationId xmlns:a16="http://schemas.microsoft.com/office/drawing/2014/main" id="{64B39A7A-A923-5324-5390-44D8FFE51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19" y="155575"/>
            <a:ext cx="92075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Прямоугольник 2">
            <a:extLst>
              <a:ext uri="{FF2B5EF4-FFF2-40B4-BE49-F238E27FC236}">
                <a16:creationId xmlns:a16="http://schemas.microsoft.com/office/drawing/2014/main" id="{DB11DA02-1D79-64EF-9686-493A478EA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263650"/>
            <a:ext cx="30940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tabLst>
                <a:tab pos="2990850" algn="l"/>
              </a:tabLst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>
                <a:latin typeface="Arial" panose="020B0604020202020204" pitchFamily="34" charset="0"/>
              </a:rPr>
              <a:t>Наш Волго-Донской край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FB7F224-F0D7-8EDA-562D-F1928FD63B79}"/>
              </a:ext>
            </a:extLst>
          </p:cNvPr>
          <p:cNvSpPr/>
          <p:nvPr/>
        </p:nvSpPr>
        <p:spPr>
          <a:xfrm>
            <a:off x="212725" y="1566863"/>
            <a:ext cx="8694738" cy="400050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+mn-cs"/>
              </a:rPr>
              <a:t>серия «НАШ ВОЛГО-ДОНСКОЙ КРАЙ»</a:t>
            </a:r>
          </a:p>
        </p:txBody>
      </p:sp>
      <p:pic>
        <p:nvPicPr>
          <p:cNvPr id="8200" name="Picture 2" descr="E:\Кускова\РЕГИОНАЛКА Реклама\Геграфия и экология _обложка-1.jpg">
            <a:extLst>
              <a:ext uri="{FF2B5EF4-FFF2-40B4-BE49-F238E27FC236}">
                <a16:creationId xmlns:a16="http://schemas.microsoft.com/office/drawing/2014/main" id="{2F54B8AA-8187-2C4F-7B61-A988469A9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8" y="1992313"/>
            <a:ext cx="1389062" cy="19796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3" descr="E:\Кускова\РЕГИОНАЛКА Реклама\география 6 практикум.jpg">
            <a:extLst>
              <a:ext uri="{FF2B5EF4-FFF2-40B4-BE49-F238E27FC236}">
                <a16:creationId xmlns:a16="http://schemas.microsoft.com/office/drawing/2014/main" id="{2729EA7A-0BD5-C7FA-1B35-432659B1D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1992313"/>
            <a:ext cx="1365250" cy="19796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E:\Кускова\РЕГИОНАЛКА Реклама\география 8-9 переиздание лицо готово.jpg">
            <a:extLst>
              <a:ext uri="{FF2B5EF4-FFF2-40B4-BE49-F238E27FC236}">
                <a16:creationId xmlns:a16="http://schemas.microsoft.com/office/drawing/2014/main" id="{6B4DC285-68D5-66DC-0535-5835F2311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32213" y="1989138"/>
            <a:ext cx="1401762" cy="198120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5" descr="E:\Кускова\РЕГИОНАЛКА Реклама\История Волгограда.jpg">
            <a:extLst>
              <a:ext uri="{FF2B5EF4-FFF2-40B4-BE49-F238E27FC236}">
                <a16:creationId xmlns:a16="http://schemas.microsoft.com/office/drawing/2014/main" id="{879F4DC6-5156-55BA-410B-585AD9E72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5" y="1989138"/>
            <a:ext cx="1392238" cy="19812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6" descr="E:\Кускова\РЕГИОНАЛКА Реклама\краеведение 6 тетрадь готово+.jpg">
            <a:extLst>
              <a:ext uri="{FF2B5EF4-FFF2-40B4-BE49-F238E27FC236}">
                <a16:creationId xmlns:a16="http://schemas.microsoft.com/office/drawing/2014/main" id="{3262815A-2D91-E8F2-7EE8-A8519FB23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1970088"/>
            <a:ext cx="1474787" cy="19796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5" name="Picture 8" descr="E:\Кускова\РЕГИОНАЛКА Реклама\Во имя росс. науки кн. 3, ч.1\Vo imya ross nauki_chast 3_kniga 1_cover 7BC.jpg">
            <a:extLst>
              <a:ext uri="{FF2B5EF4-FFF2-40B4-BE49-F238E27FC236}">
                <a16:creationId xmlns:a16="http://schemas.microsoft.com/office/drawing/2014/main" id="{162995AA-389C-59D9-C0ED-BEBE723FD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8" y="4449763"/>
            <a:ext cx="1296987" cy="19796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0" descr="E:\Кускова\РЕГИОНАЛКА Реклама\2019.jpg">
            <a:extLst>
              <a:ext uri="{FF2B5EF4-FFF2-40B4-BE49-F238E27FC236}">
                <a16:creationId xmlns:a16="http://schemas.microsoft.com/office/drawing/2014/main" id="{0F2B7C50-1CAA-28C7-4048-9AB07A874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48250" y="-10920413"/>
            <a:ext cx="1327150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7" name="Picture 12" descr="E:\Кускова\РЕГИОНАЛКА Реклама\2019.jpg">
            <a:extLst>
              <a:ext uri="{FF2B5EF4-FFF2-40B4-BE49-F238E27FC236}">
                <a16:creationId xmlns:a16="http://schemas.microsoft.com/office/drawing/2014/main" id="{0263079D-2695-3F7D-876E-5AEF38BAB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49013" y="-8791575"/>
            <a:ext cx="1327150" cy="197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8" name="Picture 13">
            <a:extLst>
              <a:ext uri="{FF2B5EF4-FFF2-40B4-BE49-F238E27FC236}">
                <a16:creationId xmlns:a16="http://schemas.microsoft.com/office/drawing/2014/main" id="{712B7549-DDF2-586E-1358-4A60F2E99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4448175"/>
            <a:ext cx="1328738" cy="1974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9" name="Picture 14" descr="E:\Кускова\Сайт\Сайт Новинки\Регионалка\Вассаби_COVER_7БЦ_УФ ЛАК-1.jpg">
            <a:extLst>
              <a:ext uri="{FF2B5EF4-FFF2-40B4-BE49-F238E27FC236}">
                <a16:creationId xmlns:a16="http://schemas.microsoft.com/office/drawing/2014/main" id="{CA01EAF1-7308-776D-9B0A-D9AD64C1A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4425950"/>
            <a:ext cx="1431925" cy="19796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5" descr="E:\Кускова\Сайт\Сайт Новинки\Регионалка\География Иловлинского района_обложка-1.jpg">
            <a:extLst>
              <a:ext uri="{FF2B5EF4-FFF2-40B4-BE49-F238E27FC236}">
                <a16:creationId xmlns:a16="http://schemas.microsoft.com/office/drawing/2014/main" id="{A38A961F-A275-1A22-A3E0-FC0E6FDE3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4449763"/>
            <a:ext cx="1370012" cy="19796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1" name="Picture 16" descr="E:\Кускова\Сайт\Сайт Новинки\Регионалка\Скетч_Путешествие_Обложка_7БЦ.jpg">
            <a:extLst>
              <a:ext uri="{FF2B5EF4-FFF2-40B4-BE49-F238E27FC236}">
                <a16:creationId xmlns:a16="http://schemas.microsoft.com/office/drawing/2014/main" id="{23BF3EE6-33AE-B568-9166-678A2EC31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430713"/>
            <a:ext cx="1377950" cy="19812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C6EC4C8-A3E2-7EA9-5608-D969C5272BB5}"/>
              </a:ext>
            </a:extLst>
          </p:cNvPr>
          <p:cNvSpPr/>
          <p:nvPr/>
        </p:nvSpPr>
        <p:spPr>
          <a:xfrm>
            <a:off x="341313" y="3971925"/>
            <a:ext cx="85661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книги волгоградских авторов </a:t>
            </a:r>
          </a:p>
        </p:txBody>
      </p:sp>
      <p:pic>
        <p:nvPicPr>
          <p:cNvPr id="8213" name="Picture 17" descr="E:\Кускова\Сайт\Сайт Новинки\Краеведение + Волгоград\Город героев_народная энциклопедия_обложка_КБС-1.jpg">
            <a:extLst>
              <a:ext uri="{FF2B5EF4-FFF2-40B4-BE49-F238E27FC236}">
                <a16:creationId xmlns:a16="http://schemas.microsoft.com/office/drawing/2014/main" id="{AEAD044E-456E-A8EB-AAB9-FB87626D7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430713"/>
            <a:ext cx="1363662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86752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Общекультурные и профессиональные 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компетенции педагога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107504" y="1714488"/>
            <a:ext cx="9036496" cy="5143512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/>
              <a:t>     </a:t>
            </a:r>
          </a:p>
          <a:p>
            <a:pPr>
              <a:buNone/>
            </a:pPr>
            <a:r>
              <a:rPr lang="ru-RU" dirty="0"/>
              <a:t>       </a:t>
            </a:r>
            <a:r>
              <a:rPr lang="ru-RU" b="1" dirty="0"/>
              <a:t>Знает</a:t>
            </a:r>
            <a:r>
              <a:rPr lang="ru-RU" dirty="0"/>
              <a:t> природные зоны (степь, лесостепь, полупустыня), памятники природы родного края (</a:t>
            </a:r>
            <a:r>
              <a:rPr lang="ru-RU" dirty="0" err="1"/>
              <a:t>Захоперский</a:t>
            </a:r>
            <a:r>
              <a:rPr lang="ru-RU" dirty="0"/>
              <a:t> и Задонский природные комплексы, </a:t>
            </a:r>
            <a:r>
              <a:rPr lang="ru-RU" dirty="0" err="1"/>
              <a:t>Волго-Ахтубинская</a:t>
            </a:r>
            <a:r>
              <a:rPr lang="ru-RU" dirty="0"/>
              <a:t> пойма, </a:t>
            </a:r>
            <a:r>
              <a:rPr lang="ru-RU" dirty="0" err="1"/>
              <a:t>Усть-Медведицкий</a:t>
            </a:r>
            <a:r>
              <a:rPr lang="ru-RU" dirty="0"/>
              <a:t> природный парк, </a:t>
            </a:r>
            <a:r>
              <a:rPr lang="ru-RU" dirty="0" err="1"/>
              <a:t>Щербаковская</a:t>
            </a:r>
            <a:r>
              <a:rPr lang="ru-RU" dirty="0"/>
              <a:t> балка и др.), имеет представление о современных достижениях педагогической науки и практики и способен использовать новые знания в решении задач эколого-краеведческого образования воспитанников и их родителей. </a:t>
            </a:r>
            <a:r>
              <a:rPr lang="ru-RU" b="1" dirty="0"/>
              <a:t>Устремлен к получению новых знаний </a:t>
            </a:r>
            <a:r>
              <a:rPr lang="ru-RU" dirty="0"/>
              <a:t>о природе Нижневолжского региона и способен адаптировать получаемую из разных источников информацию эколого-краеведческого содержания для восприятия детей 3–7 лет. </a:t>
            </a:r>
          </a:p>
          <a:p>
            <a:pPr>
              <a:buNone/>
            </a:pPr>
            <a:r>
              <a:rPr lang="ru-RU" dirty="0"/>
              <a:t>       </a:t>
            </a:r>
            <a:r>
              <a:rPr lang="ru-RU" b="1" dirty="0"/>
              <a:t>Обогащает </a:t>
            </a:r>
            <a:r>
              <a:rPr lang="ru-RU" dirty="0"/>
              <a:t>ум ребенка научно достоверными знаниями о природе родного края. </a:t>
            </a:r>
            <a:r>
              <a:rPr lang="ru-RU" b="1" dirty="0"/>
              <a:t>Создает</a:t>
            </a:r>
            <a:r>
              <a:rPr lang="ru-RU" dirty="0"/>
              <a:t> проблемно-поисковые ситуации, позволяющие детям использовать имеющиеся и приобретать новые знания, удовлетворять их познавательные интересы.</a:t>
            </a:r>
          </a:p>
          <a:p>
            <a:pPr>
              <a:buNone/>
            </a:pPr>
            <a:r>
              <a:rPr lang="ru-RU" dirty="0"/>
              <a:t>       </a:t>
            </a:r>
            <a:r>
              <a:rPr lang="ru-RU" b="1" dirty="0"/>
              <a:t>Применяет новые методики и технологии </a:t>
            </a:r>
            <a:r>
              <a:rPr lang="ru-RU" dirty="0"/>
              <a:t>для присвоения детьми позитивных моделей поведения гражданина в природе. Формирует у детей навыки проведения элементарных опытов и умения делать выводы на основе полученных результатов. Создает ситуации обсуждения тех сведений, которые ребенок получил в процессе общения с природой самостоятельно и с помощью родителей.  Способствует формированию у ребенка навыков совместной деятельности (познавательной, игровой, трудовой) со сверстниками, старшими и младшими детьми в пространстве природы. Развивает способность замечать и наслаждаться красотой природы родного края.</a:t>
            </a:r>
          </a:p>
          <a:p>
            <a:pPr>
              <a:buNone/>
            </a:pPr>
            <a:r>
              <a:rPr lang="ru-RU" dirty="0"/>
              <a:t>       </a:t>
            </a:r>
            <a:r>
              <a:rPr lang="ru-RU" b="1" dirty="0"/>
              <a:t>Знаком </a:t>
            </a:r>
            <a:r>
              <a:rPr lang="ru-RU" dirty="0"/>
              <a:t>с экологической ситуацией в Нижневолжском регионе, </a:t>
            </a:r>
            <a:r>
              <a:rPr lang="ru-RU" b="1" dirty="0"/>
              <a:t>осознает</a:t>
            </a:r>
            <a:r>
              <a:rPr lang="ru-RU" dirty="0"/>
              <a:t> влияние деятельности человека на окружающую природу и глубоко переживает последствия этого действия. Может включаться в разнообразные экологические акции по предотвращению негативных последствий, выступая примером ответственного отношения к природе родного края для воспитанников и их родителей. </a:t>
            </a:r>
            <a:r>
              <a:rPr lang="ru-RU" b="1" dirty="0"/>
              <a:t>Стимулирует и поощряет </a:t>
            </a:r>
            <a:r>
              <a:rPr lang="ru-RU" dirty="0"/>
              <a:t>гуманные поступки детей в природе.  </a:t>
            </a:r>
          </a:p>
          <a:p>
            <a:pPr>
              <a:buNone/>
            </a:pPr>
            <a:r>
              <a:rPr lang="ru-RU" dirty="0"/>
              <a:t>       </a:t>
            </a:r>
            <a:r>
              <a:rPr lang="ru-RU" b="1" dirty="0"/>
              <a:t>Способен выстраивать </a:t>
            </a:r>
            <a:r>
              <a:rPr lang="ru-RU" dirty="0"/>
              <a:t>взаимозависимые, осознанно-ответственные взаимодействия с семьями воспитанников в решении совместных задач эколого-краеведческого образования дошкольников.</a:t>
            </a:r>
          </a:p>
          <a:p>
            <a:pPr algn="ctr">
              <a:buNone/>
            </a:pPr>
            <a:r>
              <a:rPr lang="ru-RU" dirty="0"/>
              <a:t> ……………………………………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992" y="280594"/>
            <a:ext cx="9073008" cy="86752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Общекультурные и базовые педагогические 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компетенции родителя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70992" y="1268760"/>
            <a:ext cx="9073008" cy="5184576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/>
              <a:t>     </a:t>
            </a:r>
          </a:p>
          <a:p>
            <a:pPr algn="ctr">
              <a:buNone/>
            </a:pPr>
            <a:r>
              <a:rPr lang="ru-RU" dirty="0"/>
              <a:t>……………………………………</a:t>
            </a:r>
          </a:p>
          <a:p>
            <a:pPr>
              <a:buNone/>
            </a:pPr>
            <a:r>
              <a:rPr lang="ru-RU" dirty="0"/>
              <a:t>      </a:t>
            </a:r>
            <a:r>
              <a:rPr lang="ru-RU" b="1" dirty="0"/>
              <a:t>Осознает</a:t>
            </a:r>
            <a:r>
              <a:rPr lang="ru-RU" dirty="0"/>
              <a:t> ценность </a:t>
            </a:r>
            <a:r>
              <a:rPr lang="ru-RU" dirty="0" err="1"/>
              <a:t>взаимопознания</a:t>
            </a:r>
            <a:r>
              <a:rPr lang="ru-RU" dirty="0"/>
              <a:t> и способен к самопознанию и познанию возможностей детского сада в создании условий для творческого присвоения ребенком знаний о природном наследии родного края и позитивных моделей поведения в природе. </a:t>
            </a:r>
            <a:r>
              <a:rPr lang="ru-RU" b="1" dirty="0"/>
              <a:t>Способен делиться информацией </a:t>
            </a:r>
            <a:r>
              <a:rPr lang="ru-RU" dirty="0"/>
              <a:t>о </a:t>
            </a:r>
            <a:r>
              <a:rPr lang="ru-RU" dirty="0" err="1"/>
              <a:t>естественно-научных</a:t>
            </a:r>
            <a:r>
              <a:rPr lang="ru-RU" dirty="0"/>
              <a:t> открытиях и новых подходах в образовании детей, обмениваться опытом эколого-краеведческого воспитания дошкольников с педагогами и другими родителями.</a:t>
            </a:r>
          </a:p>
          <a:p>
            <a:pPr>
              <a:buNone/>
            </a:pPr>
            <a:r>
              <a:rPr lang="ru-RU" dirty="0"/>
              <a:t>      Откликаясь на предложение сотрудников детского сада, а также учреждений культуры и организаций дополнительного образования, </a:t>
            </a:r>
            <a:r>
              <a:rPr lang="ru-RU" b="1" dirty="0"/>
              <a:t>включается в разнообразные формы </a:t>
            </a:r>
            <a:r>
              <a:rPr lang="ru-RU" dirty="0"/>
              <a:t>вариативного семейного/родительского эколого-краеведческого образования: естественнонаучные лаборатории, клуб любителей семейных путешествий и др. Уважает и поддерживает  авторитет педагога  в  семье, ценность его помощи. </a:t>
            </a:r>
          </a:p>
          <a:p>
            <a:pPr>
              <a:buNone/>
            </a:pPr>
            <a:r>
              <a:rPr lang="ru-RU" dirty="0"/>
              <a:t>      </a:t>
            </a:r>
            <a:r>
              <a:rPr lang="ru-RU" b="1" dirty="0"/>
              <a:t>Способен к совместной </a:t>
            </a:r>
            <a:r>
              <a:rPr lang="ru-RU" dirty="0"/>
              <a:t>с педагогами детского сада и другими родителями организации активных форм трудовой и познавательной </a:t>
            </a:r>
            <a:r>
              <a:rPr lang="ru-RU" b="1" dirty="0"/>
              <a:t>деятельности</a:t>
            </a:r>
            <a:r>
              <a:rPr lang="ru-RU" dirty="0"/>
              <a:t> детей. </a:t>
            </a:r>
          </a:p>
          <a:p>
            <a:pPr>
              <a:buNone/>
            </a:pPr>
            <a:r>
              <a:rPr lang="ru-RU" b="1" dirty="0"/>
              <a:t>      Принимает участие </a:t>
            </a:r>
            <a:r>
              <a:rPr lang="ru-RU" dirty="0"/>
              <a:t>в природоохранных акциях, конкурсах, выставках поделок из природного материала, организуемых детским садом. </a:t>
            </a:r>
            <a:r>
              <a:rPr lang="ru-RU" b="1" dirty="0"/>
              <a:t>Готов оказать </a:t>
            </a:r>
            <a:r>
              <a:rPr lang="ru-RU" dirty="0"/>
              <a:t>посильную помощь в </a:t>
            </a:r>
            <a:r>
              <a:rPr lang="ru-RU" dirty="0" err="1"/>
              <a:t>экологизации</a:t>
            </a:r>
            <a:r>
              <a:rPr lang="ru-RU" dirty="0"/>
              <a:t> предметно-развивающей среды детского сада.</a:t>
            </a:r>
          </a:p>
          <a:p>
            <a:pPr algn="ctr">
              <a:buNone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9"/>
            <a:ext cx="9036496" cy="936104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br>
              <a:rPr lang="ru-RU" sz="1600" b="1" dirty="0"/>
            </a:br>
            <a:br>
              <a:rPr lang="ru-RU" sz="1600" b="1" dirty="0"/>
            </a:br>
            <a:br>
              <a:rPr lang="ru-RU" sz="1600" dirty="0"/>
            </a:br>
            <a:r>
              <a:rPr lang="ru-RU" sz="1600" b="1" dirty="0"/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Планируемые результаты освоения программы.  </a:t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Целевые ориентиры образования на первой ступени: от 3 до 5 лет.  </a:t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Направление «Природа родного края»</a:t>
            </a:r>
            <a:b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0" y="1196753"/>
            <a:ext cx="9036496" cy="5328591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</a:rPr>
              <a:t>Образовательные области: 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</a:rPr>
              <a:t>«Социально-коммуникативное развитие»,  «Познавательное развитие»,  «Речевое развитие»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Активно познает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ближайшее природное окружение (дворик, участок детского сада), постепенно расширяя границы своего познания с помощью взрослых. С интересом совершает прогулки в природу, наблюдает, слушает рассказы и сказки о растениях, животных, насекомых. 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Различает и называет деревья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(береза, тополь, дуб, ель, сосна), кустарники (смородина, крыжовник, шиповник, сирень), цветы (тюльпаны, одуванчик, ромашка, роза), встречающиеся во дворе родного дома, на  участке детского сада (4–5 видов).</a:t>
            </a:r>
          </a:p>
          <a:p>
            <a:pPr algn="ctr">
              <a:buNone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Различает и называет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4–5 видов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птиц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 (воробей, синица, ворона, сорока, голубь);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насекомых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 (бабочка, муравей, оса, муха, паук), рептилий (лягушка, ящерица), встречающихся  на участке детского сада, во дворе дома, за городом;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домашних животных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(кошка, собака, корова, коза, лошадь). 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Имеет представления о сезонных изменениях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в природе родного края. Сравнивает времена года и объясняет перемены, происходящие в жизни растений и животных. Замечает красоту природы родного края в разное время года. Эмоционально откликается на встречи с объектами родной природы; на сезонные изменения в природе (радуется, удивляется, огорчается). </a:t>
            </a:r>
          </a:p>
          <a:p>
            <a:pPr algn="ctr">
              <a:buNone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Проявляет предпочтение в выборе и называет любимые овощи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(помидор, огурец, капуста, морковь),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фрукты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 (яблоки, груши, абрикосы, сливы), растущие на огороде в детском саду или на дачном участке; лесные ягоды (малина, земляника).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Знает элементарные правила безопасного поведения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в природе, соблюдает их по напоминанию педагога и родителей (бегать по клумбам и рвать цветы плохо; ходить нужно по дорожкам; нельзя вмешиваться в жизнь животных, тревожить гнезда, разорять муравейники).  Вместе со взрослыми и самостоятельно ухаживает за растениями и животными.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Начинает осознавать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, что растения, животные и  человек  нуждаются друг в друге.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Откликается на решение проблемно-поисковых задач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эколого-краеведческой направленности в содружестве со взрослыми и детьми; учится жить в гармонии с природой. Передает свои впечатления от наблюдений в природе посредством  рисунков, рассказов, игр.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775542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br>
              <a:rPr lang="ru-RU" sz="1600" b="1" dirty="0"/>
            </a:br>
            <a:br>
              <a:rPr lang="ru-RU" sz="1600" b="1" dirty="0"/>
            </a:br>
            <a:br>
              <a:rPr lang="ru-RU" sz="1600" dirty="0"/>
            </a:br>
            <a:r>
              <a:rPr lang="ru-RU" sz="1600" b="1" dirty="0"/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Планируемые результаты освоения программы.  </a:t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Целевые ориентиры образования на первой ступени: от 5 до 7 лет.  </a:t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Направление «Природа родного края»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0" y="1124744"/>
            <a:ext cx="9144000" cy="525658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200" b="1" i="1" dirty="0">
                <a:solidFill>
                  <a:schemeClr val="accent1">
                    <a:lumMod val="50000"/>
                  </a:schemeClr>
                </a:solidFill>
              </a:rPr>
              <a:t>Образовательные области: </a:t>
            </a:r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ru-RU" sz="1200" i="1" dirty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</a:rPr>
              <a:t>Социально-коммуникативное развитие»,  «Познавательное развитие»,  «Речевое развитие»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r>
              <a:rPr lang="ru-RU" sz="1400" dirty="0"/>
              <a:t>      </a:t>
            </a:r>
            <a:r>
              <a:rPr lang="ru-RU" sz="1400" b="1" dirty="0"/>
              <a:t>Имеет элементарные географические представления </a:t>
            </a:r>
            <a:r>
              <a:rPr lang="ru-RU" sz="1400" dirty="0"/>
              <a:t>о родном Нижневолжском крае...</a:t>
            </a:r>
          </a:p>
          <a:p>
            <a:pPr>
              <a:buNone/>
            </a:pPr>
            <a:r>
              <a:rPr lang="ru-RU" sz="1400" dirty="0"/>
              <a:t>       </a:t>
            </a:r>
            <a:r>
              <a:rPr lang="ru-RU" sz="1400" b="1" dirty="0"/>
              <a:t>Называет природно-климатические зоны </a:t>
            </a:r>
            <a:r>
              <a:rPr lang="ru-RU" sz="1400" dirty="0"/>
              <a:t>Волгоградской области: степь, лесостепь, полупустыня. </a:t>
            </a:r>
          </a:p>
          <a:p>
            <a:pPr>
              <a:buNone/>
            </a:pPr>
            <a:r>
              <a:rPr lang="ru-RU" sz="1400" dirty="0"/>
              <a:t>       </a:t>
            </a:r>
            <a:r>
              <a:rPr lang="ru-RU" sz="1400" b="1" dirty="0"/>
              <a:t>Называет памятники природы </a:t>
            </a:r>
            <a:r>
              <a:rPr lang="ru-RU" sz="1400" dirty="0"/>
              <a:t>Волгоградской области: горы Уши, </a:t>
            </a:r>
            <a:r>
              <a:rPr lang="ru-RU" sz="1400" dirty="0" err="1"/>
              <a:t>Столбичи</a:t>
            </a:r>
            <a:r>
              <a:rPr lang="ru-RU" sz="1400" dirty="0"/>
              <a:t> и др. Проявляет интерес к туристско-краеведческой деятельности, выезжая со взрослыми в природные парки  Волгоградской области.  Имеет элементарные представления </a:t>
            </a:r>
            <a:r>
              <a:rPr lang="ru-RU" sz="1400" b="1" dirty="0"/>
              <a:t>о геологическом богатстве </a:t>
            </a:r>
            <a:r>
              <a:rPr lang="ru-RU" sz="1400" dirty="0"/>
              <a:t>родного края: нефть, газ, известняк, глина. </a:t>
            </a:r>
            <a:r>
              <a:rPr lang="ru-RU" sz="1400" b="1" dirty="0"/>
              <a:t>  Знает растения и животных </a:t>
            </a:r>
            <a:r>
              <a:rPr lang="ru-RU" sz="1400" dirty="0"/>
              <a:t>экосистем Нижнего Поволжья: сада, огорода, луга, леса, степи, пустыни, поля, реки, озера, пруда. </a:t>
            </a:r>
          </a:p>
          <a:p>
            <a:pPr>
              <a:buNone/>
            </a:pPr>
            <a:r>
              <a:rPr lang="ru-RU" sz="1400" dirty="0"/>
              <a:t>       С интересом </a:t>
            </a:r>
            <a:r>
              <a:rPr lang="ru-RU" sz="1400" b="1" dirty="0"/>
              <a:t>совершает прогулки в природу</a:t>
            </a:r>
            <a:r>
              <a:rPr lang="ru-RU" sz="1400" dirty="0"/>
              <a:t>, посещает с родителями </a:t>
            </a:r>
            <a:r>
              <a:rPr lang="ru-RU" sz="1400" b="1" dirty="0"/>
              <a:t>краеведческий музей, выставки </a:t>
            </a:r>
            <a:r>
              <a:rPr lang="ru-RU" sz="1400" dirty="0"/>
              <a:t>животных и растений; слушает рассказы специалистов о родной природе.  Способен замечать красоту родной природы, делая зарисовки, фотографии животных, растений, собирая коллекции семян, ракушек, камней и пр. </a:t>
            </a:r>
            <a:r>
              <a:rPr lang="ru-RU" sz="1400" b="1" dirty="0"/>
              <a:t>Эмоционально откликается на художественные образы </a:t>
            </a:r>
            <a:r>
              <a:rPr lang="ru-RU" sz="1400" dirty="0"/>
              <a:t>родной природы в изобразительном искусстве, литературе волжских авторов. Отражает свои впечатления от прогулок в природу в рассказах, рисунках, поделках.  </a:t>
            </a:r>
          </a:p>
          <a:p>
            <a:pPr>
              <a:buNone/>
            </a:pPr>
            <a:r>
              <a:rPr lang="ru-RU" sz="1400" dirty="0"/>
              <a:t>       С </a:t>
            </a:r>
            <a:r>
              <a:rPr lang="ru-RU" sz="1400" b="1" dirty="0"/>
              <a:t>увлечением трудится </a:t>
            </a:r>
            <a:r>
              <a:rPr lang="ru-RU" sz="1400" dirty="0"/>
              <a:t>вместе со взрослыми в саду, огороде</a:t>
            </a:r>
            <a:r>
              <a:rPr lang="ru-RU" sz="1400" b="1" dirty="0"/>
              <a:t>.  Включается в опытно-экспериментальную </a:t>
            </a:r>
            <a:r>
              <a:rPr lang="ru-RU" sz="1400" dirty="0"/>
              <a:t>деятельность, направленную на познание свойств природных объектов, явлений; делает выводы на основе полученных результатов.  Способен выделять проблему, </a:t>
            </a:r>
            <a:r>
              <a:rPr lang="ru-RU" sz="1400" b="1" dirty="0"/>
              <a:t>составлять проект</a:t>
            </a:r>
            <a:r>
              <a:rPr lang="ru-RU" sz="1400" dirty="0"/>
              <a:t>, реализовывать его при участии взрослых, анализировать полученные результаты. Умеет донести информацию, полученную разными способами (спросил…, увидел…) в ходе проектной деятельности до сверстников. </a:t>
            </a:r>
          </a:p>
          <a:p>
            <a:pPr>
              <a:buNone/>
            </a:pPr>
            <a:r>
              <a:rPr lang="ru-RU" sz="1400" b="1" dirty="0"/>
              <a:t>        Готов к деловому общению </a:t>
            </a:r>
            <a:r>
              <a:rPr lang="ru-RU" sz="1400" dirty="0"/>
              <a:t>со взрослыми (родителями, педагогами, специалистами), удовлетворяющими его эколого-познавательные потребности. ………………………………………..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179512" y="1531315"/>
            <a:ext cx="4568826" cy="465829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i="1" dirty="0"/>
              <a:t>             </a:t>
            </a:r>
          </a:p>
          <a:p>
            <a:pPr>
              <a:buNone/>
            </a:pPr>
            <a:r>
              <a:rPr lang="ru-RU" i="1" dirty="0"/>
              <a:t>          Двор отчего дома. Участок детского сада</a:t>
            </a:r>
          </a:p>
          <a:p>
            <a:pPr algn="ctr">
              <a:buNone/>
            </a:pPr>
            <a:r>
              <a:rPr lang="ru-RU" i="1" dirty="0"/>
              <a:t>        …………………………….</a:t>
            </a:r>
          </a:p>
          <a:p>
            <a:pPr>
              <a:buNone/>
            </a:pPr>
            <a:r>
              <a:rPr lang="ru-RU" dirty="0"/>
              <a:t>      </a:t>
            </a:r>
            <a:r>
              <a:rPr lang="ru-RU" i="1" dirty="0"/>
              <a:t> Зима.</a:t>
            </a:r>
            <a:r>
              <a:rPr lang="ru-RU" b="1" i="1" dirty="0"/>
              <a:t> </a:t>
            </a:r>
            <a:r>
              <a:rPr lang="ru-RU" dirty="0"/>
              <a:t>Как много интересного и таинственного зимой во дворе! Вокруг много белого снега, все деревья «спят». У них нет листочков, ветки голые, когда подходишь к стволу и поднимаешь голову вверх, то видно небо. Снег хрустит под ногами, он белый, холодный. Из снега можно лепить «колобки»: большие и маленькие. Из разных «колобков» получаются: снежная баба, снежная крепость, снежные дома и дороги. Зимой по снегу можно кататься на санках, играть в «белых медведей». Когда упадешь в снег, то одежда становится белой от снега. </a:t>
            </a:r>
          </a:p>
          <a:p>
            <a:pPr>
              <a:buNone/>
            </a:pPr>
            <a:r>
              <a:rPr lang="ru-RU" dirty="0"/>
              <a:t>       Вечером под фонарями снег очень блестит, как драгоценности. Люди расчищают дорожки от снега, чтобы было удобно ходить. Нелегко живется зимой птицам, особенно трудно им приходится в период сильных морозов и снегопадов. Помочь им можно, устроив на дереве или закрепив на стене дома вместе с папой или дедушкой маленький домик для птичек – «зимнюю столовую» (кормушку). </a:t>
            </a:r>
          </a:p>
          <a:p>
            <a:pPr algn="ctr">
              <a:buNone/>
            </a:pPr>
            <a:r>
              <a:rPr lang="ru-RU" dirty="0"/>
              <a:t>…………………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036496" cy="1152128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br>
              <a:rPr lang="ru-RU" sz="1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Содержание образовательного взаимодействия семьи и ДОУ </a:t>
            </a:r>
            <a:br>
              <a:rPr lang="ru-RU" sz="1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по эколого-краеведческому направлению.</a:t>
            </a:r>
            <a:br>
              <a:rPr lang="ru-RU" sz="1400" dirty="0"/>
            </a:br>
            <a:br>
              <a:rPr lang="ru-RU" sz="1400" dirty="0">
                <a:solidFill>
                  <a:schemeClr val="bg2">
                    <a:lumMod val="25000"/>
                  </a:schemeClr>
                </a:solidFill>
              </a:rPr>
            </a:b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8" name="Содержимое 7" descr="IMG_20181215_165111_HHT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004048" y="1530626"/>
            <a:ext cx="3746696" cy="4658979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r>
              <a:rPr lang="ru-RU" sz="2200" b="1" dirty="0"/>
              <a:t> 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</a:rPr>
              <a:t>Ф</a:t>
            </a:r>
            <a:r>
              <a:rPr lang="ru-RU" sz="2200" b="1" dirty="0">
                <a:solidFill>
                  <a:schemeClr val="bg2">
                    <a:lumMod val="25000"/>
                  </a:schemeClr>
                </a:solidFill>
              </a:rPr>
              <a:t>ормы взаимодействия детского сада и семьи  </a:t>
            </a:r>
            <a:br>
              <a:rPr lang="ru-RU" sz="22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200" b="1" dirty="0">
                <a:solidFill>
                  <a:schemeClr val="bg2">
                    <a:lumMod val="25000"/>
                  </a:schemeClr>
                </a:solidFill>
              </a:rPr>
              <a:t>в эколого-краеведческом  направлении </a:t>
            </a:r>
            <a:br>
              <a:rPr lang="ru-RU" sz="2700" b="1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>
          <a:xfrm>
            <a:off x="4716016" y="1444774"/>
            <a:ext cx="4317306" cy="5224586"/>
          </a:xfrm>
          <a:solidFill>
            <a:srgbClr val="FFC000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107504" y="1331640"/>
            <a:ext cx="4389884" cy="5409728"/>
          </a:xfrm>
          <a:solidFill>
            <a:srgbClr val="FFC000"/>
          </a:solidFill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</a:rPr>
              <a:t>      </a:t>
            </a:r>
          </a:p>
          <a:p>
            <a:pPr>
              <a:buNone/>
            </a:pPr>
            <a:r>
              <a:rPr lang="ru-RU" sz="1800" b="1" i="1" dirty="0">
                <a:solidFill>
                  <a:schemeClr val="bg2">
                    <a:lumMod val="25000"/>
                  </a:schemeClr>
                </a:solidFill>
              </a:rPr>
              <a:t>        </a:t>
            </a: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r>
              <a:rPr lang="ru-RU" sz="1800" i="1" dirty="0"/>
              <a:t>Изучение воспитательных возможностей субъектов культурно-образовательного пространства:</a:t>
            </a:r>
            <a:r>
              <a:rPr lang="ru-RU" sz="1800" b="1" dirty="0"/>
              <a:t> </a:t>
            </a:r>
            <a:r>
              <a:rPr lang="ru-RU" sz="1800" dirty="0"/>
              <a:t>социально-педагогическая диагностика; посещение семьи/дома воспитанника; день открытых дверей в детском саду. </a:t>
            </a:r>
          </a:p>
          <a:p>
            <a:pPr lvl="0"/>
            <a:r>
              <a:rPr lang="ru-RU" sz="1800" i="1" dirty="0"/>
              <a:t>Информационно-просвещенческое обеспечение взаимодействия: </a:t>
            </a:r>
            <a:r>
              <a:rPr lang="ru-RU" sz="1800" dirty="0"/>
              <a:t>консультация, родительские собрания, конференции (в т.ч. и </a:t>
            </a:r>
            <a:r>
              <a:rPr lang="ru-RU" sz="1800" dirty="0" err="1"/>
              <a:t>онлайн-конференции</a:t>
            </a:r>
            <a:r>
              <a:rPr lang="ru-RU" sz="1800" dirty="0"/>
              <a:t>), ассамблеи, родительские и педагогические чтения, стенды, семейный календарь, памятки, буклеты (маршруты выходного дня), рукописные газеты и журналы, устные журналы, выставки, </a:t>
            </a:r>
            <a:r>
              <a:rPr lang="ru-RU" sz="1800" dirty="0" err="1"/>
              <a:t>медиатека</a:t>
            </a:r>
            <a:r>
              <a:rPr lang="ru-RU" sz="1800" dirty="0"/>
              <a:t>. </a:t>
            </a:r>
          </a:p>
          <a:p>
            <a:pPr lvl="0"/>
            <a:r>
              <a:rPr lang="ru-RU" sz="1800" i="1" dirty="0"/>
              <a:t>Образование воспитывающих взрослых: </a:t>
            </a:r>
            <a:r>
              <a:rPr lang="ru-RU" sz="1800" dirty="0"/>
              <a:t>лекции, семинары, практикумы, мастер-классы, семейный клуб. </a:t>
            </a:r>
          </a:p>
          <a:p>
            <a:pPr lvl="0"/>
            <a:r>
              <a:rPr lang="ru-RU" sz="1800" i="1" dirty="0"/>
              <a:t>Совместная деятельность воспитывающих взрослых</a:t>
            </a:r>
            <a:r>
              <a:rPr lang="ru-RU" sz="1800" dirty="0"/>
              <a:t>: акция, семейный клуб (в т.ч. вечера вопросов и ответов), тематические праздники, прогулки, экскурсии, опытно-экспериментальная , труд в природе, проектная, игровая деятельность.</a:t>
            </a:r>
          </a:p>
          <a:p>
            <a:pPr>
              <a:buNone/>
            </a:pP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endParaRPr lang="ru-RU" sz="1600" b="1" i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</a:rPr>
              <a:t>      </a:t>
            </a: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16" name="Содержимое 15" descr="походы на велосипеды 028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860032" y="2204864"/>
            <a:ext cx="3883894" cy="2912921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2108</TotalTime>
  <Words>2451</Words>
  <Application>Microsoft Office PowerPoint</Application>
  <PresentationFormat>Экран (4:3)</PresentationFormat>
  <Paragraphs>128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3" baseType="lpstr">
      <vt:lpstr>Arial</vt:lpstr>
      <vt:lpstr>Arial</vt:lpstr>
      <vt:lpstr>Calibri</vt:lpstr>
      <vt:lpstr>Constantia</vt:lpstr>
      <vt:lpstr>Times New Roman</vt:lpstr>
      <vt:lpstr>Verdana</vt:lpstr>
      <vt:lpstr>Wingdings</vt:lpstr>
      <vt:lpstr>Wingdings 2</vt:lpstr>
      <vt:lpstr>YS Text</vt:lpstr>
      <vt:lpstr>Поток</vt:lpstr>
      <vt:lpstr>    Эколого-краеведческое направление  воспитания маленького волжанина </vt:lpstr>
      <vt:lpstr>Вопросы вебинара: </vt:lpstr>
      <vt:lpstr>Направления воспитания маленького волжанина </vt:lpstr>
      <vt:lpstr>Направления воспитания маленького волжанина  </vt:lpstr>
      <vt:lpstr>Направления воспитания маленького волжанина  </vt:lpstr>
      <vt:lpstr>Эколого-краеведческий профиль региона  </vt:lpstr>
      <vt:lpstr>Презентация PowerPoint</vt:lpstr>
      <vt:lpstr>Презентация PowerPoint</vt:lpstr>
      <vt:lpstr>Презентация PowerPoint</vt:lpstr>
      <vt:lpstr>Презентация PowerPoint</vt:lpstr>
      <vt:lpstr>Природные парки Волгоградской области </vt:lpstr>
      <vt:lpstr>КРАСНАЯ КНИГА ВОЛГОГРАДСКОЙ ОБЛАСТИ </vt:lpstr>
      <vt:lpstr>Объекты и природные ценности региона,  предъявляемые детям и взрослым </vt:lpstr>
      <vt:lpstr>Объекты и природные ценности региона,  предъявляемые детям и взрослым </vt:lpstr>
      <vt:lpstr>Презентация PowerPoint</vt:lpstr>
      <vt:lpstr>Презентация PowerPoint</vt:lpstr>
      <vt:lpstr>Презентация PowerPoint</vt:lpstr>
      <vt:lpstr>Общекультурные и профессиональные  компетенции педагога</vt:lpstr>
      <vt:lpstr>Общекультурные и базовые педагогические  компетенции родителя</vt:lpstr>
      <vt:lpstr>    Планируемые результаты освоения программы.   Целевые ориентиры образования на первой ступени: от 3 до 5 лет.   Направление «Природа родного края» </vt:lpstr>
      <vt:lpstr>    Планируемые результаты освоения программы.   Целевые ориентиры образования на первой ступени: от 5 до 7 лет.   Направление «Природа родного края»</vt:lpstr>
      <vt:lpstr> Содержание образовательного взаимодействия семьи и ДОУ  по эколого-краеведческому направлению.  </vt:lpstr>
      <vt:lpstr>  Формы взаимодействия детского сада и семьи   в эколого-краеведческом  направлении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Родительское собрание</dc:title>
  <dc:creator>Елена</dc:creator>
  <cp:lastModifiedBy>Елена</cp:lastModifiedBy>
  <cp:revision>218</cp:revision>
  <dcterms:created xsi:type="dcterms:W3CDTF">2016-11-18T16:48:06Z</dcterms:created>
  <dcterms:modified xsi:type="dcterms:W3CDTF">2023-05-09T20:20:52Z</dcterms:modified>
</cp:coreProperties>
</file>