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717" r:id="rId3"/>
    <p:sldId id="264" r:id="rId4"/>
    <p:sldId id="719" r:id="rId5"/>
    <p:sldId id="259" r:id="rId6"/>
    <p:sldId id="260" r:id="rId7"/>
    <p:sldId id="261" r:id="rId8"/>
    <p:sldId id="268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81" r:id="rId18"/>
    <p:sldId id="280" r:id="rId19"/>
    <p:sldId id="282" r:id="rId20"/>
    <p:sldId id="283" r:id="rId21"/>
    <p:sldId id="284" r:id="rId22"/>
    <p:sldId id="310" r:id="rId23"/>
    <p:sldId id="286" r:id="rId24"/>
    <p:sldId id="294" r:id="rId25"/>
    <p:sldId id="312" r:id="rId26"/>
    <p:sldId id="296" r:id="rId27"/>
    <p:sldId id="311" r:id="rId28"/>
    <p:sldId id="287" r:id="rId29"/>
    <p:sldId id="298" r:id="rId30"/>
    <p:sldId id="299" r:id="rId31"/>
    <p:sldId id="301" r:id="rId32"/>
    <p:sldId id="300" r:id="rId33"/>
    <p:sldId id="302" r:id="rId34"/>
    <p:sldId id="288" r:id="rId35"/>
    <p:sldId id="303" r:id="rId36"/>
    <p:sldId id="304" r:id="rId37"/>
    <p:sldId id="305" r:id="rId38"/>
    <p:sldId id="306" r:id="rId39"/>
    <p:sldId id="307" r:id="rId40"/>
    <p:sldId id="308" r:id="rId41"/>
    <p:sldId id="309" r:id="rId42"/>
    <p:sldId id="290" r:id="rId43"/>
    <p:sldId id="291" r:id="rId44"/>
    <p:sldId id="313" r:id="rId45"/>
    <p:sldId id="314" r:id="rId46"/>
    <p:sldId id="315" r:id="rId47"/>
    <p:sldId id="316" r:id="rId48"/>
    <p:sldId id="318" r:id="rId49"/>
    <p:sldId id="319" r:id="rId50"/>
    <p:sldId id="320" r:id="rId51"/>
    <p:sldId id="321" r:id="rId52"/>
    <p:sldId id="322" r:id="rId53"/>
    <p:sldId id="323" r:id="rId54"/>
    <p:sldId id="324" r:id="rId55"/>
    <p:sldId id="325" r:id="rId56"/>
    <p:sldId id="326" r:id="rId57"/>
    <p:sldId id="317" r:id="rId58"/>
    <p:sldId id="327" r:id="rId59"/>
    <p:sldId id="328" r:id="rId60"/>
    <p:sldId id="292" r:id="rId61"/>
    <p:sldId id="720" r:id="rId62"/>
    <p:sldId id="721" r:id="rId63"/>
    <p:sldId id="722" r:id="rId64"/>
    <p:sldId id="723" r:id="rId65"/>
    <p:sldId id="724" r:id="rId66"/>
    <p:sldId id="293" r:id="rId6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E67E9-F50C-3809-9049-EBC8060E2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34FDE16-3F36-AE5B-4D82-60BA0BD8D6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DD80BB-6BEA-E394-2F96-F0A8EDF88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9284D35-7842-72C7-84AD-BC40B3F20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0760BD-83E9-379C-6489-4B1A2FC70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631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529F90-996B-8FED-80B7-7EB25C550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A5D6302-AC05-951C-DEB0-EFD4B160E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D78967-AC6D-ABB0-A30F-407E8C40A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0FED18-5F97-11A1-1632-16EC389B5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387BEA-D053-B75A-1D46-79D71C2E9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150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314F6F9-1079-0BA7-41CE-1DCCA018EA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A12BF05-40AA-F4D6-56BF-A3AD3B465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BA2594-338C-4401-CC41-BFC9526AD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C4F058-A475-BB32-B89C-7F36449D67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2921C7-0797-F2D4-2E0F-1E7C95C4C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820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DDADFB-EED9-04AC-4046-C457B26B5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BAB995-43E3-F851-0650-AFC53A3CF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33644D-B8DE-3C8D-03C1-4DA2A2FFF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66EFC5-7145-8658-B709-6A3C6DB54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076917-D20D-865D-EB3B-7FCFF88EF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5726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40DAB-D918-9140-CCEC-55403EA63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62829F-5F09-0C06-9BEF-AAE85FA69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4C12E2-01A8-0E6A-E3F5-C35F387AA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1A50BE-AA59-BB29-BAF5-0A94D5B22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19AE061-6D9C-7BC1-E804-614B3DB66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327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02ECBA-AFF1-855B-72DE-67E4A7BA2D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ACCD15-5636-4B11-8772-CB992B5F65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EACAF4-76D6-AD42-B869-052F8695FA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E104DDD-33B3-B16F-086E-7A7130B9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73FA62-760C-C0B6-288D-AE8BEAAFB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4FE8A3-EDE7-1ABB-B146-94084E2F3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574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DAC303-C392-5B16-05B6-3F47E265B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5C7DE7-FAA0-D397-F302-7DE07240A4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73AFE4-C945-DF3A-D4AF-14BD6CAA5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4827315-4AEB-8137-EA71-42CD5ED7FE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EA85E20-EA00-B63C-0F59-61685DA075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66265FF-E935-2982-C81D-912D90DA2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732BE22-4B6E-7A1E-F959-22E52D1D2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961F306F-B6F2-10F0-803E-E84DFE143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357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64CC24-4027-B5DE-4FED-20570F5F8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9A4EDEE-4545-994C-881F-A721D2396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5B28E35-EDA5-40D7-680D-9A66F0FB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AA301C0-5937-21BC-30FE-745120C88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39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A506E28-3F42-959C-321A-B9FB02692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7A8DC87-7F77-7AF6-865F-407A4361C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DA1999C-190B-764A-D154-BD190A3BC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065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9F8A78-1B80-CDCF-023E-0E3C4CF7C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A462F8-D056-9CDA-0DA4-080C4C7F7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D9F063A-B180-86D5-D043-25A7A84717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7571CC-DA7D-E3B2-89DF-86B86A180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A63BB10-E9A3-00B1-0529-198A93B3C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D04375-DA79-1788-7E59-A033A818F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80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0B5E12-9229-D1C5-D27F-E48CC68DF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6F8851A-1B4B-C789-A79F-310F15FF2B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110314E-E5E5-620E-3318-324CAD2AA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C5A6D45-B137-79C9-D669-721F33EAF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D6DEC-E20C-4CB5-A387-9C08CDA0D8C3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F06AF4-B651-11F7-6CAF-7EBF02D04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E566154-0BE8-DE3F-83A3-DCBA2FB64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148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2574E1-7137-4440-C8F0-4499A7DD6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FD39225-5559-8CFD-715D-DE9D3FF25B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6745A3-118B-F96F-B577-55569E899A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D6DEC-E20C-4CB5-A387-9C08CDA0D8C3}" type="datetimeFigureOut">
              <a:rPr lang="ru-RU" smtClean="0"/>
              <a:t>04.11.2022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F71A5D-84E2-1392-F78B-55021C3C0B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A2038E-7501-508E-9EA5-34CE982CB0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C3D1C-9979-47EA-8261-A89B427A34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9590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66C6-97BE-1110-7067-0643E7E17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282889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Познавательные психические процессы </a:t>
            </a:r>
            <a:br>
              <a:rPr lang="ru-RU" sz="2800" b="1" dirty="0">
                <a:solidFill>
                  <a:srgbClr val="002060"/>
                </a:solidFill>
              </a:rPr>
            </a:br>
            <a:r>
              <a:rPr lang="ru-RU" sz="2800" b="1" dirty="0">
                <a:solidFill>
                  <a:srgbClr val="002060"/>
                </a:solidFill>
              </a:rPr>
              <a:t>и коррекция звукопроизношения детей дошкольного возраста.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06EC31B-9BF5-3C29-BA91-9452690C10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2183643"/>
            <a:ext cx="12191999" cy="3074157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8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7.11.2022г</a:t>
            </a: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Особенности </a:t>
            </a:r>
            <a:r>
              <a:rPr lang="ru-RU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восприятия</a:t>
            </a: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детей дошкольного возраста.         Исправляем произношение </a:t>
            </a:r>
            <a:r>
              <a:rPr lang="ru-RU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 Ч.</a:t>
            </a: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8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12.12.2022г</a:t>
            </a: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Особенности  </a:t>
            </a:r>
            <a:r>
              <a:rPr lang="ru-RU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внимания</a:t>
            </a: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детей дошкольного возраста.            Исправляем  произношение </a:t>
            </a:r>
            <a:r>
              <a:rPr lang="ru-RU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 Л.</a:t>
            </a:r>
            <a:endParaRPr lang="ru-RU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lnSpc>
                <a:spcPct val="107000"/>
              </a:lnSpc>
            </a:pPr>
            <a:r>
              <a:rPr lang="ru-RU" sz="8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06.02.2023г</a:t>
            </a: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Особенности  </a:t>
            </a:r>
            <a:r>
              <a:rPr lang="ru-RU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памяти</a:t>
            </a: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детей дошкольного возраста.       Исправляем произношение </a:t>
            </a:r>
            <a:r>
              <a:rPr lang="ru-RU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  Ш.</a:t>
            </a:r>
            <a:endParaRPr lang="ru-RU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lnSpc>
                <a:spcPct val="107000"/>
              </a:lnSpc>
            </a:pP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8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06.03.2023г</a:t>
            </a: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Особенности  </a:t>
            </a:r>
            <a:r>
              <a:rPr lang="ru-RU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мышления</a:t>
            </a: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детей дошкольного возраста.     </a:t>
            </a:r>
          </a:p>
          <a:p>
            <a:pPr marL="457200" algn="l">
              <a:lnSpc>
                <a:spcPct val="107000"/>
              </a:lnSpc>
            </a:pP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Исправляем произношение </a:t>
            </a:r>
            <a:r>
              <a:rPr lang="ru-RU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  Рь, Ж.</a:t>
            </a:r>
            <a:endParaRPr lang="ru-RU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lnSpc>
                <a:spcPct val="107000"/>
              </a:lnSpc>
            </a:pPr>
            <a:r>
              <a:rPr lang="ru-RU" sz="8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22.05.2023г</a:t>
            </a: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Особенности  </a:t>
            </a:r>
            <a:r>
              <a:rPr lang="ru-RU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воображения</a:t>
            </a: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детей дошкольного   возраста  </a:t>
            </a:r>
          </a:p>
          <a:p>
            <a:pPr marL="457200" algn="l">
              <a:lnSpc>
                <a:spcPct val="107000"/>
              </a:lnSpc>
            </a:pP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Исправляем произношение </a:t>
            </a:r>
            <a:r>
              <a:rPr lang="ru-RU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 Р.</a:t>
            </a:r>
            <a:endParaRPr lang="ru-RU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lnSpc>
                <a:spcPct val="107000"/>
              </a:lnSpc>
            </a:pPr>
            <a:r>
              <a:rPr lang="ru-RU" sz="80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05.06.2023г</a:t>
            </a: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Особенности  </a:t>
            </a:r>
            <a:r>
              <a:rPr lang="ru-RU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сюжетно-ролевой игры</a:t>
            </a: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детей дошкольного возраста.  </a:t>
            </a:r>
          </a:p>
          <a:p>
            <a:pPr marL="457200" algn="l">
              <a:lnSpc>
                <a:spcPct val="107000"/>
              </a:lnSpc>
            </a:pP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Исправляем произношение </a:t>
            </a:r>
            <a:r>
              <a:rPr lang="ru-RU" sz="8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 Ль, Щ.</a:t>
            </a:r>
            <a:endParaRPr lang="ru-RU" sz="8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l">
              <a:lnSpc>
                <a:spcPct val="107000"/>
              </a:lnSpc>
              <a:spcAft>
                <a:spcPts val="800"/>
              </a:spcAft>
            </a:pPr>
            <a:r>
              <a:rPr lang="ru-RU" sz="8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7474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D3521E-1072-1434-C3A1-94F16F272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Речь и восприятие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0025C7-297C-F740-5387-37C4FAE03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У дошкольника </a:t>
            </a:r>
            <a:r>
              <a:rPr lang="ru-RU" b="1" dirty="0">
                <a:solidFill>
                  <a:srgbClr val="002060"/>
                </a:solidFill>
              </a:rPr>
              <a:t>речь все больше включается в процессы восприятия</a:t>
            </a:r>
            <a:r>
              <a:rPr lang="ru-RU" dirty="0">
                <a:solidFill>
                  <a:srgbClr val="002060"/>
                </a:solidFill>
              </a:rPr>
              <a:t>. Формулировка </a:t>
            </a:r>
            <a:r>
              <a:rPr lang="ru-RU" b="1" dirty="0">
                <a:solidFill>
                  <a:srgbClr val="002060"/>
                </a:solidFill>
              </a:rPr>
              <a:t>цели </a:t>
            </a:r>
            <a:r>
              <a:rPr lang="ru-RU" dirty="0">
                <a:solidFill>
                  <a:srgbClr val="002060"/>
                </a:solidFill>
              </a:rPr>
              <a:t>наблюдения в речи позволяет осознать ее и </a:t>
            </a:r>
            <a:r>
              <a:rPr lang="ru-RU" b="1" dirty="0">
                <a:solidFill>
                  <a:srgbClr val="002060"/>
                </a:solidFill>
              </a:rPr>
              <a:t>спланировать последующий процесс</a:t>
            </a:r>
            <a:r>
              <a:rPr lang="ru-RU" dirty="0">
                <a:solidFill>
                  <a:srgbClr val="002060"/>
                </a:solidFill>
              </a:rPr>
              <a:t>. Называние воспринятого признака объекта в слове помогает ребенку абстрагировать его от предмета и осознать как специфическую характеристику действительности</a:t>
            </a:r>
            <a:endParaRPr lang="ru-RU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Речь помогает осмыслить важнейшие качества предметов как единое целое</a:t>
            </a:r>
            <a:r>
              <a:rPr lang="ru-RU" dirty="0">
                <a:solidFill>
                  <a:srgbClr val="002060"/>
                </a:solidFill>
              </a:rPr>
              <a:t>. При восприятии нового предмета дети дают ему наименование в соответствии со своим прошлым опытом, относят к определенной категории сходных объектов, иначе говоря, категоризируют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8314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547E9-EDE2-FAFA-F2D6-1A7FE7500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1999" cy="169068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Восприятие и мышление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F64108-329F-287E-E7C0-73F685F3E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Связь восприятия с мышлением и речью приводит к его интеллектуализации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Обследование свойств предметов в дошкольном возрасте происходит путем их моделирования, замещения идеальными представлениями - </a:t>
            </a:r>
            <a:r>
              <a:rPr lang="ru-RU" b="1" dirty="0">
                <a:solidFill>
                  <a:srgbClr val="002060"/>
                </a:solidFill>
              </a:rPr>
              <a:t>сенсорными эталонами.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В ходе обследовательской деятельности происходит как бы перевод свойств воспринимаемого объекта на знакомый ребенку язык, каковым являются системы сенсорных эталонов.</a:t>
            </a:r>
          </a:p>
        </p:txBody>
      </p:sp>
    </p:spTree>
    <p:extLst>
      <p:ext uri="{BB962C8B-B14F-4D97-AF65-F5344CB8AC3E}">
        <p14:creationId xmlns:p14="http://schemas.microsoft.com/office/powerpoint/2010/main" val="4111245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4A20F7-DCE1-AE23-E0F7-5C42D08E7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Сенсорные эталоны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1D5CC-8635-6CB8-E816-843F36BD5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Сенсорные эталоны</a:t>
            </a:r>
            <a:r>
              <a:rPr lang="ru-RU" dirty="0">
                <a:solidFill>
                  <a:srgbClr val="002060"/>
                </a:solidFill>
              </a:rPr>
              <a:t> - это представления о чувственно воспринимаемых свойствах объектов. Эти представления характеризуются обобщенностью, так как в них закреплены наиболее существенные, главные качества. </a:t>
            </a:r>
            <a:r>
              <a:rPr lang="ru-RU" dirty="0">
                <a:solidFill>
                  <a:srgbClr val="C00000"/>
                </a:solidFill>
              </a:rPr>
              <a:t>Осмысленность эталонов выражается в соответствующем названии - слове</a:t>
            </a:r>
            <a:r>
              <a:rPr lang="ru-RU" dirty="0">
                <a:solidFill>
                  <a:srgbClr val="002060"/>
                </a:solidFill>
              </a:rPr>
              <a:t>.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Эталоны не существуют отдельно друг от друга, а образуют определенные </a:t>
            </a:r>
            <a:r>
              <a:rPr lang="ru-RU" dirty="0">
                <a:solidFill>
                  <a:srgbClr val="C00000"/>
                </a:solidFill>
              </a:rPr>
              <a:t>системы</a:t>
            </a:r>
            <a:r>
              <a:rPr lang="ru-RU" dirty="0">
                <a:solidFill>
                  <a:srgbClr val="002060"/>
                </a:solidFill>
              </a:rPr>
              <a:t>, например решетка фонем родного языка, спектр цветов, шкала музыкальных звуков, система геометрических форм и пр., что составляет их системность (А.В.Запорожец). Ребенок знакомится с сенсорными эталонами в процессе деятельности, предполагающей ориентировку в свойствах предметов и их обследование.</a:t>
            </a:r>
          </a:p>
        </p:txBody>
      </p:sp>
    </p:spTree>
    <p:extLst>
      <p:ext uri="{BB962C8B-B14F-4D97-AF65-F5344CB8AC3E}">
        <p14:creationId xmlns:p14="http://schemas.microsoft.com/office/powerpoint/2010/main" val="367802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86564B-6B74-6A8E-4C4F-C648FE9B8C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1999" cy="1690688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Управляемое, осмысленное, интеллектуальное восприятие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88AC0-9EBE-CDA5-1848-B5884CE3C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Восприятие, становясь управляемым, осмысленным, интеллектуальным процессом, </a:t>
            </a:r>
            <a:r>
              <a:rPr lang="ru-RU" dirty="0">
                <a:solidFill>
                  <a:srgbClr val="002060"/>
                </a:solidFill>
              </a:rPr>
              <a:t>опираясь на использование фиксированных в культуре способов и средств, позволяет глубже проникнуть в окружающее и познать более сложные стороны действительности.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Усложняется восприятие времени и пространства,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</a:rPr>
              <a:t>развивается художественно-эстетическое восприятие литературных произведений, </a:t>
            </a:r>
            <a:r>
              <a:rPr lang="ru-RU" dirty="0">
                <a:solidFill>
                  <a:srgbClr val="002060"/>
                </a:solidFill>
              </a:rPr>
              <a:t>живописи, театра, музыки.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Речь способствует освоению таких сложных видов восприятия, как пространство, время.</a:t>
            </a:r>
          </a:p>
        </p:txBody>
      </p:sp>
    </p:spTree>
    <p:extLst>
      <p:ext uri="{BB962C8B-B14F-4D97-AF65-F5344CB8AC3E}">
        <p14:creationId xmlns:p14="http://schemas.microsoft.com/office/powerpoint/2010/main" val="3589531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D05876-5AE3-B4E3-2D7A-5CF13F2AF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ВОСПРИЯТИЕ СКАЗКИ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89E672-68F4-F6B1-3C11-E19D5A2CD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90689"/>
            <a:ext cx="12192000" cy="4486274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В восприятии сказки участвуют все познавательные процессы: память, мышление, воображение.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Слушая литературные произведения, ребенок не видит перед собой описываемые события. Он их должен представить, опираясь на свой опыт. От того, насколько он правильно это сделает, зависит понимание произведения, содержания и идеи. Восприятие литературных и фольклорных произведений на 2-м году жизни конкретно. Оно возникает лишь в том случае, если текст сопровождает действия, которые выполняет ребенок в данный момент или разыгрывает взрослый с помощью игрушек.</a:t>
            </a:r>
          </a:p>
        </p:txBody>
      </p:sp>
    </p:spTree>
    <p:extLst>
      <p:ext uri="{BB962C8B-B14F-4D97-AF65-F5344CB8AC3E}">
        <p14:creationId xmlns:p14="http://schemas.microsoft.com/office/powerpoint/2010/main" val="1108081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81C653-521D-49E5-1347-A00BEBEC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FFFF00"/>
          </a:solidFill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Восприятие сюжета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9C9CF4-1005-A70A-7696-84C3358C1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2-3 года происходит переход от ситуативного восприятия к обобщенному (Л.Павлова). Дети представляют не только отдельные образы, но и целостные картины, эпизоды, состоящие из цепи взаимосвязанных действий. </a:t>
            </a:r>
            <a:r>
              <a:rPr lang="ru-RU" dirty="0">
                <a:solidFill>
                  <a:srgbClr val="FF0000"/>
                </a:solidFill>
              </a:rPr>
              <a:t>Они начинают понимать не только житейские, обыденные ситуации, но и непредвиденные, оригинальные повороты сюжета,</a:t>
            </a:r>
            <a:r>
              <a:rPr lang="ru-RU" dirty="0">
                <a:solidFill>
                  <a:srgbClr val="002060"/>
                </a:solidFill>
              </a:rPr>
              <a:t> учатся «прогнозировать» поведение героев, предполагать конечный результат их действий.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Малыша интересует результат действий персонажей, волнует собственная сопричастность к происходящему,</a:t>
            </a:r>
            <a:r>
              <a:rPr lang="ru-RU" dirty="0">
                <a:solidFill>
                  <a:srgbClr val="002060"/>
                </a:solidFill>
              </a:rPr>
              <a:t> поэтому он может попросить попробовать кашу, которую сварила сорока.</a:t>
            </a:r>
          </a:p>
        </p:txBody>
      </p:sp>
    </p:spTree>
    <p:extLst>
      <p:ext uri="{BB962C8B-B14F-4D97-AF65-F5344CB8AC3E}">
        <p14:creationId xmlns:p14="http://schemas.microsoft.com/office/powerpoint/2010/main" val="1406728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E3183E-ED16-3FB1-E06D-6EF9BAC5D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Исследование восприятия дошкольниками сказки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3502DE-2D80-E6FF-4826-FC5B50C18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Исследования восприятия дошкольниками сказки, проведенные </a:t>
            </a:r>
            <a:r>
              <a:rPr lang="ru-RU" dirty="0" err="1">
                <a:solidFill>
                  <a:srgbClr val="002060"/>
                </a:solidFill>
              </a:rPr>
              <a:t>А.В.Запорожцем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Д.М.Арановской</a:t>
            </a:r>
            <a:r>
              <a:rPr lang="ru-RU" dirty="0">
                <a:solidFill>
                  <a:srgbClr val="002060"/>
                </a:solidFill>
              </a:rPr>
              <a:t>, Т.А. Кондратович, выявили двойственность этого процесса.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С одной стороны, </a:t>
            </a:r>
            <a:r>
              <a:rPr lang="ru-RU" b="1" dirty="0">
                <a:solidFill>
                  <a:srgbClr val="002060"/>
                </a:solidFill>
              </a:rPr>
              <a:t>понимание сказки опирается на непосредственное эмоциональное отношение</a:t>
            </a:r>
            <a:r>
              <a:rPr lang="ru-RU" dirty="0">
                <a:solidFill>
                  <a:srgbClr val="002060"/>
                </a:solidFill>
              </a:rPr>
              <a:t> к описываемым событиям и героям. Оно не носит чисто интеллектуального характера и полностью не опирается на рассуждающее мышление.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>
                <a:solidFill>
                  <a:srgbClr val="002060"/>
                </a:solidFill>
              </a:rPr>
              <a:t>С другой стороны, </a:t>
            </a:r>
            <a:r>
              <a:rPr lang="ru-RU" b="1" dirty="0">
                <a:solidFill>
                  <a:srgbClr val="002060"/>
                </a:solidFill>
              </a:rPr>
              <a:t>понимание возникает в процессе активного сопереживания и содействия героям. </a:t>
            </a:r>
            <a:r>
              <a:rPr lang="ru-RU" dirty="0">
                <a:solidFill>
                  <a:srgbClr val="002060"/>
                </a:solidFill>
              </a:rPr>
              <a:t>Поэтому, возникая в уме и опираясь на представления, оно имеет действенный характер. </a:t>
            </a:r>
            <a:r>
              <a:rPr lang="ru-RU" b="1" dirty="0">
                <a:solidFill>
                  <a:srgbClr val="C00000"/>
                </a:solidFill>
              </a:rPr>
              <a:t>Дошкольник пытается включиться в сюжет, повлиять на ход событий. </a:t>
            </a:r>
            <a:r>
              <a:rPr lang="ru-RU" dirty="0">
                <a:solidFill>
                  <a:srgbClr val="002060"/>
                </a:solidFill>
              </a:rPr>
              <a:t>При повторном чтении он нередко просит пропустить эпизоды, в которых любимым героям что-то угрожает. Ребенок занимает позицию внутри произведения, а позиция слушателя формируется только к семи годам.</a:t>
            </a:r>
          </a:p>
        </p:txBody>
      </p:sp>
    </p:spTree>
    <p:extLst>
      <p:ext uri="{BB962C8B-B14F-4D97-AF65-F5344CB8AC3E}">
        <p14:creationId xmlns:p14="http://schemas.microsoft.com/office/powerpoint/2010/main" val="37826220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144A25-442F-44C3-CAB6-DE089D7C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Исправление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(коррекция)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ЗВУКА Ч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504DD1C-447C-69C3-BCEC-8420F6070F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896" y="0"/>
            <a:ext cx="8507104" cy="6291618"/>
          </a:xfrm>
        </p:spPr>
      </p:pic>
    </p:spTree>
    <p:extLst>
      <p:ext uri="{BB962C8B-B14F-4D97-AF65-F5344CB8AC3E}">
        <p14:creationId xmlns:p14="http://schemas.microsoft.com/office/powerpoint/2010/main" val="3777156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776A58-CAE3-EE76-BF6B-CDF240915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rgbClr val="00B050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Исправление </a:t>
            </a:r>
            <a:r>
              <a:rPr lang="ru-RU" sz="4000" b="1" dirty="0">
                <a:solidFill>
                  <a:srgbClr val="FFFF00"/>
                </a:solidFill>
              </a:rPr>
              <a:t>звука Ч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603C87-1507-6DC3-77F4-3EC875C99F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5032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Алгоритм работы над звуком Ч по артикуляционным сказкам- раскраскам:</a:t>
            </a:r>
          </a:p>
          <a:p>
            <a:pPr marL="0" indent="0">
              <a:buNone/>
            </a:pPr>
            <a:r>
              <a:rPr lang="ru-RU" dirty="0"/>
              <a:t> КОМПЛЕКСНОЕ ЛОГОПЕДИЧЕСКОЕ ЗАНЯТИЕ:</a:t>
            </a:r>
          </a:p>
          <a:p>
            <a:pPr marL="514350" indent="-514350">
              <a:buAutoNum type="arabicPeriod"/>
            </a:pPr>
            <a:r>
              <a:rPr lang="ru-RU" dirty="0"/>
              <a:t>Введение в сюжетное занятие</a:t>
            </a:r>
          </a:p>
          <a:p>
            <a:pPr marL="514350" indent="-514350">
              <a:buAutoNum type="arabicPeriod"/>
            </a:pPr>
            <a:r>
              <a:rPr lang="ru-RU" dirty="0"/>
              <a:t>Артикуляционная гимнастика:</a:t>
            </a:r>
          </a:p>
          <a:p>
            <a:pPr marL="0" indent="0">
              <a:buNone/>
            </a:pPr>
            <a:r>
              <a:rPr lang="ru-RU" dirty="0"/>
              <a:t>        подготовительная + работа над артикуляционным укладом</a:t>
            </a:r>
          </a:p>
          <a:p>
            <a:pPr marL="0" indent="0">
              <a:buNone/>
            </a:pPr>
            <a:r>
              <a:rPr lang="ru-RU" dirty="0"/>
              <a:t>3. Постановка звука Ч (способы)</a:t>
            </a:r>
          </a:p>
          <a:p>
            <a:pPr marL="0" indent="0">
              <a:buNone/>
            </a:pPr>
            <a:r>
              <a:rPr lang="ru-RU" dirty="0"/>
              <a:t>4. Автоматизация изолированного звука Ч.</a:t>
            </a:r>
          </a:p>
          <a:p>
            <a:pPr marL="0" indent="0">
              <a:buNone/>
            </a:pPr>
            <a:r>
              <a:rPr lang="ru-RU" dirty="0"/>
              <a:t>5. Работа над звуком Ч в слогах+ одновременное обучение чтению</a:t>
            </a:r>
          </a:p>
          <a:p>
            <a:pPr marL="0" indent="0">
              <a:buNone/>
            </a:pPr>
            <a:r>
              <a:rPr lang="ru-RU" dirty="0"/>
              <a:t>6. Автоматизация звука Ч в словах (введение в свободную речь)</a:t>
            </a:r>
          </a:p>
        </p:txBody>
      </p:sp>
    </p:spTree>
    <p:extLst>
      <p:ext uri="{BB962C8B-B14F-4D97-AF65-F5344CB8AC3E}">
        <p14:creationId xmlns:p14="http://schemas.microsoft.com/office/powerpoint/2010/main" val="1078248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AACC7F-07C7-CA15-7511-37E5CA685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                                              1. Белка и бельчонок</a:t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0070C0"/>
                </a:solidFill>
              </a:rPr>
              <a:t>СКАЗКИ:                               2.Кошка и котёнок</a:t>
            </a:r>
            <a:br>
              <a:rPr lang="ru-RU" sz="3200" b="1" dirty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0070C0"/>
                </a:solidFill>
              </a:rPr>
              <a:t>                                               3.Лосиха и лосёнок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07D734C-6A0A-876E-D1CA-78C6DB1109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26" y="1690689"/>
            <a:ext cx="9400096" cy="5290141"/>
          </a:xfrm>
        </p:spPr>
      </p:pic>
    </p:spTree>
    <p:extLst>
      <p:ext uri="{BB962C8B-B14F-4D97-AF65-F5344CB8AC3E}">
        <p14:creationId xmlns:p14="http://schemas.microsoft.com/office/powerpoint/2010/main" val="3400264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6" descr="ГОТОВО">
            <a:extLst>
              <a:ext uri="{FF2B5EF4-FFF2-40B4-BE49-F238E27FC236}">
                <a16:creationId xmlns:a16="http://schemas.microsoft.com/office/drawing/2014/main" id="{31E52E4B-21B8-7D93-24C6-B4F3804DE6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75" y="111125"/>
            <a:ext cx="2700338" cy="181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Rectangle 3">
            <a:extLst>
              <a:ext uri="{FF2B5EF4-FFF2-40B4-BE49-F238E27FC236}">
                <a16:creationId xmlns:a16="http://schemas.microsoft.com/office/drawing/2014/main" id="{929008AD-18C5-0114-5D91-91D25F4975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275870"/>
            <a:ext cx="9144000" cy="15696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indent="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00FF"/>
                </a:solidFill>
              </a:rPr>
              <a:t>Особенности восприятия детей дошкольного возраста.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b="1" dirty="0">
                <a:solidFill>
                  <a:srgbClr val="0000FF"/>
                </a:solidFill>
              </a:rPr>
              <a:t>Исправляем произношение звука Ч.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AC624-6A92-793F-DC52-EDD401414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Начало занятия-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очень важный момент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C04D776-9911-A030-848F-A899F1C8ED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50124"/>
            <a:ext cx="6096000" cy="6707875"/>
          </a:xfrm>
        </p:spPr>
      </p:pic>
    </p:spTree>
    <p:extLst>
      <p:ext uri="{BB962C8B-B14F-4D97-AF65-F5344CB8AC3E}">
        <p14:creationId xmlns:p14="http://schemas.microsoft.com/office/powerpoint/2010/main" val="2855500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EACB72-52CC-DE2D-3CB5-53CD1ED4E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Начало занятия:</a:t>
            </a:r>
            <a:br>
              <a:rPr lang="ru-RU" sz="3600" b="1" dirty="0">
                <a:solidFill>
                  <a:srgbClr val="002060"/>
                </a:solidFill>
              </a:rPr>
            </a:b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ВСТУПИТЕЛЬНАЯ БЕСЕДА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AF02150-27F3-C006-9CF1-1631948B6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072" y="-1"/>
            <a:ext cx="6227927" cy="6858001"/>
          </a:xfrm>
        </p:spPr>
      </p:pic>
    </p:spTree>
    <p:extLst>
      <p:ext uri="{BB962C8B-B14F-4D97-AF65-F5344CB8AC3E}">
        <p14:creationId xmlns:p14="http://schemas.microsoft.com/office/powerpoint/2010/main" val="39734875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7BAE87-2110-E114-4FD5-6ACEFE775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4"/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</a:rPr>
              <a:t>Подготовительная артикуляционная гимнастика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AE92B10-5A99-50DE-6BCC-843F9B986A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Сначала необходимо </a:t>
            </a:r>
            <a:r>
              <a:rPr lang="ru-RU" dirty="0">
                <a:solidFill>
                  <a:srgbClr val="FF0000"/>
                </a:solidFill>
              </a:rPr>
              <a:t>подготовить артикуляционный аппарат ребёнка к постановке звука Ч.</a:t>
            </a:r>
          </a:p>
          <a:p>
            <a:pPr marL="0" indent="0">
              <a:buNone/>
            </a:pPr>
            <a:r>
              <a:rPr lang="ru-RU" dirty="0"/>
              <a:t>В каждой сказке для этого предусмотрены: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единичные артикуляционные упражнения или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упражнения-серии.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Каждое из упражнений необходимо для того, чтобы губы, язык ребёнка смогли в дальнейшем принять необходимое для произнесения звука Ч положение.</a:t>
            </a:r>
          </a:p>
          <a:p>
            <a:pPr marL="0" indent="0">
              <a:buNone/>
            </a:pPr>
            <a:r>
              <a:rPr lang="ru-RU" dirty="0"/>
              <a:t>Ребёнок выполняет эти упражнения </a:t>
            </a:r>
            <a:r>
              <a:rPr lang="ru-RU" dirty="0">
                <a:solidFill>
                  <a:srgbClr val="FF0000"/>
                </a:solidFill>
              </a:rPr>
              <a:t>интерактивным способом- вместе со сказочными персонажами.</a:t>
            </a:r>
          </a:p>
        </p:txBody>
      </p:sp>
    </p:spTree>
    <p:extLst>
      <p:ext uri="{BB962C8B-B14F-4D97-AF65-F5344CB8AC3E}">
        <p14:creationId xmlns:p14="http://schemas.microsoft.com/office/powerpoint/2010/main" val="37349977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370332-D429-69C8-12C3-D1EB63EE3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002060"/>
                </a:solidFill>
              </a:rPr>
              <a:t>Подготовительная 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артикуляционная 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гимнастика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E6493F10-A447-50E1-A894-F9BD14CE59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072" y="-1"/>
            <a:ext cx="6227928" cy="6857999"/>
          </a:xfrm>
        </p:spPr>
      </p:pic>
    </p:spTree>
    <p:extLst>
      <p:ext uri="{BB962C8B-B14F-4D97-AF65-F5344CB8AC3E}">
        <p14:creationId xmlns:p14="http://schemas.microsoft.com/office/powerpoint/2010/main" val="4040701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370332-D429-69C8-12C3-D1EB63EE3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002060"/>
                </a:solidFill>
              </a:rPr>
              <a:t>Подготовительная 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артикуляционная 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гимнастика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382727-A3F7-B069-3DFC-2A8A1C919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Подготовительное упражнение</a:t>
            </a:r>
          </a:p>
          <a:p>
            <a:pPr marL="0" indent="0">
              <a:buNone/>
            </a:pPr>
            <a:r>
              <a:rPr lang="ru-RU" dirty="0"/>
              <a:t>расширяет спектр артикуляционных</a:t>
            </a:r>
          </a:p>
          <a:p>
            <a:pPr marL="0" indent="0">
              <a:buNone/>
            </a:pPr>
            <a:r>
              <a:rPr lang="ru-RU" dirty="0"/>
              <a:t>движений (губ, языка) и </a:t>
            </a:r>
            <a:r>
              <a:rPr lang="ru-RU" dirty="0">
                <a:solidFill>
                  <a:srgbClr val="FF0000"/>
                </a:solidFill>
              </a:rPr>
              <a:t>постепенно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подготавливает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артикуляционный аппарат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ребёнка к постановке звука Ч.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5AEEE7D-9393-ABE2-BD7C-F31AF0D4FB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6900" y="30706"/>
            <a:ext cx="6515100" cy="703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11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F00BB2-44D3-99DD-9F4F-16A9772F9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4"/>
          </a:solidFill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002060"/>
                </a:solidFill>
              </a:rPr>
              <a:t>Подготовительная 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артикуляционная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 гимнастика</a:t>
            </a:r>
            <a:endParaRPr lang="ru-RU" dirty="0"/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id="{4CD0F1E6-A38E-56C4-2CA5-E002692542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03297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Педагог (логопед, родитель)</a:t>
            </a:r>
          </a:p>
          <a:p>
            <a:pPr marL="0" indent="0">
              <a:buNone/>
            </a:pPr>
            <a:r>
              <a:rPr lang="ru-RU" dirty="0"/>
              <a:t>выразительно читает</a:t>
            </a:r>
          </a:p>
          <a:p>
            <a:pPr marL="0" indent="0">
              <a:buNone/>
            </a:pPr>
            <a:r>
              <a:rPr lang="ru-RU" dirty="0"/>
              <a:t> стихотворение</a:t>
            </a:r>
          </a:p>
          <a:p>
            <a:pPr marL="0" indent="0">
              <a:buNone/>
            </a:pPr>
            <a:r>
              <a:rPr lang="ru-RU" dirty="0"/>
              <a:t>и предлагает выполнить</a:t>
            </a:r>
          </a:p>
          <a:p>
            <a:pPr marL="0" indent="0">
              <a:buNone/>
            </a:pPr>
            <a:r>
              <a:rPr lang="ru-RU" dirty="0"/>
              <a:t> соответствующее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ПОДГОТОВИТЕЛЬНОЕ</a:t>
            </a:r>
          </a:p>
          <a:p>
            <a:pPr marL="0" indent="0">
              <a:buNone/>
            </a:pPr>
            <a:r>
              <a:rPr lang="ru-RU" dirty="0"/>
              <a:t>артикуляционное упражнение.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A2E8DB4-68DB-C499-946F-AAD38A91F9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185" y="-1"/>
            <a:ext cx="63098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74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370332-D429-69C8-12C3-D1EB63EE3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002060"/>
                </a:solidFill>
              </a:rPr>
              <a:t>Подготовительная 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артикуляционная 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гимнастика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AF556AEC-BA68-3160-B03B-341C46259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 каждой книге – </a:t>
            </a:r>
            <a:r>
              <a:rPr lang="ru-RU" dirty="0">
                <a:solidFill>
                  <a:srgbClr val="C00000"/>
                </a:solidFill>
              </a:rPr>
              <a:t>3 сказки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Соответственно в трёх сказках</a:t>
            </a:r>
          </a:p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содержится достаточное </a:t>
            </a:r>
          </a:p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количество упражнений для</a:t>
            </a:r>
          </a:p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того, чтобы </a:t>
            </a:r>
            <a:r>
              <a:rPr lang="ru-RU" dirty="0">
                <a:solidFill>
                  <a:srgbClr val="C00000"/>
                </a:solidFill>
              </a:rPr>
              <a:t>подготовить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 артикуляционный аппарат 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к произнесению звука Ч.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C1A4C5-EF3A-2632-3153-D5684B0245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-1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9289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F5A3A-A626-91BD-6D7F-D0FB72034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chemeClr val="accent4"/>
          </a:solidFill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002060"/>
                </a:solidFill>
              </a:rPr>
              <a:t>Подготовительная артикуляционная гимнастика</a:t>
            </a:r>
            <a:br>
              <a:rPr lang="ru-RU" sz="4400" b="1" dirty="0">
                <a:solidFill>
                  <a:srgbClr val="002060"/>
                </a:solidFill>
              </a:rPr>
            </a:br>
            <a:r>
              <a:rPr lang="ru-RU" sz="4400" b="1" dirty="0">
                <a:solidFill>
                  <a:srgbClr val="002060"/>
                </a:solidFill>
              </a:rPr>
              <a:t>Как долго выполнять упражнения?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2B99A-49F2-5993-BAB3-DEC2695BB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Можно переходить от сказки к сказке </a:t>
            </a:r>
            <a:r>
              <a:rPr lang="ru-RU" dirty="0"/>
              <a:t>до того момента, пока у ребёнка</a:t>
            </a:r>
          </a:p>
          <a:p>
            <a:pPr marL="0" indent="0">
              <a:buNone/>
            </a:pPr>
            <a:r>
              <a:rPr lang="ru-RU" dirty="0"/>
              <a:t> не начнут </a:t>
            </a:r>
            <a:r>
              <a:rPr lang="ru-RU" b="1" dirty="0">
                <a:solidFill>
                  <a:srgbClr val="FF0000"/>
                </a:solidFill>
              </a:rPr>
              <a:t>хорошо получаться </a:t>
            </a:r>
            <a:r>
              <a:rPr lang="ru-RU" dirty="0"/>
              <a:t>артикуляционные упражнения,</a:t>
            </a:r>
          </a:p>
          <a:p>
            <a:pPr marL="0" indent="0">
              <a:buNone/>
            </a:pPr>
            <a:r>
              <a:rPr lang="ru-RU" dirty="0"/>
              <a:t>подготавливающие к постановке звука Ч.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На одном занятии следует выполнять по 3-4 артикуляционных упражнения и внимательно следить за качеством выполнения упражнений!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Логопед внимательно следит за тонусом языка (дизартрии).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Родители строго следуют методическим рекомендациям под каждой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4111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A98AB-62E0-1C8E-109E-B23B2384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Дыхательная гимнастика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4A9105-C351-D470-C93A-D5BC88DF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На каждом занятии необходимо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формировать речевое дыхание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/>
              <a:t>без которого звук поставить</a:t>
            </a:r>
          </a:p>
          <a:p>
            <a:pPr marL="0" indent="0">
              <a:buNone/>
            </a:pPr>
            <a:r>
              <a:rPr lang="ru-RU" dirty="0"/>
              <a:t>невозможно.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B9EF59-9E75-1314-2E2C-6EB3955D9D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890" y="0"/>
            <a:ext cx="6337110" cy="697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1850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A98AB-62E0-1C8E-109E-B23B2384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Дыхательная гимнастика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4A9105-C351-D470-C93A-D5BC88DF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Во время выполнения упражнений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на дыхание следует особенно 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тщательно следить за правильностью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и КОЛИЧЕСТВОМ выполняемых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вдохов- выдохов: не более 3-4 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4B50DA-D1B5-0656-A4D9-8FFAEB1941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7719" y="0"/>
            <a:ext cx="6214281" cy="6960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5290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3D69CF-9105-C06B-4EC5-7A11668D0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Особенности </a:t>
            </a:r>
            <a:r>
              <a:rPr lang="ru-RU" sz="44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восприятия</a:t>
            </a:r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детей дошкольного возраста.         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583BAC-A78C-C13B-73E8-45B591805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5032374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Восприятие-особая познавательная деятельность дошкольника.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Зрительное и осязательное восприятие.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Рассматривание картинки.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Речь и восприятие.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Восприятие и мышление.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Сенсорные эталоны.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Восприятие сказки.</a:t>
            </a:r>
          </a:p>
          <a:p>
            <a:pPr marL="514350" indent="-514350">
              <a:buAutoNum type="arabicPeriod"/>
            </a:pPr>
            <a:r>
              <a:rPr lang="ru-RU" sz="2800" dirty="0">
                <a:solidFill>
                  <a:srgbClr val="002060"/>
                </a:solidFill>
              </a:rPr>
              <a:t>Восприятие сюжета.</a:t>
            </a:r>
          </a:p>
          <a:p>
            <a:pPr marL="514350" indent="-514350">
              <a:buAutoNum type="arabicPeriod"/>
            </a:pPr>
            <a:endParaRPr lang="ru-RU" sz="2800" dirty="0"/>
          </a:p>
          <a:p>
            <a:pPr marL="0" indent="0">
              <a:buNone/>
            </a:pP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5805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A98AB-62E0-1C8E-109E-B23B2384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Дыхательная гимнастика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4A9105-C351-D470-C93A-D5BC88DF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Стихотворный ритм упражнений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успокаивает ребёнка и способствует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выработке плавного вдоха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 и плавного выдоха.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DF5AAF-F46E-14A5-CB1E-977B5E621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3226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A98AB-62E0-1C8E-109E-B23B2384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Пальчиковая гимнастика</a:t>
            </a:r>
            <a:b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РЕЧЬ НА КОНЧИКАХ ПАЛЬЦЕВ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4A9105-C351-D470-C93A-D5BC88DF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Структура классического логопедического занятия по постановке звука: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C00000"/>
                </a:solidFill>
              </a:rPr>
              <a:t>Артикуляционная гимнастика.</a:t>
            </a:r>
          </a:p>
          <a:p>
            <a:pPr marL="514350" indent="-514350">
              <a:buAutoNum type="arabicPeriod"/>
            </a:pPr>
            <a:r>
              <a:rPr lang="ru-RU" dirty="0">
                <a:solidFill>
                  <a:srgbClr val="C00000"/>
                </a:solidFill>
              </a:rPr>
              <a:t>Дыхательная гимнастика</a:t>
            </a:r>
          </a:p>
          <a:p>
            <a:pPr marL="514350" indent="-514350">
              <a:buAutoNum type="arabicPeriod"/>
            </a:pPr>
            <a:r>
              <a:rPr lang="ru-RU" b="1" dirty="0">
                <a:solidFill>
                  <a:srgbClr val="C00000"/>
                </a:solidFill>
              </a:rPr>
              <a:t>Пальчиковая гимнастика.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Связь между речью и моторикой пальцев рук доказана специалистами, поэтому КАЧЕСТВЕННОЕ выполнение пальчиковой гимнастики необходимо на каждом занятии!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2426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A98AB-62E0-1C8E-109E-B23B2384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Пальчиковая гимнастика</a:t>
            </a:r>
            <a:b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РЕЧЬ НА КОНЧИКАХ ПАЛЬЦЕВ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4A9105-C351-D470-C93A-D5BC88DF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Пальчиковая гимнастика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также представлена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интерактивной стихотворной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форме.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163A826-3A9A-52BB-5421-19B8AFC683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4072" y="-1"/>
            <a:ext cx="62279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366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3A98AB-62E0-1C8E-109E-B23B2384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Пальчиковая гимнастика</a:t>
            </a:r>
            <a:b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</a:rPr>
              <a:t>РЕЧЬ НА КОНЧИКАХ ПАЛЬЦЕВ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4A9105-C351-D470-C93A-D5BC88DF8C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Пальчиковую гимнастику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выполняем вместе со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сказочными персонажами.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75FF716-3B0F-6AFD-8E61-6F4B38704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242" y="-1"/>
            <a:ext cx="60662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4827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DB797D-9E62-5D78-F940-2BDCDFFA8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Индивидуальный подход к каждому ребёнку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F1E983-0F16-B42C-22B9-A33945633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Особенности речевого дефекта и  психоэмоциональной сферы требуют индивидуального подхода к каждому ребёнку.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Необходимо  следить за состоянием артикуляционной моторики, не переутомлять ребёнка нагрузкой на артикуляционный аппарат. Во время занятия следует </a:t>
            </a:r>
            <a:r>
              <a:rPr lang="ru-RU" b="1" dirty="0">
                <a:solidFill>
                  <a:srgbClr val="FF0000"/>
                </a:solidFill>
              </a:rPr>
              <a:t>чередовать</a:t>
            </a:r>
            <a:r>
              <a:rPr lang="ru-RU" dirty="0"/>
              <a:t> выполнение артикуляционной гимнастики с упражнениями на развитие мелкой моторики пальцев рук.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ЯЗЫЧОК УСТАЛ- ТЕПЕРЬ РАБОТАЮТ НАШИ ПАЛЬЧИКИ!</a:t>
            </a:r>
          </a:p>
        </p:txBody>
      </p:sp>
    </p:spTree>
    <p:extLst>
      <p:ext uri="{BB962C8B-B14F-4D97-AF65-F5344CB8AC3E}">
        <p14:creationId xmlns:p14="http://schemas.microsoft.com/office/powerpoint/2010/main" val="17280016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DB797D-9E62-5D78-F940-2BDCDFFA8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Индивидуальный подход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к каждому ребёнку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развитие мелкой моторики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F1E983-0F16-B42C-22B9-A33945633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ЯЗЫЧОК УСТАЛ-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ТЕПЕРЬ РАБОТАЮТ НАШИ ПАЛЬЧИКИ!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A39A70-0716-82DD-647F-D666B58AE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096000" cy="7020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091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DB797D-9E62-5D78-F940-2BDCDFFA8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Индивидуальный подход 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FF0000"/>
                </a:solidFill>
              </a:rPr>
              <a:t>к каждому ребёнку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развитие мелкой моторики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F1E983-0F16-B42C-22B9-A33945633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ЯЗЫЧОК УСТАЛ-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ТЕПЕРЬ РАБОТАЮТ НАШИ ПАЛЬЧИКИ!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AD128C-8742-5F0B-4FB5-5027619AE6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318" y="0"/>
            <a:ext cx="5465681" cy="6974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9146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A2912-887C-8F70-6694-D9A2BB74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FF00"/>
          </a:solidFill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Специальная артикуляционная гимнастика</a:t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Постановка звука Ч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82BF79-CF65-003B-DDE4-01EF8C7CC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Как только ребёнок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научился хорошо выполнять подготовительные артикуляционные упражнения,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освоил речевое дыхание,</a:t>
            </a:r>
          </a:p>
          <a:p>
            <a:pPr marL="0" indent="0">
              <a:buNone/>
            </a:pPr>
            <a:r>
              <a:rPr lang="ru-RU" dirty="0"/>
              <a:t> можно смело приступать к </a:t>
            </a:r>
            <a:r>
              <a:rPr lang="ru-RU" dirty="0">
                <a:solidFill>
                  <a:srgbClr val="FF0000"/>
                </a:solidFill>
              </a:rPr>
              <a:t>формированию артикуляционного уклада для звука Ч и вскоре осуществить его постановку.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18184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A2912-887C-8F70-6694-D9A2BB74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Специальная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артикуляционная гимнастика</a:t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Постановка звука Ч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82BF79-CF65-003B-DDE4-01EF8C7CC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874832-8F74-2495-2B75-B8C1FC1C1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0173" y="-1"/>
            <a:ext cx="57744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2505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A2912-887C-8F70-6694-D9A2BB74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rgbClr val="FFFF00"/>
          </a:solidFill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Специальная артикуляционная гимнастика</a:t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Постановка звука Ч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82BF79-CF65-003B-DDE4-01EF8C7CC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В книге представлены </a:t>
            </a:r>
            <a:r>
              <a:rPr lang="ru-RU" b="1" dirty="0">
                <a:solidFill>
                  <a:srgbClr val="FF0000"/>
                </a:solidFill>
              </a:rPr>
              <a:t>три  способа </a:t>
            </a:r>
            <a:r>
              <a:rPr lang="ru-RU" dirty="0"/>
              <a:t>постановки звука Ч в каждой из сказок.</a:t>
            </a:r>
          </a:p>
          <a:p>
            <a:pPr marL="0" indent="0">
              <a:buNone/>
            </a:pPr>
            <a:r>
              <a:rPr lang="ru-RU" dirty="0"/>
              <a:t>Взрослый (педагог, логопед, родитель) внимательно читает методические рекомендации под каждой картинкой и выполняет  с ребёнком упражнение </a:t>
            </a:r>
          </a:p>
          <a:p>
            <a:pPr marL="0" indent="0">
              <a:buNone/>
            </a:pPr>
            <a:r>
              <a:rPr lang="ru-RU" dirty="0"/>
              <a:t>на постановку звука Ч.</a:t>
            </a:r>
          </a:p>
          <a:p>
            <a:pPr marL="0" indent="0">
              <a:buNone/>
            </a:pPr>
            <a:r>
              <a:rPr lang="ru-RU" dirty="0"/>
              <a:t>Ребёнок выполняет определённые артикуляционные движения в сочетании с речевым выдохом.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b="1" dirty="0">
                <a:solidFill>
                  <a:srgbClr val="002060"/>
                </a:solidFill>
              </a:rPr>
              <a:t>Как правило, данной работы бывает достаточно, чтобы ребёнок научился произносить звук Ч изолированно- отдельно.</a:t>
            </a:r>
          </a:p>
        </p:txBody>
      </p:sp>
    </p:spTree>
    <p:extLst>
      <p:ext uri="{BB962C8B-B14F-4D97-AF65-F5344CB8AC3E}">
        <p14:creationId xmlns:p14="http://schemas.microsoft.com/office/powerpoint/2010/main" val="461199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3D69CF-9105-C06B-4EC5-7A11668D0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>
              <a:lumMod val="75000"/>
            </a:schemeClr>
          </a:solidFill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Исправляем произношение </a:t>
            </a:r>
            <a:r>
              <a:rPr lang="ru-RU" sz="4400" b="1" dirty="0">
                <a:solidFill>
                  <a:srgbClr val="FFFF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 Ч.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583BAC-A78C-C13B-73E8-45B591805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1825625"/>
            <a:ext cx="12191999" cy="50323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Алгоритм работы над звуком Ч по артикуляционным сказкам- раскраскам: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b="1" dirty="0">
                <a:solidFill>
                  <a:srgbClr val="C00000"/>
                </a:solidFill>
              </a:rPr>
              <a:t>КОМПЛЕКСНОЕ ЛОГОПЕДИЧЕСКОЕ ЗАНЯТИЕ:</a:t>
            </a:r>
          </a:p>
          <a:p>
            <a:pPr marL="971550" lvl="1" indent="-514350">
              <a:buAutoNum type="arabicPeriod"/>
            </a:pPr>
            <a:r>
              <a:rPr lang="ru-RU" sz="3200" dirty="0"/>
              <a:t>Введение в сюжетное занятие</a:t>
            </a:r>
          </a:p>
          <a:p>
            <a:pPr marL="971550" lvl="1" indent="-514350">
              <a:buAutoNum type="arabicPeriod"/>
            </a:pPr>
            <a:r>
              <a:rPr lang="ru-RU" sz="3200" dirty="0"/>
              <a:t>Артикуляционная гимнастика:</a:t>
            </a:r>
          </a:p>
          <a:p>
            <a:pPr marL="457200" lvl="1" indent="0">
              <a:buNone/>
            </a:pPr>
            <a:r>
              <a:rPr lang="ru-RU" sz="3200" dirty="0"/>
              <a:t>        подготовительная + работа над артикуляционным укладом</a:t>
            </a:r>
          </a:p>
          <a:p>
            <a:pPr marL="457200" lvl="1" indent="0">
              <a:buNone/>
            </a:pPr>
            <a:r>
              <a:rPr lang="ru-RU" sz="3200" dirty="0"/>
              <a:t>3. Постановка звука Ч (способы)</a:t>
            </a:r>
          </a:p>
          <a:p>
            <a:pPr marL="457200" lvl="1" indent="0">
              <a:buNone/>
            </a:pPr>
            <a:r>
              <a:rPr lang="ru-RU" sz="3200" dirty="0"/>
              <a:t>4. Автоматизация изолированного звука Ч.</a:t>
            </a:r>
          </a:p>
          <a:p>
            <a:pPr marL="457200" lvl="1" indent="0">
              <a:buNone/>
            </a:pPr>
            <a:r>
              <a:rPr lang="ru-RU" sz="3200" dirty="0"/>
              <a:t>5. Работа над звуком Ч в слогах+ одновременное обучение чтению</a:t>
            </a:r>
          </a:p>
          <a:p>
            <a:pPr marL="457200" lvl="1" indent="0">
              <a:buNone/>
            </a:pPr>
            <a:r>
              <a:rPr lang="ru-RU" sz="3200" dirty="0"/>
              <a:t>6. Автоматизация звука Ч в словах (введение в свободную речь)</a:t>
            </a:r>
          </a:p>
          <a:p>
            <a:pPr marL="0" indent="0">
              <a:buNone/>
            </a:pP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938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A2912-887C-8F70-6694-D9A2BB74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Специальная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артикуляционная гимнастика</a:t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Постановка звука Ч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82BF79-CF65-003B-DDE4-01EF8C7CC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E702D4-0575-3C98-38BC-76754E75FF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2720" y="-1"/>
            <a:ext cx="5779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6987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A2912-887C-8F70-6694-D9A2BB749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Специальная 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артикуляционная гимнастика</a:t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Постановка звука Ч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582BF79-CF65-003B-DDE4-01EF8C7CC6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F775DF3-703F-C57C-2078-A8BFB5C5E8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4085" y="0"/>
            <a:ext cx="5847915" cy="699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3652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765FAE-473E-BAA8-67F3-6C9AB6B763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УРА!     </a:t>
            </a:r>
            <a:r>
              <a:rPr lang="ru-RU" b="1" dirty="0">
                <a:solidFill>
                  <a:srgbClr val="00B050"/>
                </a:solidFill>
              </a:rPr>
              <a:t>ЗВУК Ч</a:t>
            </a:r>
            <a:r>
              <a:rPr lang="ru-RU" b="1" dirty="0">
                <a:solidFill>
                  <a:srgbClr val="C00000"/>
                </a:solidFill>
              </a:rPr>
              <a:t>   РОДИЛСЯ!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AD6CCF-DDAA-DC67-0C35-ADB72C3BC0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У ребёнка появился изолированный звук Ч! </a:t>
            </a:r>
          </a:p>
          <a:p>
            <a:pPr marL="0" indent="0">
              <a:buNone/>
            </a:pPr>
            <a:r>
              <a:rPr lang="ru-RU" dirty="0"/>
              <a:t>Часто родители полагают, что на этом работа завершается,</a:t>
            </a:r>
          </a:p>
          <a:p>
            <a:pPr marL="0" indent="0">
              <a:buNone/>
            </a:pPr>
            <a:r>
              <a:rPr lang="ru-RU" dirty="0"/>
              <a:t>но…нет, впереди- большой труд.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Начинаем этап автоматизации звука Ч.</a:t>
            </a:r>
          </a:p>
          <a:p>
            <a:pPr marL="0" indent="0">
              <a:buNone/>
            </a:pPr>
            <a:r>
              <a:rPr lang="ru-RU" dirty="0"/>
              <a:t>Сначала мы отрабатываем звук Ч </a:t>
            </a:r>
            <a:r>
              <a:rPr lang="ru-RU" dirty="0">
                <a:solidFill>
                  <a:srgbClr val="C00000"/>
                </a:solidFill>
              </a:rPr>
              <a:t>отдельно (изолированно),</a:t>
            </a:r>
          </a:p>
          <a:p>
            <a:pPr marL="0" indent="0">
              <a:buNone/>
            </a:pPr>
            <a:r>
              <a:rPr lang="ru-RU" dirty="0"/>
              <a:t>Затем- </a:t>
            </a:r>
            <a:r>
              <a:rPr lang="ru-RU" dirty="0">
                <a:solidFill>
                  <a:srgbClr val="C00000"/>
                </a:solidFill>
              </a:rPr>
              <a:t>в слоге, </a:t>
            </a:r>
          </a:p>
          <a:p>
            <a:pPr marL="0" indent="0">
              <a:buNone/>
            </a:pPr>
            <a:r>
              <a:rPr lang="ru-RU" dirty="0"/>
              <a:t>Далее</a:t>
            </a:r>
            <a:r>
              <a:rPr lang="ru-RU" dirty="0">
                <a:solidFill>
                  <a:srgbClr val="C00000"/>
                </a:solidFill>
              </a:rPr>
              <a:t>-в словах </a:t>
            </a:r>
            <a:r>
              <a:rPr lang="ru-RU" dirty="0"/>
              <a:t>по определённой схеме.</a:t>
            </a:r>
          </a:p>
        </p:txBody>
      </p:sp>
    </p:spTree>
    <p:extLst>
      <p:ext uri="{BB962C8B-B14F-4D97-AF65-F5344CB8AC3E}">
        <p14:creationId xmlns:p14="http://schemas.microsoft.com/office/powerpoint/2010/main" val="31878167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11FAB-E2E2-E72E-0FC9-FB725D1EE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Автоматизация </a:t>
            </a:r>
            <a:br>
              <a:rPr lang="ru-RU" sz="3600" dirty="0">
                <a:solidFill>
                  <a:srgbClr val="C00000"/>
                </a:solidFill>
              </a:rPr>
            </a:br>
            <a:r>
              <a:rPr lang="ru-RU" sz="3600" dirty="0">
                <a:solidFill>
                  <a:srgbClr val="C00000"/>
                </a:solidFill>
              </a:rPr>
              <a:t>изолированного звука Ч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BCA69A-8CD6-8E2F-4B5E-24A524573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Звуковые дорожки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85F824-0CF2-D3AB-AB3A-92A88F4B7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164" y="0"/>
            <a:ext cx="54591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901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11FAB-E2E2-E72E-0FC9-FB725D1EE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Автоматизация </a:t>
            </a:r>
            <a:br>
              <a:rPr lang="ru-RU" sz="3600" dirty="0">
                <a:solidFill>
                  <a:srgbClr val="C00000"/>
                </a:solidFill>
              </a:rPr>
            </a:br>
            <a:r>
              <a:rPr lang="ru-RU" sz="3600" dirty="0">
                <a:solidFill>
                  <a:srgbClr val="C00000"/>
                </a:solidFill>
              </a:rPr>
              <a:t>изолированного звука Ч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BCA69A-8CD6-8E2F-4B5E-24A524573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Ребёнок продолжает </a:t>
            </a:r>
          </a:p>
          <a:p>
            <a:pPr marL="0" indent="0">
              <a:buNone/>
            </a:pPr>
            <a:r>
              <a:rPr lang="ru-RU" dirty="0"/>
              <a:t>находиться в сюжете сказки,-</a:t>
            </a:r>
          </a:p>
          <a:p>
            <a:pPr marL="0" indent="0">
              <a:buNone/>
            </a:pPr>
            <a:r>
              <a:rPr lang="ru-RU" dirty="0"/>
              <a:t>так намного интереснее </a:t>
            </a:r>
          </a:p>
          <a:p>
            <a:pPr marL="0" indent="0">
              <a:buNone/>
            </a:pPr>
            <a:r>
              <a:rPr lang="ru-RU" dirty="0"/>
              <a:t>отрабатывать звук Ч.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CC418A-CAF8-C158-9C27-1C5884F4A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86" y="0"/>
            <a:ext cx="56092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0833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11FAB-E2E2-E72E-0FC9-FB725D1EE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Автоматизация </a:t>
            </a:r>
            <a:br>
              <a:rPr lang="ru-RU" sz="3600" dirty="0">
                <a:solidFill>
                  <a:srgbClr val="C00000"/>
                </a:solidFill>
              </a:rPr>
            </a:br>
            <a:r>
              <a:rPr lang="ru-RU" sz="3600" dirty="0">
                <a:solidFill>
                  <a:srgbClr val="C00000"/>
                </a:solidFill>
              </a:rPr>
              <a:t>изолированного звука Ч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BCA69A-8CD6-8E2F-4B5E-24A524573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в каждой сказке-</a:t>
            </a:r>
          </a:p>
          <a:p>
            <a:pPr marL="0" indent="0">
              <a:buNone/>
            </a:pPr>
            <a:r>
              <a:rPr lang="ru-RU" dirty="0"/>
              <a:t>по два варианта</a:t>
            </a:r>
          </a:p>
          <a:p>
            <a:pPr marL="0" indent="0">
              <a:buNone/>
            </a:pPr>
            <a:r>
              <a:rPr lang="ru-RU" dirty="0"/>
              <a:t>для работы </a:t>
            </a:r>
          </a:p>
          <a:p>
            <a:pPr marL="0" indent="0">
              <a:buNone/>
            </a:pPr>
            <a:r>
              <a:rPr lang="ru-RU" dirty="0"/>
              <a:t>с изолированным </a:t>
            </a:r>
          </a:p>
          <a:p>
            <a:pPr marL="0" indent="0">
              <a:buNone/>
            </a:pPr>
            <a:r>
              <a:rPr lang="ru-RU" dirty="0"/>
              <a:t>звуком Ч.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CA01359-DA32-5635-4898-BBC9D69C99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084" y="0"/>
            <a:ext cx="59959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2707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111FAB-E2E2-E72E-0FC9-FB725D1EE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1353800" cy="16906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Автоматизация </a:t>
            </a:r>
            <a:br>
              <a:rPr lang="ru-RU" sz="3600" dirty="0">
                <a:solidFill>
                  <a:srgbClr val="C00000"/>
                </a:solidFill>
              </a:rPr>
            </a:br>
            <a:r>
              <a:rPr lang="ru-RU" sz="3600" dirty="0">
                <a:solidFill>
                  <a:srgbClr val="C00000"/>
                </a:solidFill>
              </a:rPr>
              <a:t>изолированного звука Ч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BCA69A-8CD6-8E2F-4B5E-24A524573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Интересной разнообразной</a:t>
            </a:r>
          </a:p>
          <a:p>
            <a:pPr marL="0" indent="0">
              <a:buNone/>
            </a:pPr>
            <a:r>
              <a:rPr lang="ru-RU" dirty="0"/>
              <a:t>работы достаточно для того,</a:t>
            </a:r>
          </a:p>
          <a:p>
            <a:pPr marL="0" indent="0">
              <a:buNone/>
            </a:pPr>
            <a:r>
              <a:rPr lang="ru-RU" dirty="0"/>
              <a:t>чтобы звук Ч ребёнок стал </a:t>
            </a:r>
          </a:p>
          <a:p>
            <a:pPr marL="0" indent="0">
              <a:buNone/>
            </a:pPr>
            <a:r>
              <a:rPr lang="ru-RU" dirty="0"/>
              <a:t>проговаривать чисто.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E59E57-F406-C1EE-62EF-0BD9E27B74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209" y="0"/>
            <a:ext cx="58457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2917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Автоматизация звука Ч в слогах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09182" y="1825625"/>
            <a:ext cx="1146298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Работе со слогами необходимо уделять достаточное время,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не торопиться переходить к работе со словами.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Чем </a:t>
            </a:r>
            <a:r>
              <a:rPr lang="ru-RU" dirty="0">
                <a:solidFill>
                  <a:srgbClr val="C00000"/>
                </a:solidFill>
              </a:rPr>
              <a:t>качественнее</a:t>
            </a:r>
            <a:r>
              <a:rPr lang="ru-RU" dirty="0">
                <a:solidFill>
                  <a:srgbClr val="002060"/>
                </a:solidFill>
              </a:rPr>
              <a:t> будет проведена работа с автоматизацией звука Ч в слогах, тем </a:t>
            </a:r>
            <a:r>
              <a:rPr lang="ru-RU" dirty="0">
                <a:solidFill>
                  <a:srgbClr val="C00000"/>
                </a:solidFill>
              </a:rPr>
              <a:t>быстрее и легче </a:t>
            </a:r>
            <a:r>
              <a:rPr lang="ru-RU" dirty="0">
                <a:solidFill>
                  <a:srgbClr val="002060"/>
                </a:solidFill>
              </a:rPr>
              <a:t>пройдёт процесс автоматизации звука в словах с дальнейшим введением в свободную речь.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сказках на эту работу предусмотрено достаточное количество интересных заданий.</a:t>
            </a:r>
          </a:p>
        </p:txBody>
      </p:sp>
    </p:spTree>
    <p:extLst>
      <p:ext uri="{BB962C8B-B14F-4D97-AF65-F5344CB8AC3E}">
        <p14:creationId xmlns:p14="http://schemas.microsoft.com/office/powerpoint/2010/main" val="361775736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звука Ч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Очень интересный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вид работы,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который позволяет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обучить ребёнка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послоговому чтению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одновременно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с автоматизацией</a:t>
            </a:r>
          </a:p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звука Ч в слоге.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C9A205-626B-223B-AB69-5C1590A27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0"/>
            <a:ext cx="6096000" cy="696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4874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звука Ч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Ребёнок самостоятельно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проводит линии от буквы Ч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к гласным звукам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(или наоборот),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одновременно проговаривая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слоги.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A494525-0777-D2CD-E508-8113A84854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003" y="0"/>
            <a:ext cx="6202377" cy="6987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419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D71FAA-9C61-5950-215A-EE27FD806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12191999" cy="169068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4000" dirty="0"/>
              <a:t>Восприятие- особая познавательная деятельность.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B449CB-FD10-AFDC-3938-B2EF111F5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 дошкольном возрасте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восприятие</a:t>
            </a:r>
            <a:r>
              <a:rPr lang="ru-RU" dirty="0"/>
              <a:t> превращается 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>в особую познавательную деятельность</a:t>
            </a:r>
            <a:r>
              <a:rPr lang="ru-RU" dirty="0"/>
              <a:t>, имеющую: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цели,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задачи,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средства и способы осуществления. </a:t>
            </a:r>
          </a:p>
          <a:p>
            <a:pPr marL="0" indent="0">
              <a:buNone/>
            </a:pPr>
            <a:r>
              <a:rPr lang="ru-RU" dirty="0"/>
              <a:t>Совершенство восприятия, полнота и точность образов зависят от того, насколько полной системой способов, необходимых для обследования, владеет дошкольник. </a:t>
            </a:r>
          </a:p>
        </p:txBody>
      </p:sp>
    </p:spTree>
    <p:extLst>
      <p:ext uri="{BB962C8B-B14F-4D97-AF65-F5344CB8AC3E}">
        <p14:creationId xmlns:p14="http://schemas.microsoft.com/office/powerpoint/2010/main" val="16967412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звука Ч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Таким образом, ребёнок</a:t>
            </a:r>
          </a:p>
          <a:p>
            <a:pPr marL="0" indent="0">
              <a:buNone/>
            </a:pPr>
            <a:r>
              <a:rPr lang="ru-RU" dirty="0"/>
              <a:t>обучается послоговому чтению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20F7498-3DD5-2685-2157-172FC7C99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152" y="95534"/>
            <a:ext cx="5773003" cy="689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9418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звука Ч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слогах: </a:t>
            </a:r>
            <a:r>
              <a:rPr lang="ru-RU" sz="3600" b="1" dirty="0">
                <a:solidFill>
                  <a:srgbClr val="C00000"/>
                </a:solidFill>
              </a:rPr>
              <a:t>слоговые домики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Как правило, работу со слогом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логопеды стараются завершить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побыстрее, чтобы начать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проговаривать звук в словах.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Но практика показывает,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что торопиться не стоит.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92854E-3B2F-705C-3B93-672E852AD8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152" y="0"/>
            <a:ext cx="57866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817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звука Ч в слогах: </a:t>
            </a:r>
            <a:r>
              <a:rPr lang="ru-RU" sz="4800" b="1" dirty="0">
                <a:solidFill>
                  <a:srgbClr val="C00000"/>
                </a:solidFill>
              </a:rPr>
              <a:t>слоговые домики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Следует внимательно следить </a:t>
            </a:r>
            <a:r>
              <a:rPr lang="ru-RU" dirty="0">
                <a:solidFill>
                  <a:srgbClr val="C00000"/>
                </a:solidFill>
              </a:rPr>
              <a:t>за работоспособностью </a:t>
            </a:r>
            <a:r>
              <a:rPr lang="ru-RU" dirty="0">
                <a:solidFill>
                  <a:srgbClr val="002060"/>
                </a:solidFill>
              </a:rPr>
              <a:t>ребёнка: если ребёнок устал от работы с голосом, то мы предлагаем работу в слоговом домике </a:t>
            </a:r>
            <a:r>
              <a:rPr lang="ru-RU" dirty="0">
                <a:solidFill>
                  <a:srgbClr val="C00000"/>
                </a:solidFill>
              </a:rPr>
              <a:t>с минимальной (щадящей) речевой нагрузкой</a:t>
            </a:r>
            <a:r>
              <a:rPr lang="ru-RU" dirty="0">
                <a:solidFill>
                  <a:srgbClr val="002060"/>
                </a:solidFill>
              </a:rPr>
              <a:t>: ребёнок выполняет графические задания(раскрашивает, обводит) и одновременно проговаривает слоги.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Ребёнок продолжает находиться в сюжете сказки, что делает эту работу увлекательной.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Мы работаем ещё только со слогами, а интерес ребёнка на высоком уровне!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0379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звука Ч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слогах: </a:t>
            </a:r>
            <a:r>
              <a:rPr lang="ru-RU" sz="3600" b="1" dirty="0">
                <a:solidFill>
                  <a:srgbClr val="C00000"/>
                </a:solidFill>
              </a:rPr>
              <a:t>слоговые домики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Слоговой домик: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Слоги+ мелкая моторика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82ACD1-7E37-6E9F-E94D-F370FA693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266" y="0"/>
            <a:ext cx="58867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1448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звука Ч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слогах: </a:t>
            </a:r>
            <a:r>
              <a:rPr lang="ru-RU" sz="3600" b="1" dirty="0">
                <a:solidFill>
                  <a:srgbClr val="C00000"/>
                </a:solidFill>
              </a:rPr>
              <a:t>слоговые домики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Можно использовать наложение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различных предметов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(фишек, крышечек) на окошки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для слияния слога.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1943D8-7445-8AD1-6A07-D6C46FE06A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8913" y="0"/>
            <a:ext cx="58139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940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звука Ч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слогах: </a:t>
            </a:r>
            <a:r>
              <a:rPr lang="ru-RU" sz="3600" b="1" dirty="0">
                <a:solidFill>
                  <a:srgbClr val="C00000"/>
                </a:solidFill>
              </a:rPr>
              <a:t>слоговые домики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Столько приятных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дополнительных </a:t>
            </a:r>
            <a:r>
              <a:rPr lang="ru-RU" dirty="0">
                <a:solidFill>
                  <a:srgbClr val="C00000"/>
                </a:solidFill>
              </a:rPr>
              <a:t>преимуществ:</a:t>
            </a:r>
            <a:r>
              <a:rPr lang="ru-RU" dirty="0">
                <a:solidFill>
                  <a:srgbClr val="002060"/>
                </a:solidFill>
              </a:rPr>
              <a:t>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совершенствуется мелкая моторика,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ребёнок обучается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послоговому чтению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CC43D1-E609-7A6D-0264-8CA39599C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2185" y="-136478"/>
            <a:ext cx="6309815" cy="699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06551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BF2717-98CE-29AC-9F2D-6B4E64C5F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90689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Автоматизация звука Ч </a:t>
            </a:r>
            <a:br>
              <a:rPr lang="ru-RU" sz="3600" b="1" dirty="0">
                <a:solidFill>
                  <a:srgbClr val="002060"/>
                </a:solidFill>
              </a:rPr>
            </a:br>
            <a:r>
              <a:rPr lang="ru-RU" sz="3600" b="1" dirty="0">
                <a:solidFill>
                  <a:srgbClr val="002060"/>
                </a:solidFill>
              </a:rPr>
              <a:t>в слогах: </a:t>
            </a:r>
            <a:r>
              <a:rPr lang="ru-RU" sz="3600" b="1" dirty="0">
                <a:solidFill>
                  <a:srgbClr val="C00000"/>
                </a:solidFill>
              </a:rPr>
              <a:t>слоговые домики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7B2706E-C284-4FF1-B5C0-DFF05E7D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Преимущества для педагога: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Не надо искать дополнительных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материалов: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каждой сказке есть 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всё необходимое!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69C06C4-564B-4FE7-964D-60DEBBCEF1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-136478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7461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3D0EB6-9124-2C54-488B-5DC1E35E7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</a:rPr>
              <a:t>Закрепление успехов ребёнка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5284B8-C012-A387-7787-337BF1523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конце каждого занятия с ребёнком необходимо обобщить и повторить, какие упражнения получились, а какие – пока нет.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В первую очередь необходимо отметить успехи ребёнка, даже если они очень маленькие.</a:t>
            </a: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В каждой сказке для этого предусмотрена специальная страничка- </a:t>
            </a:r>
            <a:r>
              <a:rPr lang="ru-RU" b="1" dirty="0">
                <a:solidFill>
                  <a:srgbClr val="002060"/>
                </a:solidFill>
              </a:rPr>
              <a:t>ПОВТОРЕНИЕ И ЗАКРЕПЛЕНИЕ.</a:t>
            </a:r>
          </a:p>
        </p:txBody>
      </p:sp>
    </p:spTree>
    <p:extLst>
      <p:ext uri="{BB962C8B-B14F-4D97-AF65-F5344CB8AC3E}">
        <p14:creationId xmlns:p14="http://schemas.microsoft.com/office/powerpoint/2010/main" val="135217279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3D0EB6-9124-2C54-488B-5DC1E35E7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Закрепление </a:t>
            </a:r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успехов ребёнка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43585851-3B6D-8DB7-4DF9-326C120E63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2813" y="0"/>
            <a:ext cx="5459104" cy="6632812"/>
          </a:xfrm>
        </p:spPr>
      </p:pic>
    </p:spTree>
    <p:extLst>
      <p:ext uri="{BB962C8B-B14F-4D97-AF65-F5344CB8AC3E}">
        <p14:creationId xmlns:p14="http://schemas.microsoft.com/office/powerpoint/2010/main" val="41297327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3D0EB6-9124-2C54-488B-5DC1E35E7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Закрепление </a:t>
            </a:r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успехов ребёнка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5284B8-C012-A387-7787-337BF15233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Завершение занятия также</a:t>
            </a: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 представлено в стихотворной форме.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Обязательно необходимо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 назвать ребёнка по имени, 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ведь он находился в сюжете сказки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</a:rPr>
              <a:t> и был главным действующим лицом.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8D66D5-A88A-A3AC-FFB0-4D4DB550E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699" y="-1"/>
            <a:ext cx="5477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484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BD243C-6AA3-08C4-BFD2-46F42573ED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</a:rPr>
              <a:t>Главные линии развития восприятия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41DAEC-B3E6-710F-DB1A-96165102D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Главными линиями </a:t>
            </a:r>
            <a:r>
              <a:rPr lang="ru-RU" dirty="0"/>
              <a:t>развития восприятия дошкольника выступают: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dirty="0"/>
              <a:t> 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освоение </a:t>
            </a:r>
            <a:r>
              <a:rPr lang="ru-RU" dirty="0"/>
              <a:t>новых по содержанию, структуре и характеру и 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обследовательских действий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endParaRPr lang="ru-RU" dirty="0"/>
          </a:p>
          <a:p>
            <a:pPr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</a:rPr>
              <a:t>освоение сенсорных эталонов.</a:t>
            </a:r>
          </a:p>
        </p:txBody>
      </p:sp>
    </p:spTree>
    <p:extLst>
      <p:ext uri="{BB962C8B-B14F-4D97-AF65-F5344CB8AC3E}">
        <p14:creationId xmlns:p14="http://schemas.microsoft.com/office/powerpoint/2010/main" val="90995268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Звук Ч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70C0"/>
                </a:solidFill>
              </a:rPr>
              <a:t>Каждая книга из трёх сказок даст возможность </a:t>
            </a:r>
          </a:p>
          <a:p>
            <a:pPr marL="0" indent="0">
              <a:buNone/>
            </a:pPr>
            <a:r>
              <a:rPr lang="ru-RU" sz="4400" b="1" dirty="0">
                <a:solidFill>
                  <a:srgbClr val="C00000"/>
                </a:solidFill>
              </a:rPr>
              <a:t>полностью пройти путь коррекции звука Ч</a:t>
            </a:r>
            <a:r>
              <a:rPr lang="ru-RU" sz="4400" b="1">
                <a:solidFill>
                  <a:srgbClr val="C00000"/>
                </a:solidFill>
              </a:rPr>
              <a:t>: </a:t>
            </a:r>
          </a:p>
          <a:p>
            <a:pPr marL="0" indent="0">
              <a:buNone/>
            </a:pPr>
            <a:r>
              <a:rPr lang="ru-RU" sz="4400" b="1">
                <a:solidFill>
                  <a:srgbClr val="C00000"/>
                </a:solidFill>
              </a:rPr>
              <a:t>от </a:t>
            </a:r>
            <a:r>
              <a:rPr lang="ru-RU" sz="4400" b="1" dirty="0">
                <a:solidFill>
                  <a:srgbClr val="C00000"/>
                </a:solidFill>
              </a:rPr>
              <a:t>постановки до введения  звуков  в речь.</a:t>
            </a: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Для этого предусмотрен широкий дополнительный спектр  заданий для автоматизации звука Ч.</a:t>
            </a:r>
          </a:p>
        </p:txBody>
      </p:sp>
    </p:spTree>
    <p:extLst>
      <p:ext uri="{BB962C8B-B14F-4D97-AF65-F5344CB8AC3E}">
        <p14:creationId xmlns:p14="http://schemas.microsoft.com/office/powerpoint/2010/main" val="23254598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Звук Ч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Коврик «Весёлые кнопочки»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09F8F7-AD5A-4AFA-2ABE-7C0FD447E2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731" y="-1"/>
            <a:ext cx="59822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7177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Звук Ч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Сюжетные задания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2966779-9E8E-77B8-E31F-90EF39F41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003" y="-150125"/>
            <a:ext cx="6418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5769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Звук Ч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Сюжетные задания 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Представлены в стихах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B73E79-68C1-8B8D-BDB3-40D8AE59AD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243" y="-1"/>
            <a:ext cx="63507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19235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Звук Ч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Творческие задания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EC3F10-236E-725C-71EC-F0847EC98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127" y="-109182"/>
            <a:ext cx="62688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37085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02AB0-C6B9-0A84-BD14-B0BFAB40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825624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Звук Ч «под ключ»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E55656-C833-43E9-FB60-D20AE76A3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6 страниц для раскрашивания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 только картинок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32AA59D-1FC9-DE09-D016-56CEB47490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039" y="0"/>
            <a:ext cx="57229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5158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8B1750-2C50-CCB0-2C86-3BB98506A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1353800" cy="1825625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            СПАСИБО</a:t>
            </a:r>
            <a:br>
              <a:rPr lang="ru-RU" b="1" dirty="0">
                <a:solidFill>
                  <a:srgbClr val="7030A0"/>
                </a:solidFill>
              </a:rPr>
            </a:br>
            <a:r>
              <a:rPr lang="ru-RU" b="1" dirty="0">
                <a:solidFill>
                  <a:srgbClr val="7030A0"/>
                </a:solidFill>
              </a:rPr>
              <a:t>      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7B578F-EAF3-B26B-C592-5A278556A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Материалы презентации представлены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по серии авторских пособий </a:t>
            </a:r>
          </a:p>
          <a:p>
            <a:pPr marL="0" indent="0">
              <a:buNone/>
            </a:pPr>
            <a:r>
              <a:rPr lang="ru-RU" sz="2400" b="1" dirty="0">
                <a:solidFill>
                  <a:srgbClr val="7030A0"/>
                </a:solidFill>
              </a:rPr>
              <a:t>«Артикуляционные сказки-раскраски».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Литература: Г.А.Урунтаева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002060"/>
                </a:solidFill>
              </a:rPr>
              <a:t> «Психология дошкольного возраста».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8A8420-1BE9-C238-94D5-0A8D3F0CAA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88508" y="348019"/>
            <a:ext cx="7151425" cy="645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806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900AC0-0E2D-8E4F-459A-7705157D8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</a:rPr>
              <a:t>Зрительное и осязательное восприятие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8FFCF2-2D7D-3612-9ADA-D6E05E393D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У дошкольника меняется характер ориентировочно-исследовательской деятельности. </a:t>
            </a:r>
            <a:r>
              <a:rPr lang="ru-RU" dirty="0">
                <a:solidFill>
                  <a:srgbClr val="FF0000"/>
                </a:solidFill>
              </a:rPr>
              <a:t>От внешних практических манипуляций </a:t>
            </a:r>
            <a:r>
              <a:rPr lang="ru-RU" dirty="0"/>
              <a:t>с предметами дети переходят к </a:t>
            </a:r>
            <a:r>
              <a:rPr lang="ru-RU" dirty="0">
                <a:solidFill>
                  <a:srgbClr val="FF0000"/>
                </a:solidFill>
              </a:rPr>
              <a:t>ознакомлению с предметом на основе зрения и осязания. </a:t>
            </a:r>
          </a:p>
          <a:p>
            <a:pPr marL="0" indent="0">
              <a:buNone/>
            </a:pPr>
            <a:r>
              <a:rPr lang="ru-RU" dirty="0"/>
              <a:t>Важнейшей отличительной особенностью восприятия детей 3-7 лет выступает тот факт, что, соединяя в себе опыт других видов ориентировочной деятельности, </a:t>
            </a:r>
            <a:r>
              <a:rPr lang="ru-RU" dirty="0">
                <a:solidFill>
                  <a:srgbClr val="FF0000"/>
                </a:solidFill>
              </a:rPr>
              <a:t>зрительное восприятие становится одним из ведущих</a:t>
            </a:r>
            <a:r>
              <a:rPr lang="ru-RU" dirty="0"/>
              <a:t>. Оно позволяет охватить все детали, уловить их взаимосвязи и качества. </a:t>
            </a:r>
            <a:r>
              <a:rPr lang="ru-RU" b="1" dirty="0">
                <a:solidFill>
                  <a:srgbClr val="FF0000"/>
                </a:solidFill>
              </a:rPr>
              <a:t>Формируется акт рассматривания</a:t>
            </a:r>
            <a:r>
              <a:rPr lang="ru-RU" dirty="0"/>
              <a:t>, в то время как преддошкольники очень редко рассматривают предметы, не действуя с ними.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/>
              <a:t>В дошкольном возрасте преодолевается разобщенность между зрительным и осязательным обследованием свойств и возрастает согласованность осязательно-двигательных и зрительных ориентировок. </a:t>
            </a:r>
          </a:p>
        </p:txBody>
      </p:sp>
    </p:spTree>
    <p:extLst>
      <p:ext uri="{BB962C8B-B14F-4D97-AF65-F5344CB8AC3E}">
        <p14:creationId xmlns:p14="http://schemas.microsoft.com/office/powerpoint/2010/main" val="1694801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B16483-A427-A2B0-7AC1-832D353D7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</a:rPr>
              <a:t>Рассматривание картинки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5CA2D6-A30C-3892-CD15-441898617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3538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Младший дошкольник еще не может управлять своим взором. Его взгляд беспорядочно перемещается по предмету. А </a:t>
            </a:r>
            <a:r>
              <a:rPr lang="ru-RU" dirty="0">
                <a:solidFill>
                  <a:srgbClr val="FF0000"/>
                </a:solidFill>
              </a:rPr>
              <a:t>в 5-7 лет у ребенка появляется систематическое рассматривание</a:t>
            </a:r>
            <a:r>
              <a:rPr lang="ru-RU" dirty="0"/>
              <a:t>, движения взора характеризуются последовательностью.</a:t>
            </a:r>
          </a:p>
          <a:p>
            <a:endParaRPr lang="ru-RU" dirty="0"/>
          </a:p>
          <a:p>
            <a:pPr marL="0" indent="0">
              <a:buNone/>
            </a:pPr>
            <a:r>
              <a:rPr lang="ru-RU" dirty="0"/>
              <a:t>По данным </a:t>
            </a:r>
            <a:r>
              <a:rPr lang="ru-RU" dirty="0" err="1"/>
              <a:t>Н.Г.Агеносовой</a:t>
            </a:r>
            <a:r>
              <a:rPr lang="ru-RU" dirty="0"/>
              <a:t>, время рассматривания простой по содержанию картинки у дошкольника постоянно возрастает, составляя в 3-4 года 6 мин 8 с, в 5 лет - 7 мин 6 с, а в 6 лет - 10 мин 3 с. </a:t>
            </a:r>
          </a:p>
        </p:txBody>
      </p:sp>
    </p:spTree>
    <p:extLst>
      <p:ext uri="{BB962C8B-B14F-4D97-AF65-F5344CB8AC3E}">
        <p14:creationId xmlns:p14="http://schemas.microsoft.com/office/powerpoint/2010/main" val="3628780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46CB09-9705-ED7A-F66F-A28C10A7C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Любознательность и наблюдение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9284BD4-44AA-08B8-99A8-7A5F338DC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Возрастает любознательность ребенка. Увеличивается число объектов, сторон действительности, привлекающих его внимание. 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Сначала только взрослый ставит цель наблюдения и контролирует весь его ход. Его словесные указания организуют деятельность ребенка. А затем педагог учит ребенка постановке таких целей и контролю за процессом их достижения. 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Наблюдение превращается у дошкольника в своеобразную умственную деятельность.</a:t>
            </a:r>
          </a:p>
        </p:txBody>
      </p:sp>
    </p:spTree>
    <p:extLst>
      <p:ext uri="{BB962C8B-B14F-4D97-AF65-F5344CB8AC3E}">
        <p14:creationId xmlns:p14="http://schemas.microsoft.com/office/powerpoint/2010/main" val="38025743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2525</Words>
  <Application>Microsoft Office PowerPoint</Application>
  <PresentationFormat>Широкоэкранный</PresentationFormat>
  <Paragraphs>325</Paragraphs>
  <Slides>66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66</vt:i4>
      </vt:variant>
    </vt:vector>
  </HeadingPairs>
  <TitlesOfParts>
    <vt:vector size="71" baseType="lpstr">
      <vt:lpstr>Arial</vt:lpstr>
      <vt:lpstr>Calibri</vt:lpstr>
      <vt:lpstr>Calibri Light</vt:lpstr>
      <vt:lpstr>Wingdings</vt:lpstr>
      <vt:lpstr>Тема Office</vt:lpstr>
      <vt:lpstr>Познавательные психические процессы  и коррекция звукопроизношения детей дошкольного возраста.</vt:lpstr>
      <vt:lpstr>Презентация PowerPoint</vt:lpstr>
      <vt:lpstr>Особенности восприятия детей дошкольного возраста.         </vt:lpstr>
      <vt:lpstr>   Исправляем произношение звука Ч.</vt:lpstr>
      <vt:lpstr>Восприятие- особая познавательная деятельность.</vt:lpstr>
      <vt:lpstr>Главные линии развития восприятия</vt:lpstr>
      <vt:lpstr>Зрительное и осязательное восприятие</vt:lpstr>
      <vt:lpstr>Рассматривание картинки</vt:lpstr>
      <vt:lpstr>Любознательность и наблюдение</vt:lpstr>
      <vt:lpstr>Речь и восприятие</vt:lpstr>
      <vt:lpstr>Восприятие и мышление</vt:lpstr>
      <vt:lpstr>Сенсорные эталоны</vt:lpstr>
      <vt:lpstr>Управляемое, осмысленное, интеллектуальное восприятие</vt:lpstr>
      <vt:lpstr>ВОСПРИЯТИЕ СКАЗКИ</vt:lpstr>
      <vt:lpstr>Восприятие сюжета</vt:lpstr>
      <vt:lpstr>Исследование восприятия дошкольниками сказки</vt:lpstr>
      <vt:lpstr>Исправление (коррекция) ЗВУКА Ч</vt:lpstr>
      <vt:lpstr>Исправление звука Ч</vt:lpstr>
      <vt:lpstr>                                              1. Белка и бельчонок СКАЗКИ:                               2.Кошка и котёнок                                                3.Лосиха и лосёнок</vt:lpstr>
      <vt:lpstr>Начало занятия- очень важный момент</vt:lpstr>
      <vt:lpstr>Начало занятия:  ВСТУПИТЕЛЬНАЯ БЕСЕДА</vt:lpstr>
      <vt:lpstr>Подготовительная артикуляционная гимнастика</vt:lpstr>
      <vt:lpstr>Подготовительная  артикуляционная  гимнастика</vt:lpstr>
      <vt:lpstr>Подготовительная  артикуляционная  гимнастика</vt:lpstr>
      <vt:lpstr>Подготовительная  артикуляционная  гимнастика</vt:lpstr>
      <vt:lpstr>Подготовительная  артикуляционная  гимнастика</vt:lpstr>
      <vt:lpstr>Подготовительная артикуляционная гимнастика Как долго выполнять упражнения?</vt:lpstr>
      <vt:lpstr>Дыхательная гимнастика</vt:lpstr>
      <vt:lpstr>Дыхательная гимнастика</vt:lpstr>
      <vt:lpstr>Дыхательная гимнастика</vt:lpstr>
      <vt:lpstr>Пальчиковая гимнастика РЕЧЬ НА КОНЧИКАХ ПАЛЬЦЕВ</vt:lpstr>
      <vt:lpstr>Пальчиковая гимнастика РЕЧЬ НА КОНЧИКАХ ПАЛЬЦЕВ</vt:lpstr>
      <vt:lpstr>Пальчиковая гимнастика РЕЧЬ НА КОНЧИКАХ ПАЛЬЦЕВ</vt:lpstr>
      <vt:lpstr>Индивидуальный подход к каждому ребёнку</vt:lpstr>
      <vt:lpstr>Индивидуальный подход  к каждому ребёнку развитие мелкой моторики</vt:lpstr>
      <vt:lpstr>Индивидуальный подход  к каждому ребёнку развитие мелкой моторики</vt:lpstr>
      <vt:lpstr>Специальная артикуляционная гимнастика Постановка звука Ч</vt:lpstr>
      <vt:lpstr>Специальная  артикуляционная гимнастика Постановка звука Ч</vt:lpstr>
      <vt:lpstr>Специальная артикуляционная гимнастика Постановка звука Ч</vt:lpstr>
      <vt:lpstr>Специальная  артикуляционная гимнастика Постановка звука Ч</vt:lpstr>
      <vt:lpstr>Специальная  артикуляционная гимнастика Постановка звука Ч</vt:lpstr>
      <vt:lpstr>УРА!     ЗВУК Ч   РОДИЛСЯ!</vt:lpstr>
      <vt:lpstr>Автоматизация  изолированного звука Ч</vt:lpstr>
      <vt:lpstr>Автоматизация  изолированного звука Ч</vt:lpstr>
      <vt:lpstr>Автоматизация  изолированного звука Ч</vt:lpstr>
      <vt:lpstr>Автоматизация  изолированного звука Ч</vt:lpstr>
      <vt:lpstr>Автоматизация звука Ч в слогах</vt:lpstr>
      <vt:lpstr>Автоматизация звука Ч  в слогах</vt:lpstr>
      <vt:lpstr>Автоматизация звука Ч  в слогах</vt:lpstr>
      <vt:lpstr>Автоматизация звука Ч  в слогах</vt:lpstr>
      <vt:lpstr>Автоматизация звука Ч  в слогах: слоговые домики</vt:lpstr>
      <vt:lpstr>Автоматизация звука Ч в слогах: слоговые домики</vt:lpstr>
      <vt:lpstr>Автоматизация звука Ч  в слогах: слоговые домики</vt:lpstr>
      <vt:lpstr>Автоматизация звука Ч  в слогах: слоговые домики</vt:lpstr>
      <vt:lpstr>Автоматизация звука Ч  в слогах: слоговые домики</vt:lpstr>
      <vt:lpstr>Автоматизация звука Ч  в слогах: слоговые домики</vt:lpstr>
      <vt:lpstr>Закрепление успехов ребёнка</vt:lpstr>
      <vt:lpstr>Закрепление  успехов ребёнка</vt:lpstr>
      <vt:lpstr>Закрепление  успехов ребёнка</vt:lpstr>
      <vt:lpstr>Звук Ч «под ключ»</vt:lpstr>
      <vt:lpstr>Звук Ч «под ключ»</vt:lpstr>
      <vt:lpstr>Звук Ч «под ключ»</vt:lpstr>
      <vt:lpstr>Звук Ч «под ключ»</vt:lpstr>
      <vt:lpstr>Звук Ч «под ключ»</vt:lpstr>
      <vt:lpstr>Звук Ч «под ключ»</vt:lpstr>
      <vt:lpstr>            СПАСИБО       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Познавательные психические процессы  и коррекция звукопроизношения детей дошкольного возраста.</dc:title>
  <dc:creator>Мария Алексеева</dc:creator>
  <cp:lastModifiedBy>Мария Алексеева</cp:lastModifiedBy>
  <cp:revision>44</cp:revision>
  <dcterms:created xsi:type="dcterms:W3CDTF">2022-10-28T13:39:16Z</dcterms:created>
  <dcterms:modified xsi:type="dcterms:W3CDTF">2022-11-04T11:11:08Z</dcterms:modified>
</cp:coreProperties>
</file>