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75"/>
  </p:notesMasterIdLst>
  <p:sldIdLst>
    <p:sldId id="256" r:id="rId3"/>
    <p:sldId id="292" r:id="rId4"/>
    <p:sldId id="293" r:id="rId5"/>
    <p:sldId id="294" r:id="rId6"/>
    <p:sldId id="295" r:id="rId7"/>
    <p:sldId id="296" r:id="rId8"/>
    <p:sldId id="297" r:id="rId9"/>
    <p:sldId id="298" r:id="rId10"/>
    <p:sldId id="299" r:id="rId11"/>
    <p:sldId id="300" r:id="rId12"/>
    <p:sldId id="301" r:id="rId13"/>
    <p:sldId id="302" r:id="rId14"/>
    <p:sldId id="303" r:id="rId15"/>
    <p:sldId id="304" r:id="rId16"/>
    <p:sldId id="305" r:id="rId17"/>
    <p:sldId id="306" r:id="rId18"/>
    <p:sldId id="307" r:id="rId19"/>
    <p:sldId id="308" r:id="rId20"/>
    <p:sldId id="309" r:id="rId21"/>
    <p:sldId id="351" r:id="rId22"/>
    <p:sldId id="352" r:id="rId23"/>
    <p:sldId id="353" r:id="rId24"/>
    <p:sldId id="354" r:id="rId25"/>
    <p:sldId id="355" r:id="rId26"/>
    <p:sldId id="356" r:id="rId27"/>
    <p:sldId id="357" r:id="rId28"/>
    <p:sldId id="358" r:id="rId29"/>
    <p:sldId id="359" r:id="rId30"/>
    <p:sldId id="310" r:id="rId31"/>
    <p:sldId id="311" r:id="rId32"/>
    <p:sldId id="312" r:id="rId33"/>
    <p:sldId id="313" r:id="rId34"/>
    <p:sldId id="314" r:id="rId35"/>
    <p:sldId id="315" r:id="rId36"/>
    <p:sldId id="316" r:id="rId37"/>
    <p:sldId id="317" r:id="rId38"/>
    <p:sldId id="318" r:id="rId39"/>
    <p:sldId id="319" r:id="rId40"/>
    <p:sldId id="320" r:id="rId41"/>
    <p:sldId id="321" r:id="rId42"/>
    <p:sldId id="322" r:id="rId43"/>
    <p:sldId id="323" r:id="rId44"/>
    <p:sldId id="324" r:id="rId45"/>
    <p:sldId id="325" r:id="rId46"/>
    <p:sldId id="326" r:id="rId47"/>
    <p:sldId id="327" r:id="rId48"/>
    <p:sldId id="328" r:id="rId49"/>
    <p:sldId id="329" r:id="rId50"/>
    <p:sldId id="330" r:id="rId51"/>
    <p:sldId id="331" r:id="rId52"/>
    <p:sldId id="332" r:id="rId53"/>
    <p:sldId id="333" r:id="rId54"/>
    <p:sldId id="334" r:id="rId55"/>
    <p:sldId id="335" r:id="rId56"/>
    <p:sldId id="336" r:id="rId57"/>
    <p:sldId id="337" r:id="rId58"/>
    <p:sldId id="338" r:id="rId59"/>
    <p:sldId id="339" r:id="rId60"/>
    <p:sldId id="340" r:id="rId61"/>
    <p:sldId id="341" r:id="rId62"/>
    <p:sldId id="342" r:id="rId63"/>
    <p:sldId id="343" r:id="rId64"/>
    <p:sldId id="344" r:id="rId65"/>
    <p:sldId id="345" r:id="rId66"/>
    <p:sldId id="346" r:id="rId67"/>
    <p:sldId id="347" r:id="rId68"/>
    <p:sldId id="348" r:id="rId69"/>
    <p:sldId id="349" r:id="rId70"/>
    <p:sldId id="360" r:id="rId71"/>
    <p:sldId id="361" r:id="rId72"/>
    <p:sldId id="290" r:id="rId73"/>
    <p:sldId id="350" r:id="rId74"/>
  </p:sldIdLst>
  <p:sldSz cx="9144000" cy="6858000" type="screen4x3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2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16" Type="http://schemas.openxmlformats.org/officeDocument/2006/relationships/slide" Target="slides/slide1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viewProps" Target="viewProp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presProps" Target="pres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emf"/><Relationship Id="rId1" Type="http://schemas.openxmlformats.org/officeDocument/2006/relationships/image" Target="../media/image113.e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emf"/><Relationship Id="rId1" Type="http://schemas.openxmlformats.org/officeDocument/2006/relationships/image" Target="../media/image11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81488" y="0"/>
            <a:ext cx="3276600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2F976F-2679-44BC-9F03-253E5FECB993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06488" y="801688"/>
            <a:ext cx="5346700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78413"/>
            <a:ext cx="6048375" cy="48117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81488" y="10155238"/>
            <a:ext cx="3276600" cy="5349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6C21FB-5F26-4150-951A-23B3C4B759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43093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43" name="Заметки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ru-RU" smtClean="0"/>
          </a:p>
        </p:txBody>
      </p:sp>
      <p:sp>
        <p:nvSpPr>
          <p:cNvPr id="6144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847334" indent="-325898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303592" indent="-260718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825028" indent="-260718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346465" indent="-260718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867901" indent="-260718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3389338" indent="-260718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910775" indent="-260718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4432211" indent="-260718" algn="ctr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35784FFD-BD13-417A-938C-386E47D9FF45}" type="slidenum">
              <a:rPr lang="ru-RU" smtClean="0"/>
              <a:pPr/>
              <a:t>71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3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8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39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0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1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42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B2E3CA3-99AE-4475-869D-CC6437C5696D}" type="datetimeFigureOut">
              <a:rPr lang="en-US"/>
              <a:pPr>
                <a:defRPr/>
              </a:pPr>
              <a:t>3/11/2024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F15F00A-7747-4F85-A0CA-2C5324EF19D9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075603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5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5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7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8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 fontScale="76000"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C4054B-D4F6-4E6B-971F-BAAE6CE6733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4241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ru-RU" sz="4400" b="0" strike="noStrike" spc="-1"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ru-RU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6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5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/>
          <p:nvPr/>
        </p:nvSpPr>
        <p:spPr>
          <a:xfrm>
            <a:off x="-9360" y="-7200"/>
            <a:ext cx="9162360" cy="104076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8" name="Полилиния 7"/>
          <p:cNvSpPr/>
          <p:nvPr/>
        </p:nvSpPr>
        <p:spPr>
          <a:xfrm>
            <a:off x="4381560" y="-7200"/>
            <a:ext cx="4761720" cy="63756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2" name="Группа 1"/>
          <p:cNvGrpSpPr/>
          <p:nvPr/>
        </p:nvGrpSpPr>
        <p:grpSpPr>
          <a:xfrm>
            <a:off x="-29160" y="-16920"/>
            <a:ext cx="9197280" cy="1085760"/>
            <a:chOff x="-29160" y="-16920"/>
            <a:chExt cx="9197280" cy="1085760"/>
          </a:xfrm>
        </p:grpSpPr>
        <p:sp>
          <p:nvSpPr>
            <p:cNvPr id="3" name="Полилиния 11"/>
            <p:cNvSpPr/>
            <p:nvPr/>
          </p:nvSpPr>
          <p:spPr>
            <a:xfrm rot="21435600">
              <a:off x="-18720" y="201600"/>
              <a:ext cx="9162360" cy="64836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" name="Полилиния 12"/>
            <p:cNvSpPr/>
            <p:nvPr/>
          </p:nvSpPr>
          <p:spPr>
            <a:xfrm rot="21435600">
              <a:off x="-14040" y="275040"/>
              <a:ext cx="9174960" cy="52956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75" r:id="rId13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5"/>
          <a:tile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олилиния 6"/>
          <p:cNvSpPr/>
          <p:nvPr/>
        </p:nvSpPr>
        <p:spPr>
          <a:xfrm>
            <a:off x="-9360" y="-7200"/>
            <a:ext cx="9162360" cy="1040760"/>
          </a:xfrm>
          <a:custGeom>
            <a:avLst/>
            <a:gdLst/>
            <a:ahLst/>
            <a:cxnLst/>
            <a:rect l="l" t="t" r="r" b="b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 rotWithShape="0">
            <a:gsLst>
              <a:gs pos="0">
                <a:srgbClr val="0074A0">
                  <a:alpha val="45098"/>
                </a:srgbClr>
              </a:gs>
              <a:gs pos="100000">
                <a:srgbClr val="00C4CD">
                  <a:alpha val="55294"/>
                </a:srgbClr>
              </a:gs>
            </a:gsLst>
            <a:lin ang="54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sp>
        <p:nvSpPr>
          <p:cNvPr id="44" name="Полилиния 7"/>
          <p:cNvSpPr/>
          <p:nvPr/>
        </p:nvSpPr>
        <p:spPr>
          <a:xfrm>
            <a:off x="4381560" y="-7200"/>
            <a:ext cx="4761720" cy="637560"/>
          </a:xfrm>
          <a:custGeom>
            <a:avLst/>
            <a:gdLst/>
            <a:ahLst/>
            <a:cxnLst/>
            <a:rect l="l" t="t" r="r" b="b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 rotWithShape="0">
            <a:gsLst>
              <a:gs pos="20000">
                <a:srgbClr val="008ABF">
                  <a:alpha val="45098"/>
                </a:srgbClr>
              </a:gs>
              <a:gs pos="100000">
                <a:srgbClr val="00A0A8">
                  <a:alpha val="30196"/>
                </a:srgbClr>
              </a:gs>
            </a:gsLst>
            <a:lin ang="16200000"/>
          </a:gra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grpSp>
        <p:nvGrpSpPr>
          <p:cNvPr id="45" name="Группа 1"/>
          <p:cNvGrpSpPr/>
          <p:nvPr/>
        </p:nvGrpSpPr>
        <p:grpSpPr>
          <a:xfrm>
            <a:off x="-29160" y="-16920"/>
            <a:ext cx="9197280" cy="1085760"/>
            <a:chOff x="-29160" y="-16920"/>
            <a:chExt cx="9197280" cy="1085760"/>
          </a:xfrm>
        </p:grpSpPr>
        <p:sp>
          <p:nvSpPr>
            <p:cNvPr id="46" name="Полилиния 11"/>
            <p:cNvSpPr/>
            <p:nvPr/>
          </p:nvSpPr>
          <p:spPr>
            <a:xfrm rot="21435600">
              <a:off x="-18720" y="201600"/>
              <a:ext cx="9162360" cy="648360"/>
            </a:xfrm>
            <a:custGeom>
              <a:avLst/>
              <a:gdLst/>
              <a:ahLst/>
              <a:cxnLst/>
              <a:rect l="l" t="t" r="r" b="b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>
              <a:solidFill>
                <a:srgbClr val="09B7BF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  <p:sp>
          <p:nvSpPr>
            <p:cNvPr id="47" name="Полилиния 12"/>
            <p:cNvSpPr/>
            <p:nvPr/>
          </p:nvSpPr>
          <p:spPr>
            <a:xfrm rot="21435600">
              <a:off x="-14040" y="275040"/>
              <a:ext cx="9174960" cy="529560"/>
            </a:xfrm>
            <a:custGeom>
              <a:avLst/>
              <a:gdLst/>
              <a:ahLst/>
              <a:cxnLst/>
              <a:rect l="l" t="t" r="r" b="b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>
              <a:solidFill>
                <a:srgbClr val="0F6FC6"/>
              </a:solidFill>
              <a:round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</p:sp>
      </p:grpSp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ru-RU" sz="4400" b="0" strike="noStrike" spc="-1">
                <a:latin typeface="Arial"/>
              </a:rPr>
              <a:t>Для правки текста заглавия щёлкните мышью</a:t>
            </a: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Для правки структуры щёлкните мышью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Второй уровень структуры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Третий уровень структуры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Четвёртый уровень структуры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Пятый уровень структуры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Шестой уровень структуры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Седьмой уровень структуры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674" r:id="rId13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4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6.png"/><Relationship Id="rId4" Type="http://schemas.openxmlformats.org/officeDocument/2006/relationships/image" Target="../media/image4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5.png"/><Relationship Id="rId4" Type="http://schemas.openxmlformats.org/officeDocument/2006/relationships/image" Target="../media/image4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9.jpeg"/><Relationship Id="rId4" Type="http://schemas.openxmlformats.org/officeDocument/2006/relationships/image" Target="../media/image5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5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8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3.jpeg"/><Relationship Id="rId4" Type="http://schemas.openxmlformats.org/officeDocument/2006/relationships/image" Target="../media/image72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6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6.jpeg"/><Relationship Id="rId4" Type="http://schemas.openxmlformats.org/officeDocument/2006/relationships/image" Target="../media/image85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4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4.jpeg"/><Relationship Id="rId4" Type="http://schemas.openxmlformats.org/officeDocument/2006/relationships/image" Target="../media/image91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5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jpeg"/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eg"/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jpeg"/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eg"/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6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jpeg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6.png"/><Relationship Id="rId5" Type="http://schemas.openxmlformats.org/officeDocument/2006/relationships/image" Target="../media/image110.jpeg"/><Relationship Id="rId4" Type="http://schemas.openxmlformats.org/officeDocument/2006/relationships/image" Target="../media/image109.jpe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jpe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14.e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3.emf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16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115.emf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jpeg"/><Relationship Id="rId2" Type="http://schemas.openxmlformats.org/officeDocument/2006/relationships/image" Target="../media/image117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9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jpeg"/><Relationship Id="rId2" Type="http://schemas.openxmlformats.org/officeDocument/2006/relationships/image" Target="../media/image120.jpeg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jpeg"/><Relationship Id="rId2" Type="http://schemas.openxmlformats.org/officeDocument/2006/relationships/image" Target="../media/image122.jpeg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0.jpeg"/><Relationship Id="rId3" Type="http://schemas.openxmlformats.org/officeDocument/2006/relationships/image" Target="../media/image125.png"/><Relationship Id="rId7" Type="http://schemas.openxmlformats.org/officeDocument/2006/relationships/image" Target="../media/image129.jpeg"/><Relationship Id="rId2" Type="http://schemas.openxmlformats.org/officeDocument/2006/relationships/image" Target="../media/image12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8.jpeg"/><Relationship Id="rId5" Type="http://schemas.openxmlformats.org/officeDocument/2006/relationships/image" Target="../media/image127.jpeg"/><Relationship Id="rId10" Type="http://schemas.openxmlformats.org/officeDocument/2006/relationships/image" Target="../media/image132.jpeg"/><Relationship Id="rId4" Type="http://schemas.openxmlformats.org/officeDocument/2006/relationships/image" Target="../media/image126.jpeg"/><Relationship Id="rId9" Type="http://schemas.openxmlformats.org/officeDocument/2006/relationships/image" Target="../media/image131.jpe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4.jpeg"/><Relationship Id="rId4" Type="http://schemas.openxmlformats.org/officeDocument/2006/relationships/image" Target="../media/image1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jpe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6.jpeg"/><Relationship Id="rId4" Type="http://schemas.openxmlformats.org/officeDocument/2006/relationships/image" Target="../media/image13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38.jpeg"/><Relationship Id="rId4" Type="http://schemas.openxmlformats.org/officeDocument/2006/relationships/image" Target="../media/image128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9.jpe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8.jpeg"/><Relationship Id="rId4" Type="http://schemas.openxmlformats.org/officeDocument/2006/relationships/image" Target="../media/image140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jpeg"/><Relationship Id="rId2" Type="http://schemas.openxmlformats.org/officeDocument/2006/relationships/image" Target="../media/image1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3.jpe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jpeg"/><Relationship Id="rId2" Type="http://schemas.openxmlformats.org/officeDocument/2006/relationships/image" Target="../media/image1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2.jpe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jpeg"/><Relationship Id="rId2" Type="http://schemas.openxmlformats.org/officeDocument/2006/relationships/image" Target="../media/image14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9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jpeg"/><Relationship Id="rId2" Type="http://schemas.openxmlformats.org/officeDocument/2006/relationships/image" Target="../media/image150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jpeg"/><Relationship Id="rId2" Type="http://schemas.openxmlformats.org/officeDocument/2006/relationships/image" Target="../media/image152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jpeg"/><Relationship Id="rId2" Type="http://schemas.openxmlformats.org/officeDocument/2006/relationships/image" Target="../media/image154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6.png"/><Relationship Id="rId5" Type="http://schemas.openxmlformats.org/officeDocument/2006/relationships/image" Target="../media/image157.jpeg"/><Relationship Id="rId4" Type="http://schemas.openxmlformats.org/officeDocument/2006/relationships/image" Target="../media/image156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jpeg"/><Relationship Id="rId4" Type="http://schemas.openxmlformats.org/officeDocument/2006/relationships/image" Target="../media/image15.jpeg"/><Relationship Id="rId9" Type="http://schemas.openxmlformats.org/officeDocument/2006/relationships/image" Target="../media/image20.jpeg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jpeg"/><Relationship Id="rId2" Type="http://schemas.openxmlformats.org/officeDocument/2006/relationships/image" Target="../media/image15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0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6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ectangle 3"/>
          <p:cNvSpPr/>
          <p:nvPr/>
        </p:nvSpPr>
        <p:spPr>
          <a:xfrm>
            <a:off x="323640" y="2659289"/>
            <a:ext cx="8424360" cy="132198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spAutoFit/>
          </a:bodyPr>
          <a:lstStyle/>
          <a:p>
            <a:r>
              <a:rPr lang="ru-RU" sz="4000" b="1" dirty="0" smtClean="0"/>
              <a:t>Работа с книгой в </a:t>
            </a:r>
            <a:r>
              <a:rPr lang="ru-RU" sz="4000" b="1" dirty="0" smtClean="0"/>
              <a:t>начальной </a:t>
            </a:r>
            <a:r>
              <a:rPr lang="ru-RU" sz="4000" b="1" dirty="0" smtClean="0"/>
              <a:t>школе</a:t>
            </a:r>
            <a:r>
              <a:rPr lang="ru-RU" sz="4000" b="1" dirty="0" smtClean="0"/>
              <a:t>.</a:t>
            </a:r>
            <a:endParaRPr lang="ru-RU" sz="4000" dirty="0"/>
          </a:p>
        </p:txBody>
      </p:sp>
      <p:sp>
        <p:nvSpPr>
          <p:cNvPr id="87" name="TextBox 5"/>
          <p:cNvSpPr/>
          <p:nvPr/>
        </p:nvSpPr>
        <p:spPr>
          <a:xfrm>
            <a:off x="2411640" y="5805360"/>
            <a:ext cx="4357080" cy="367878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endParaRPr lang="ru-RU" sz="1800" b="0" strike="noStrike" spc="-1" dirty="0">
              <a:latin typeface="Arial"/>
            </a:endParaRPr>
          </a:p>
        </p:txBody>
      </p:sp>
      <p:pic>
        <p:nvPicPr>
          <p:cNvPr id="4" name="Picture 6" descr="ГОТОВ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1" y="597906"/>
            <a:ext cx="2304256" cy="1550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p15="http://schemas.microsoft.com/office/powerpoint/2012/main" xmlns="">
      <p:transition spd="slow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71550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1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pic>
        <p:nvPicPr>
          <p:cNvPr id="12292" name="Picture 8" descr="ЧД_1_Страница_0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413" y="692150"/>
            <a:ext cx="4749800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3" name="Rectangle 15"/>
          <p:cNvSpPr>
            <a:spLocks noChangeArrowheads="1"/>
          </p:cNvSpPr>
          <p:nvPr/>
        </p:nvSpPr>
        <p:spPr bwMode="auto">
          <a:xfrm>
            <a:off x="88900" y="647700"/>
            <a:ext cx="3619500" cy="762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>
                <a:solidFill>
                  <a:schemeClr val="tx2"/>
                </a:solidFill>
              </a:rPr>
              <a:t>Развитие умения </a:t>
            </a:r>
            <a:r>
              <a:rPr lang="ru-RU" altLang="ru-RU" sz="2200" b="1">
                <a:solidFill>
                  <a:schemeClr val="tx2"/>
                </a:solidFill>
              </a:rPr>
              <a:t>анализировать</a:t>
            </a:r>
            <a:r>
              <a:rPr lang="ru-RU" altLang="ru-RU" sz="2200">
                <a:solidFill>
                  <a:schemeClr val="tx2"/>
                </a:solidFill>
              </a:rPr>
              <a:t> задание.</a:t>
            </a:r>
          </a:p>
        </p:txBody>
      </p:sp>
      <p:sp>
        <p:nvSpPr>
          <p:cNvPr id="12294" name="Line 16"/>
          <p:cNvSpPr>
            <a:spLocks noChangeShapeType="1"/>
          </p:cNvSpPr>
          <p:nvPr/>
        </p:nvSpPr>
        <p:spPr bwMode="auto">
          <a:xfrm>
            <a:off x="1741488" y="1357313"/>
            <a:ext cx="2879725" cy="3671887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295" name="Line 17"/>
          <p:cNvSpPr>
            <a:spLocks noChangeShapeType="1"/>
          </p:cNvSpPr>
          <p:nvPr/>
        </p:nvSpPr>
        <p:spPr bwMode="auto">
          <a:xfrm>
            <a:off x="1763713" y="1412875"/>
            <a:ext cx="3168650" cy="2376488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1684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4" descr="ЧД_3_Страница_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8013" y="692150"/>
            <a:ext cx="4695825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5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3317" name="Rectangle 16"/>
          <p:cNvSpPr>
            <a:spLocks noChangeArrowheads="1"/>
          </p:cNvSpPr>
          <p:nvPr/>
        </p:nvSpPr>
        <p:spPr bwMode="auto">
          <a:xfrm>
            <a:off x="33338" y="904875"/>
            <a:ext cx="4356100" cy="1096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>
                <a:solidFill>
                  <a:schemeClr val="tx2"/>
                </a:solidFill>
              </a:rPr>
              <a:t>Поиск </a:t>
            </a:r>
            <a:r>
              <a:rPr lang="ru-RU" altLang="ru-RU" sz="2200" b="1">
                <a:solidFill>
                  <a:schemeClr val="tx2"/>
                </a:solidFill>
              </a:rPr>
              <a:t>ключевых</a:t>
            </a:r>
            <a:r>
              <a:rPr lang="ru-RU" altLang="ru-RU" sz="2200">
                <a:solidFill>
                  <a:schemeClr val="tx2"/>
                </a:solidFill>
              </a:rPr>
              <a:t> слов в задании и умение </a:t>
            </a:r>
            <a:r>
              <a:rPr lang="ru-RU" altLang="ru-RU" sz="2200" b="1">
                <a:solidFill>
                  <a:schemeClr val="tx2"/>
                </a:solidFill>
              </a:rPr>
              <a:t>вчитываться</a:t>
            </a:r>
            <a:r>
              <a:rPr lang="ru-RU" altLang="ru-RU" sz="2200">
                <a:solidFill>
                  <a:schemeClr val="tx2"/>
                </a:solidFill>
              </a:rPr>
              <a:t> в инструкцию.</a:t>
            </a:r>
          </a:p>
        </p:txBody>
      </p:sp>
      <p:sp>
        <p:nvSpPr>
          <p:cNvPr id="13318" name="Line 17"/>
          <p:cNvSpPr>
            <a:spLocks noChangeShapeType="1"/>
          </p:cNvSpPr>
          <p:nvPr/>
        </p:nvSpPr>
        <p:spPr bwMode="auto">
          <a:xfrm>
            <a:off x="2124075" y="1989138"/>
            <a:ext cx="2592388" cy="287337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319" name="Line 18"/>
          <p:cNvSpPr>
            <a:spLocks noChangeShapeType="1"/>
          </p:cNvSpPr>
          <p:nvPr/>
        </p:nvSpPr>
        <p:spPr bwMode="auto">
          <a:xfrm>
            <a:off x="2124075" y="1989138"/>
            <a:ext cx="2952750" cy="2952750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0964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4340" name="Rectangle 5"/>
          <p:cNvSpPr>
            <a:spLocks noChangeArrowheads="1"/>
          </p:cNvSpPr>
          <p:nvPr/>
        </p:nvSpPr>
        <p:spPr bwMode="auto">
          <a:xfrm>
            <a:off x="179388" y="765175"/>
            <a:ext cx="3816350" cy="1096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 b="1">
                <a:solidFill>
                  <a:schemeClr val="tx2"/>
                </a:solidFill>
              </a:rPr>
              <a:t>Ответы</a:t>
            </a:r>
            <a:r>
              <a:rPr lang="ru-RU" altLang="ru-RU" sz="2200">
                <a:solidFill>
                  <a:schemeClr val="tx2"/>
                </a:solidFill>
              </a:rPr>
              <a:t> на поставленные вопросы (устно и письменно).</a:t>
            </a:r>
          </a:p>
        </p:txBody>
      </p:sp>
      <p:pic>
        <p:nvPicPr>
          <p:cNvPr id="14341" name="Picture 7" descr="ЧД_2 класс_Страница_4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692150"/>
            <a:ext cx="4846638" cy="597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2" name="Line 6"/>
          <p:cNvSpPr>
            <a:spLocks noChangeShapeType="1"/>
          </p:cNvSpPr>
          <p:nvPr/>
        </p:nvSpPr>
        <p:spPr bwMode="auto">
          <a:xfrm>
            <a:off x="2339975" y="1844675"/>
            <a:ext cx="2447925" cy="2879725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6627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0" descr="ЧД_2 класс_Страница_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688" y="614363"/>
            <a:ext cx="4908550" cy="6165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3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5365" name="Rectangle 16"/>
          <p:cNvSpPr>
            <a:spLocks noChangeArrowheads="1"/>
          </p:cNvSpPr>
          <p:nvPr/>
        </p:nvSpPr>
        <p:spPr bwMode="auto">
          <a:xfrm>
            <a:off x="179388" y="765175"/>
            <a:ext cx="3816350" cy="1096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>
                <a:solidFill>
                  <a:schemeClr val="tx2"/>
                </a:solidFill>
              </a:rPr>
              <a:t>Определение </a:t>
            </a:r>
            <a:r>
              <a:rPr lang="ru-RU" altLang="ru-RU" sz="2200" b="1">
                <a:solidFill>
                  <a:schemeClr val="tx2"/>
                </a:solidFill>
              </a:rPr>
              <a:t>последовательности</a:t>
            </a:r>
            <a:r>
              <a:rPr lang="ru-RU" altLang="ru-RU" sz="2200">
                <a:solidFill>
                  <a:schemeClr val="tx2"/>
                </a:solidFill>
              </a:rPr>
              <a:t> событий в тексте.</a:t>
            </a:r>
          </a:p>
        </p:txBody>
      </p:sp>
      <p:sp>
        <p:nvSpPr>
          <p:cNvPr id="15366" name="Line 17"/>
          <p:cNvSpPr>
            <a:spLocks noChangeShapeType="1"/>
          </p:cNvSpPr>
          <p:nvPr/>
        </p:nvSpPr>
        <p:spPr bwMode="auto">
          <a:xfrm>
            <a:off x="2339975" y="1811338"/>
            <a:ext cx="2376488" cy="2663825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251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6388" name="Rectangle 4"/>
          <p:cNvSpPr>
            <a:spLocks noChangeArrowheads="1"/>
          </p:cNvSpPr>
          <p:nvPr/>
        </p:nvSpPr>
        <p:spPr bwMode="auto">
          <a:xfrm>
            <a:off x="149225" y="644525"/>
            <a:ext cx="3024188" cy="1431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 b="1">
                <a:solidFill>
                  <a:schemeClr val="tx2"/>
                </a:solidFill>
              </a:rPr>
              <a:t>Формулирование </a:t>
            </a:r>
            <a:r>
              <a:rPr lang="ru-RU" altLang="ru-RU" sz="2200">
                <a:solidFill>
                  <a:schemeClr val="tx2"/>
                </a:solidFill>
              </a:rPr>
              <a:t>простых </a:t>
            </a:r>
            <a:r>
              <a:rPr lang="ru-RU" altLang="ru-RU" sz="2200" b="1">
                <a:solidFill>
                  <a:schemeClr val="tx2"/>
                </a:solidFill>
              </a:rPr>
              <a:t>выводов</a:t>
            </a:r>
            <a:r>
              <a:rPr lang="ru-RU" altLang="ru-RU" sz="2200">
                <a:solidFill>
                  <a:schemeClr val="tx2"/>
                </a:solidFill>
              </a:rPr>
              <a:t> после прочтения текста.</a:t>
            </a:r>
          </a:p>
        </p:txBody>
      </p:sp>
      <p:pic>
        <p:nvPicPr>
          <p:cNvPr id="16389" name="Picture 7" descr="ЧД_1 класс_Страница_5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00" y="642938"/>
            <a:ext cx="5514975" cy="6103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0" name="Line 6"/>
          <p:cNvSpPr>
            <a:spLocks noChangeShapeType="1"/>
          </p:cNvSpPr>
          <p:nvPr/>
        </p:nvSpPr>
        <p:spPr bwMode="auto">
          <a:xfrm>
            <a:off x="2627313" y="2076450"/>
            <a:ext cx="1152525" cy="2792413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1641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1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7412" name="Rectangle 4"/>
          <p:cNvSpPr>
            <a:spLocks noChangeArrowheads="1"/>
          </p:cNvSpPr>
          <p:nvPr/>
        </p:nvSpPr>
        <p:spPr bwMode="auto">
          <a:xfrm>
            <a:off x="139700" y="5418138"/>
            <a:ext cx="3024188" cy="10969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 b="1">
                <a:solidFill>
                  <a:schemeClr val="tx2"/>
                </a:solidFill>
              </a:rPr>
              <a:t>Преобразование </a:t>
            </a:r>
            <a:r>
              <a:rPr lang="ru-RU" altLang="ru-RU" sz="2200">
                <a:solidFill>
                  <a:schemeClr val="tx2"/>
                </a:solidFill>
              </a:rPr>
              <a:t>прочитанного текста в таблицу.</a:t>
            </a:r>
          </a:p>
        </p:txBody>
      </p:sp>
      <p:pic>
        <p:nvPicPr>
          <p:cNvPr id="17413" name="Picture 7" descr="ЧД_4 класс_Страница_1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692150"/>
            <a:ext cx="5543550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4" name="Line 6"/>
          <p:cNvSpPr>
            <a:spLocks noChangeShapeType="1"/>
          </p:cNvSpPr>
          <p:nvPr/>
        </p:nvSpPr>
        <p:spPr bwMode="auto">
          <a:xfrm flipV="1">
            <a:off x="1908175" y="1773238"/>
            <a:ext cx="1655763" cy="3743325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664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6" descr="ЧД_2 класс_Страница_5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9900" y="620713"/>
            <a:ext cx="4762500" cy="5903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5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436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8437" name="Rectangle 14"/>
          <p:cNvSpPr>
            <a:spLocks noChangeArrowheads="1"/>
          </p:cNvSpPr>
          <p:nvPr/>
        </p:nvSpPr>
        <p:spPr bwMode="auto">
          <a:xfrm>
            <a:off x="179388" y="765175"/>
            <a:ext cx="4032250" cy="1096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 b="1">
                <a:solidFill>
                  <a:schemeClr val="tx2"/>
                </a:solidFill>
              </a:rPr>
              <a:t>Сопоставление</a:t>
            </a:r>
            <a:r>
              <a:rPr lang="ru-RU" altLang="ru-RU" sz="2200">
                <a:solidFill>
                  <a:schemeClr val="tx2"/>
                </a:solidFill>
              </a:rPr>
              <a:t> иллюстративного материала с текстовой информацией.</a:t>
            </a:r>
            <a:endParaRPr lang="ru-RU" altLang="ru-RU"/>
          </a:p>
        </p:txBody>
      </p:sp>
      <p:sp>
        <p:nvSpPr>
          <p:cNvPr id="18438" name="Line 15"/>
          <p:cNvSpPr>
            <a:spLocks noChangeShapeType="1"/>
          </p:cNvSpPr>
          <p:nvPr/>
        </p:nvSpPr>
        <p:spPr bwMode="auto">
          <a:xfrm>
            <a:off x="2339975" y="1844675"/>
            <a:ext cx="2592388" cy="576263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39" name="Line 16"/>
          <p:cNvSpPr>
            <a:spLocks noChangeShapeType="1"/>
          </p:cNvSpPr>
          <p:nvPr/>
        </p:nvSpPr>
        <p:spPr bwMode="auto">
          <a:xfrm>
            <a:off x="2339975" y="1844675"/>
            <a:ext cx="2736850" cy="3097213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144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19460" name="Rectangle 5"/>
          <p:cNvSpPr>
            <a:spLocks noChangeArrowheads="1"/>
          </p:cNvSpPr>
          <p:nvPr/>
        </p:nvSpPr>
        <p:spPr bwMode="auto">
          <a:xfrm>
            <a:off x="179388" y="766763"/>
            <a:ext cx="3744912" cy="109696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 b="1">
                <a:solidFill>
                  <a:schemeClr val="tx2"/>
                </a:solidFill>
              </a:rPr>
              <a:t>Объяснение </a:t>
            </a:r>
            <a:r>
              <a:rPr lang="ru-RU" altLang="ru-RU" sz="2200">
                <a:solidFill>
                  <a:schemeClr val="tx2"/>
                </a:solidFill>
              </a:rPr>
              <a:t>различных ситуаций с помощью прочитанного. </a:t>
            </a:r>
            <a:endParaRPr lang="ru-RU" altLang="ru-RU"/>
          </a:p>
        </p:txBody>
      </p:sp>
      <p:pic>
        <p:nvPicPr>
          <p:cNvPr id="19461" name="Picture 8" descr="ЧД_4 класс_Страница_06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765175"/>
            <a:ext cx="4873625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2" name="Line 7"/>
          <p:cNvSpPr>
            <a:spLocks noChangeShapeType="1"/>
          </p:cNvSpPr>
          <p:nvPr/>
        </p:nvSpPr>
        <p:spPr bwMode="auto">
          <a:xfrm>
            <a:off x="2124075" y="1773238"/>
            <a:ext cx="2519363" cy="3671887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4194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3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179388" y="768350"/>
            <a:ext cx="4176712" cy="10969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 b="1">
                <a:solidFill>
                  <a:schemeClr val="tx2"/>
                </a:solidFill>
              </a:rPr>
              <a:t>Умение, опираясь на прочитанный текст</a:t>
            </a:r>
            <a:r>
              <a:rPr lang="ru-RU" altLang="ru-RU" sz="2200">
                <a:solidFill>
                  <a:schemeClr val="tx2"/>
                </a:solidFill>
              </a:rPr>
              <a:t>, доказывать свою точку зрения</a:t>
            </a:r>
            <a:endParaRPr lang="ru-RU" altLang="ru-RU"/>
          </a:p>
        </p:txBody>
      </p:sp>
      <p:pic>
        <p:nvPicPr>
          <p:cNvPr id="20485" name="Picture 7" descr="ЧД_4 класс_Страница_0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654050"/>
            <a:ext cx="4448175" cy="5943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Line 6"/>
          <p:cNvSpPr>
            <a:spLocks noChangeShapeType="1"/>
          </p:cNvSpPr>
          <p:nvPr/>
        </p:nvSpPr>
        <p:spPr bwMode="auto">
          <a:xfrm>
            <a:off x="2339975" y="1844675"/>
            <a:ext cx="2663825" cy="2879725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222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7" descr="Страницы от Читательский дневник_3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692150"/>
            <a:ext cx="4700587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7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sp>
        <p:nvSpPr>
          <p:cNvPr id="21509" name="Rectangle 14"/>
          <p:cNvSpPr>
            <a:spLocks noChangeArrowheads="1"/>
          </p:cNvSpPr>
          <p:nvPr/>
        </p:nvSpPr>
        <p:spPr bwMode="auto">
          <a:xfrm>
            <a:off x="179388" y="4297363"/>
            <a:ext cx="4032250" cy="21018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/>
            <a:r>
              <a:rPr lang="ru-RU" altLang="ru-RU" sz="2200">
                <a:solidFill>
                  <a:schemeClr val="tx2"/>
                </a:solidFill>
              </a:rPr>
              <a:t>Нахождение нужной информации в различных информационных источниках: </a:t>
            </a:r>
            <a:r>
              <a:rPr lang="ru-RU" altLang="ru-RU" sz="2200" b="1">
                <a:solidFill>
                  <a:schemeClr val="tx2"/>
                </a:solidFill>
              </a:rPr>
              <a:t>словарях, справочниках, энциклопедиях и т.д.</a:t>
            </a:r>
            <a:r>
              <a:rPr lang="ru-RU" altLang="ru-RU" sz="2200">
                <a:solidFill>
                  <a:schemeClr val="tx2"/>
                </a:solidFill>
              </a:rPr>
              <a:t>.</a:t>
            </a:r>
            <a:r>
              <a:rPr lang="ru-RU" altLang="ru-RU"/>
              <a:t> </a:t>
            </a:r>
          </a:p>
        </p:txBody>
      </p:sp>
      <p:sp>
        <p:nvSpPr>
          <p:cNvPr id="21510" name="Line 15"/>
          <p:cNvSpPr>
            <a:spLocks noChangeShapeType="1"/>
          </p:cNvSpPr>
          <p:nvPr/>
        </p:nvSpPr>
        <p:spPr bwMode="auto">
          <a:xfrm flipV="1">
            <a:off x="2124075" y="1700213"/>
            <a:ext cx="3168650" cy="2665412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516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6" descr="ГОТОВ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8038" y="0"/>
            <a:ext cx="2484437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407988" y="3178959"/>
            <a:ext cx="8569325" cy="95410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 algn="ctr"/>
            <a:r>
              <a:rPr lang="ru-RU" altLang="ru-RU" sz="2800" b="1" dirty="0">
                <a:solidFill>
                  <a:schemeClr val="accent2"/>
                </a:solidFill>
              </a:rPr>
              <a:t>Самостоятельная работа с </a:t>
            </a:r>
            <a:r>
              <a:rPr lang="ru-RU" altLang="ru-RU" sz="2800" b="1" dirty="0" smtClean="0">
                <a:solidFill>
                  <a:schemeClr val="accent2"/>
                </a:solidFill>
              </a:rPr>
              <a:t>текстом в начальной школе </a:t>
            </a:r>
            <a:endParaRPr lang="ru-RU" altLang="ru-RU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7414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4" name="object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8" y="1647825"/>
            <a:ext cx="2533650" cy="421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5" name="object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013" y="1581150"/>
            <a:ext cx="2665412" cy="442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6" name="object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1524000"/>
            <a:ext cx="2760663" cy="464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4517" name="Picture 6" descr="ГОТОВ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7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195736" y="571500"/>
            <a:ext cx="54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solidFill>
                  <a:schemeClr val="accent2"/>
                </a:solidFill>
              </a:rPr>
              <a:t>Работа с текстами сказок</a:t>
            </a:r>
            <a:endParaRPr lang="ru-RU" sz="3200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83073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8" name="Picture 2" descr="Комплексная подготовка к школе. В гостях у сказки. Комплект их 3-х книг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3889375" cy="517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39" name="Picture 4" descr="Комплексная подготовка к школе. В гостях у сказки. Комплект их 3-х книг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362075"/>
            <a:ext cx="3816350" cy="515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5540" name="Picture 6" descr="ГОТО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7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6176906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562" name="object 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1484313"/>
            <a:ext cx="17081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3" name="object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906588"/>
            <a:ext cx="168910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6564" name="object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0325" y="4724400"/>
            <a:ext cx="1384300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6565" name="Прямоугольник 6"/>
          <p:cNvSpPr>
            <a:spLocks noChangeArrowheads="1"/>
          </p:cNvSpPr>
          <p:nvPr/>
        </p:nvSpPr>
        <p:spPr bwMode="auto">
          <a:xfrm>
            <a:off x="2124075" y="260350"/>
            <a:ext cx="5165725" cy="563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endParaRPr lang="ru-RU"/>
          </a:p>
          <a:p>
            <a:r>
              <a:rPr lang="ru-RU"/>
              <a:t>Для занятий с ребенком - 10 сказок, по 5 занятий на каждую сказку (всего 50 занятий). </a:t>
            </a:r>
          </a:p>
          <a:p>
            <a:endParaRPr lang="ru-RU"/>
          </a:p>
          <a:p>
            <a:r>
              <a:rPr lang="ru-RU"/>
              <a:t>Практические задания оформлены в книге для детей. </a:t>
            </a:r>
          </a:p>
          <a:p>
            <a:endParaRPr lang="ru-RU"/>
          </a:p>
          <a:p>
            <a:r>
              <a:rPr lang="ru-RU"/>
              <a:t>В книге для родителей и учителей подробно расписан ход проведения каждого занятия.</a:t>
            </a:r>
          </a:p>
          <a:p>
            <a:endParaRPr lang="ru-RU"/>
          </a:p>
          <a:p>
            <a:r>
              <a:rPr lang="ru-RU"/>
              <a:t>Заниматься с ребенком можно 1 раз в неделю с сентября по май, 3 раза в неделю с января по апрель или 3 раза в неделю с июня по сентябрь. </a:t>
            </a:r>
          </a:p>
          <a:p>
            <a:r>
              <a:rPr lang="ru-RU"/>
              <a:t>Каждое занятие должно быть динамичным, но не утомительным, по времени не более 30 минут.</a:t>
            </a:r>
          </a:p>
          <a:p>
            <a:r>
              <a:rPr lang="ru-RU"/>
              <a:t>Пособия дадут детям весь необходимый для поступления в первый класс набор знаний, умений и навыков.</a:t>
            </a:r>
          </a:p>
        </p:txBody>
      </p:sp>
      <p:pic>
        <p:nvPicPr>
          <p:cNvPr id="66566" name="Picture 6" descr="ГОТОВО"/>
          <p:cNvPicPr>
            <a:picLocks noGrp="1" noChangeAspect="1" noChangeArrowheads="1"/>
          </p:cNvPicPr>
          <p:nvPr>
            <p:ph type="title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697038" cy="1143000"/>
          </a:xfrm>
        </p:spPr>
      </p:pic>
    </p:spTree>
    <p:extLst>
      <p:ext uri="{BB962C8B-B14F-4D97-AF65-F5344CB8AC3E}">
        <p14:creationId xmlns:p14="http://schemas.microsoft.com/office/powerpoint/2010/main" val="15264309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body" idx="4294967295"/>
          </p:nvPr>
        </p:nvSpPr>
        <p:spPr>
          <a:xfrm>
            <a:off x="0" y="1557338"/>
            <a:ext cx="7262813" cy="4321696"/>
          </a:xfrm>
          <a:prstGeom prst="rect">
            <a:avLst/>
          </a:prstGeom>
        </p:spPr>
        <p:txBody>
          <a:bodyPr wrap="square" lIns="0" tIns="12700" rIns="0" bIns="0">
            <a:spAutoFit/>
          </a:bodyPr>
          <a:lstStyle/>
          <a:p>
            <a:pPr marL="2827338" indent="-280988">
              <a:spcBef>
                <a:spcPts val="100"/>
              </a:spcBef>
              <a:buFont typeface="Wingdings" pitchFamily="2" charset="2"/>
              <a:buChar char=""/>
              <a:tabLst>
                <a:tab pos="2827338" algn="l"/>
              </a:tabLst>
            </a:pPr>
            <a:r>
              <a:rPr lang="ru-RU" sz="2000" dirty="0" smtClean="0"/>
              <a:t>богатый словарный запас;</a:t>
            </a:r>
          </a:p>
          <a:p>
            <a:pPr marL="2827338" indent="-280988">
              <a:spcBef>
                <a:spcPts val="25"/>
              </a:spcBef>
              <a:buFont typeface="Wingdings" pitchFamily="2" charset="2"/>
              <a:buChar char=""/>
              <a:tabLst>
                <a:tab pos="2827338" algn="l"/>
              </a:tabLst>
            </a:pPr>
            <a:endParaRPr lang="ru-RU" sz="2000" dirty="0" smtClean="0"/>
          </a:p>
          <a:p>
            <a:pPr marL="2827338" indent="-280988">
              <a:buFont typeface="Wingdings" pitchFamily="2" charset="2"/>
              <a:buChar char=""/>
              <a:tabLst>
                <a:tab pos="2827338" algn="l"/>
              </a:tabLst>
            </a:pPr>
            <a:r>
              <a:rPr lang="ru-RU" sz="2000" dirty="0" smtClean="0"/>
              <a:t>грамматически верное построение предложений;</a:t>
            </a:r>
          </a:p>
          <a:p>
            <a:pPr marL="2827338" indent="-280988">
              <a:spcBef>
                <a:spcPts val="38"/>
              </a:spcBef>
              <a:buFont typeface="Wingdings" pitchFamily="2" charset="2"/>
              <a:buChar char=""/>
              <a:tabLst>
                <a:tab pos="2827338" algn="l"/>
              </a:tabLst>
            </a:pPr>
            <a:endParaRPr lang="ru-RU" sz="2000" dirty="0" smtClean="0"/>
          </a:p>
          <a:p>
            <a:pPr marL="2827338" indent="-280988">
              <a:buFont typeface="Wingdings" pitchFamily="2" charset="2"/>
              <a:buChar char=""/>
              <a:tabLst>
                <a:tab pos="2827338" algn="l"/>
              </a:tabLst>
            </a:pPr>
            <a:r>
              <a:rPr lang="ru-RU" sz="2000" dirty="0" smtClean="0"/>
              <a:t>умение задавать вопросы и отвечать на них;</a:t>
            </a:r>
          </a:p>
          <a:p>
            <a:pPr marL="2827338" indent="-280988">
              <a:spcBef>
                <a:spcPts val="38"/>
              </a:spcBef>
              <a:buFont typeface="Wingdings" pitchFamily="2" charset="2"/>
              <a:buChar char=""/>
              <a:tabLst>
                <a:tab pos="2827338" algn="l"/>
              </a:tabLst>
            </a:pPr>
            <a:endParaRPr lang="ru-RU" sz="2000" dirty="0" smtClean="0"/>
          </a:p>
          <a:p>
            <a:pPr marL="2827338" indent="-280988">
              <a:buFont typeface="Wingdings" pitchFamily="2" charset="2"/>
              <a:buChar char=""/>
              <a:tabLst>
                <a:tab pos="2827338" algn="l"/>
              </a:tabLst>
            </a:pPr>
            <a:r>
              <a:rPr lang="ru-RU" sz="2000" dirty="0" smtClean="0"/>
              <a:t>умение рассказать о каком-то событии, о происшествии,  о своих наблюдениях;</a:t>
            </a:r>
          </a:p>
          <a:p>
            <a:pPr marL="2827338" indent="-280988">
              <a:spcBef>
                <a:spcPts val="38"/>
              </a:spcBef>
              <a:buFont typeface="Wingdings" pitchFamily="2" charset="2"/>
              <a:buChar char=""/>
              <a:tabLst>
                <a:tab pos="2827338" algn="l"/>
              </a:tabLst>
            </a:pPr>
            <a:endParaRPr lang="ru-RU" sz="2000" dirty="0" smtClean="0"/>
          </a:p>
          <a:p>
            <a:pPr marL="2827338" indent="-280988">
              <a:buFont typeface="Wingdings" pitchFamily="2" charset="2"/>
              <a:buChar char=""/>
              <a:tabLst>
                <a:tab pos="2827338" algn="l"/>
              </a:tabLst>
            </a:pPr>
            <a:r>
              <a:rPr lang="ru-RU" sz="2000" dirty="0" smtClean="0"/>
              <a:t>умение пересказать книгу или мультфильм.</a:t>
            </a:r>
          </a:p>
        </p:txBody>
      </p:sp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2354263" y="354013"/>
            <a:ext cx="6656387" cy="434975"/>
          </a:xfrm>
          <a:solidFill>
            <a:srgbClr val="A38B7E"/>
          </a:solidFill>
        </p:spPr>
        <p:txBody>
          <a:bodyPr lIns="0" tIns="0" rIns="0" bIns="0" rtlCol="0">
            <a:spAutoFit/>
          </a:bodyPr>
          <a:lstStyle/>
          <a:p>
            <a:pPr marL="1905" algn="ctr">
              <a:lnSpc>
                <a:spcPts val="3429"/>
              </a:lnSpc>
              <a:defRPr/>
            </a:pPr>
            <a:r>
              <a:rPr sz="3200" spc="-10" dirty="0">
                <a:solidFill>
                  <a:schemeClr val="bg1"/>
                </a:solidFill>
              </a:rPr>
              <a:t>Хорошая</a:t>
            </a:r>
            <a:r>
              <a:rPr sz="3200" spc="-35" dirty="0">
                <a:solidFill>
                  <a:schemeClr val="bg1"/>
                </a:solidFill>
              </a:rPr>
              <a:t> </a:t>
            </a:r>
            <a:r>
              <a:rPr sz="3200" spc="-30" dirty="0">
                <a:solidFill>
                  <a:schemeClr val="bg1"/>
                </a:solidFill>
              </a:rPr>
              <a:t>речь</a:t>
            </a:r>
          </a:p>
        </p:txBody>
      </p:sp>
      <p:pic>
        <p:nvPicPr>
          <p:cNvPr id="67588" name="object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288" y="3557588"/>
            <a:ext cx="1600200" cy="239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89" name="object 1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025" y="1946275"/>
            <a:ext cx="1687513" cy="280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0" name="object 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88" y="1268413"/>
            <a:ext cx="1384300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7591" name="Picture 6" descr="ГОТОВ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7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68398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object 2"/>
          <p:cNvSpPr>
            <a:spLocks/>
          </p:cNvSpPr>
          <p:nvPr/>
        </p:nvSpPr>
        <p:spPr bwMode="auto">
          <a:xfrm>
            <a:off x="1763713" y="238125"/>
            <a:ext cx="5473700" cy="504825"/>
          </a:xfrm>
          <a:custGeom>
            <a:avLst/>
            <a:gdLst>
              <a:gd name="T0" fmla="*/ 5472557 w 5473065"/>
              <a:gd name="T1" fmla="*/ 0 h 504190"/>
              <a:gd name="T2" fmla="*/ 0 w 5473065"/>
              <a:gd name="T3" fmla="*/ 0 h 504190"/>
              <a:gd name="T4" fmla="*/ 0 w 5473065"/>
              <a:gd name="T5" fmla="*/ 504050 h 504190"/>
              <a:gd name="T6" fmla="*/ 5472557 w 5473065"/>
              <a:gd name="T7" fmla="*/ 504050 h 504190"/>
              <a:gd name="T8" fmla="*/ 5472557 w 5473065"/>
              <a:gd name="T9" fmla="*/ 0 h 5041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473065" h="504190">
                <a:moveTo>
                  <a:pt x="5472557" y="0"/>
                </a:moveTo>
                <a:lnTo>
                  <a:pt x="0" y="0"/>
                </a:lnTo>
                <a:lnTo>
                  <a:pt x="0" y="504050"/>
                </a:lnTo>
                <a:lnTo>
                  <a:pt x="5472557" y="504050"/>
                </a:lnTo>
                <a:lnTo>
                  <a:pt x="5472557" y="0"/>
                </a:lnTo>
                <a:close/>
              </a:path>
            </a:pathLst>
          </a:custGeom>
          <a:solidFill>
            <a:srgbClr val="A38B7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39988" y="278157"/>
            <a:ext cx="4119562" cy="289823"/>
          </a:xfrm>
        </p:spPr>
        <p:txBody>
          <a:bodyPr tIns="12700" rtlCol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pc="-10" dirty="0">
                <a:solidFill>
                  <a:schemeClr val="bg1"/>
                </a:solidFill>
              </a:rPr>
              <a:t>Читаем</a:t>
            </a:r>
            <a:r>
              <a:rPr spc="-45" dirty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и</a:t>
            </a:r>
            <a:r>
              <a:rPr spc="-55" dirty="0">
                <a:solidFill>
                  <a:schemeClr val="bg1"/>
                </a:solidFill>
              </a:rPr>
              <a:t> </a:t>
            </a:r>
            <a:r>
              <a:rPr dirty="0">
                <a:solidFill>
                  <a:schemeClr val="bg1"/>
                </a:solidFill>
              </a:rPr>
              <a:t>обсуждаем</a:t>
            </a:r>
          </a:p>
        </p:txBody>
      </p:sp>
      <p:grpSp>
        <p:nvGrpSpPr>
          <p:cNvPr id="68612" name="object 4"/>
          <p:cNvGrpSpPr>
            <a:grpSpLocks/>
          </p:cNvGrpSpPr>
          <p:nvPr/>
        </p:nvGrpSpPr>
        <p:grpSpPr bwMode="auto">
          <a:xfrm>
            <a:off x="96838" y="1165225"/>
            <a:ext cx="9021762" cy="5473700"/>
            <a:chOff x="97251" y="1165172"/>
            <a:chExt cx="9022080" cy="5473065"/>
          </a:xfrm>
        </p:grpSpPr>
        <p:pic>
          <p:nvPicPr>
            <p:cNvPr id="68614" name="object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61930" y="1165172"/>
              <a:ext cx="7205332" cy="16370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5" name="object 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08756" y="4005072"/>
              <a:ext cx="1910110" cy="2633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8616" name="object 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251" y="2761513"/>
              <a:ext cx="7200773" cy="38133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68613" name="Picture 6" descr="ГОТОВО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84341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objec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163" y="1250950"/>
            <a:ext cx="7340600" cy="2679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611188" y="488372"/>
            <a:ext cx="8229600" cy="382156"/>
          </a:xfrm>
        </p:spPr>
        <p:txBody>
          <a:bodyPr tIns="12700" rtlCol="0">
            <a:spAutoFit/>
          </a:bodyPr>
          <a:lstStyle/>
          <a:p>
            <a:pPr marL="86360" algn="ctr">
              <a:spcBef>
                <a:spcPts val="100"/>
              </a:spcBef>
              <a:defRPr/>
            </a:pPr>
            <a:r>
              <a:rPr sz="2400" dirty="0"/>
              <a:t>Занятие</a:t>
            </a:r>
            <a:r>
              <a:rPr sz="2400" spc="-100" dirty="0"/>
              <a:t> </a:t>
            </a:r>
            <a:r>
              <a:rPr sz="2400" dirty="0"/>
              <a:t>1</a:t>
            </a:r>
          </a:p>
        </p:txBody>
      </p:sp>
      <p:pic>
        <p:nvPicPr>
          <p:cNvPr id="69636" name="object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7950" y="3833813"/>
            <a:ext cx="3579813" cy="287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9637" name="Picture 6" descr="ГОТО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39"/>
            <a:ext cx="1455738" cy="981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73761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objec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357563"/>
            <a:ext cx="3321050" cy="3500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59" name="object 3"/>
          <p:cNvSpPr>
            <a:spLocks/>
          </p:cNvSpPr>
          <p:nvPr/>
        </p:nvSpPr>
        <p:spPr bwMode="auto">
          <a:xfrm>
            <a:off x="0" y="0"/>
            <a:ext cx="9144000" cy="981075"/>
          </a:xfrm>
          <a:custGeom>
            <a:avLst/>
            <a:gdLst>
              <a:gd name="T0" fmla="*/ 0 w 9144000"/>
              <a:gd name="T1" fmla="*/ 980694 h 981075"/>
              <a:gd name="T2" fmla="*/ 9144000 w 9144000"/>
              <a:gd name="T3" fmla="*/ 980694 h 981075"/>
              <a:gd name="T4" fmla="*/ 9144000 w 9144000"/>
              <a:gd name="T5" fmla="*/ 0 h 981075"/>
              <a:gd name="T6" fmla="*/ 0 w 9144000"/>
              <a:gd name="T7" fmla="*/ 0 h 981075"/>
              <a:gd name="T8" fmla="*/ 0 w 9144000"/>
              <a:gd name="T9" fmla="*/ 980694 h 9810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144000" h="981075">
                <a:moveTo>
                  <a:pt x="0" y="980694"/>
                </a:moveTo>
                <a:lnTo>
                  <a:pt x="9144000" y="980694"/>
                </a:lnTo>
                <a:lnTo>
                  <a:pt x="9144000" y="0"/>
                </a:lnTo>
                <a:lnTo>
                  <a:pt x="0" y="0"/>
                </a:lnTo>
                <a:lnTo>
                  <a:pt x="0" y="980694"/>
                </a:lnTo>
                <a:close/>
              </a:path>
            </a:pathLst>
          </a:custGeom>
          <a:solidFill>
            <a:srgbClr val="E1D3D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70660" name="object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5888"/>
            <a:ext cx="3816350" cy="309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0661" name="object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2700" y="187325"/>
            <a:ext cx="3675063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570397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objec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1428750"/>
            <a:ext cx="7270750" cy="182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542925" y="115888"/>
            <a:ext cx="8229600" cy="1143000"/>
          </a:xfrm>
        </p:spPr>
        <p:txBody>
          <a:bodyPr tIns="12700" rtlCol="0">
            <a:spAutoFit/>
          </a:bodyPr>
          <a:lstStyle/>
          <a:p>
            <a:pPr marL="86360">
              <a:spcBef>
                <a:spcPts val="100"/>
              </a:spcBef>
              <a:defRPr/>
            </a:pPr>
            <a:r>
              <a:rPr dirty="0"/>
              <a:t>Занятие</a:t>
            </a:r>
            <a:r>
              <a:rPr spc="-100" dirty="0"/>
              <a:t> </a:t>
            </a:r>
            <a:r>
              <a:rPr dirty="0"/>
              <a:t>1</a:t>
            </a:r>
          </a:p>
        </p:txBody>
      </p:sp>
      <p:pic>
        <p:nvPicPr>
          <p:cNvPr id="71684" name="object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2713" y="3284538"/>
            <a:ext cx="4010025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685" name="Picture 6" descr="ГОТО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7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875523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2706" name="object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3849687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7" name="object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125538"/>
            <a:ext cx="4025900" cy="511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2708" name="Picture 6" descr="ГОТОВ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76375" cy="99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488290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7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Text Box 7"/>
          <p:cNvSpPr txBox="1">
            <a:spLocks noChangeArrowheads="1"/>
          </p:cNvSpPr>
          <p:nvPr/>
        </p:nvSpPr>
        <p:spPr bwMode="auto">
          <a:xfrm>
            <a:off x="4787900" y="6308725"/>
            <a:ext cx="345598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22532" name="Rectangle 2"/>
          <p:cNvSpPr>
            <a:spLocks noChangeArrowheads="1"/>
          </p:cNvSpPr>
          <p:nvPr/>
        </p:nvSpPr>
        <p:spPr bwMode="auto">
          <a:xfrm>
            <a:off x="1858963" y="0"/>
            <a:ext cx="6745287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0" hangingPunct="0"/>
            <a:r>
              <a:rPr lang="ru-RU" altLang="ru-RU" sz="2800" b="1">
                <a:solidFill>
                  <a:schemeClr val="bg1"/>
                </a:solidFill>
              </a:rPr>
              <a:t>Читательская грамотность</a:t>
            </a:r>
          </a:p>
        </p:txBody>
      </p:sp>
      <p:pic>
        <p:nvPicPr>
          <p:cNvPr id="22533" name="Picture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" t="-48096" r="-632" b="48096"/>
          <a:stretch>
            <a:fillRect/>
          </a:stretch>
        </p:blipFill>
        <p:spPr bwMode="auto">
          <a:xfrm>
            <a:off x="173038" y="-949325"/>
            <a:ext cx="4157662" cy="5386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4605338"/>
            <a:ext cx="1557337" cy="202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5" name="Picture 5" descr="Функц_грамотность_1 класс_блок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188" y="1241425"/>
            <a:ext cx="4151312" cy="5434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6" name="Rectangle 7"/>
          <p:cNvSpPr>
            <a:spLocks noChangeArrowheads="1"/>
          </p:cNvSpPr>
          <p:nvPr/>
        </p:nvSpPr>
        <p:spPr bwMode="auto">
          <a:xfrm>
            <a:off x="1858963" y="809625"/>
            <a:ext cx="4165600" cy="3524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ru-RU" sz="1700" b="1" i="1">
                <a:solidFill>
                  <a:srgbClr val="000000"/>
                </a:solidFill>
              </a:rPr>
              <a:t>Занятия 1-8</a:t>
            </a:r>
          </a:p>
        </p:txBody>
      </p:sp>
      <p:sp>
        <p:nvSpPr>
          <p:cNvPr id="22537" name="Rectangle 4"/>
          <p:cNvSpPr>
            <a:spLocks noChangeArrowheads="1"/>
          </p:cNvSpPr>
          <p:nvPr/>
        </p:nvSpPr>
        <p:spPr bwMode="auto">
          <a:xfrm>
            <a:off x="363538" y="5440363"/>
            <a:ext cx="1943100" cy="350837"/>
          </a:xfrm>
          <a:prstGeom prst="rect">
            <a:avLst/>
          </a:prstGeom>
          <a:solidFill>
            <a:srgbClr val="33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sz="1700" b="1" i="1">
                <a:solidFill>
                  <a:schemeClr val="bg1"/>
                </a:solidFill>
              </a:rPr>
              <a:t>ЧГ. Занятия 1-8</a:t>
            </a:r>
          </a:p>
        </p:txBody>
      </p:sp>
    </p:spTree>
    <p:extLst>
      <p:ext uri="{BB962C8B-B14F-4D97-AF65-F5344CB8AC3E}">
        <p14:creationId xmlns:p14="http://schemas.microsoft.com/office/powerpoint/2010/main" val="4053827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2400" b="1">
                <a:solidFill>
                  <a:srgbClr val="990033"/>
                </a:solidFill>
              </a:rPr>
              <a:t>Читательские дневники</a:t>
            </a:r>
          </a:p>
        </p:txBody>
      </p:sp>
      <p:pic>
        <p:nvPicPr>
          <p:cNvPr id="5124" name="Picture 4" descr="Дневник читателя 1 класс - обложка кни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484313"/>
            <a:ext cx="2182813" cy="28813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Дневник читателя 2 класс - обложка книг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284538"/>
            <a:ext cx="2182812" cy="28813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Дневник читателя 3 класс - обложка книг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412875"/>
            <a:ext cx="2182813" cy="2881313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 descr="Дневник читателя 4 класс - обложка книги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284538"/>
            <a:ext cx="2181225" cy="28797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7247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6" descr="Функц_грамотность_1 класс_блок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5" name="Picture 7" descr="Функц_грамотность_1 класс_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4"/>
          <a:stretch>
            <a:fillRect/>
          </a:stretch>
        </p:blipFill>
        <p:spPr bwMode="auto">
          <a:xfrm>
            <a:off x="7672388" y="4941888"/>
            <a:ext cx="1471612" cy="19161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56" name="Rectangle 10"/>
          <p:cNvSpPr>
            <a:spLocks noChangeArrowheads="1"/>
          </p:cNvSpPr>
          <p:nvPr/>
        </p:nvSpPr>
        <p:spPr bwMode="auto">
          <a:xfrm>
            <a:off x="5508625" y="1535113"/>
            <a:ext cx="3671888" cy="6413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Понимать фактологическую информацию. </a:t>
            </a:r>
          </a:p>
        </p:txBody>
      </p:sp>
      <p:sp>
        <p:nvSpPr>
          <p:cNvPr id="23557" name="Rectangle 11"/>
          <p:cNvSpPr>
            <a:spLocks noChangeArrowheads="1"/>
          </p:cNvSpPr>
          <p:nvPr/>
        </p:nvSpPr>
        <p:spPr bwMode="auto">
          <a:xfrm>
            <a:off x="5580063" y="2349500"/>
            <a:ext cx="3563937" cy="22891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b="1">
                <a:solidFill>
                  <a:schemeClr val="accent2"/>
                </a:solidFill>
              </a:rPr>
              <a:t>Находить и извлекать несколько единиц информации, расположенных в разных фрагментах текста.</a:t>
            </a:r>
          </a:p>
          <a:p>
            <a:r>
              <a:rPr lang="ru-RU" b="1">
                <a:solidFill>
                  <a:schemeClr val="accent2"/>
                </a:solidFill>
              </a:rPr>
              <a:t>Определять место, где содержится искомая информация.</a:t>
            </a:r>
          </a:p>
        </p:txBody>
      </p:sp>
      <p:sp>
        <p:nvSpPr>
          <p:cNvPr id="23558" name="Line 12"/>
          <p:cNvSpPr>
            <a:spLocks noChangeShapeType="1"/>
          </p:cNvSpPr>
          <p:nvPr/>
        </p:nvSpPr>
        <p:spPr bwMode="auto">
          <a:xfrm flipH="1" flipV="1">
            <a:off x="4716463" y="1052513"/>
            <a:ext cx="792162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3559" name="Line 13"/>
          <p:cNvSpPr>
            <a:spLocks noChangeShapeType="1"/>
          </p:cNvSpPr>
          <p:nvPr/>
        </p:nvSpPr>
        <p:spPr bwMode="auto">
          <a:xfrm flipH="1">
            <a:off x="4067175" y="2349500"/>
            <a:ext cx="1512888" cy="11509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378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6" descr="Функц_грамотность_1 класс_блок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5621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79" name="Picture 7" descr="Функц_грамотность_1 класс_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4"/>
          <a:stretch>
            <a:fillRect/>
          </a:stretch>
        </p:blipFill>
        <p:spPr bwMode="auto">
          <a:xfrm>
            <a:off x="7285038" y="4437063"/>
            <a:ext cx="1858962" cy="24209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80" name="Rectangle 9"/>
          <p:cNvSpPr>
            <a:spLocks noChangeArrowheads="1"/>
          </p:cNvSpPr>
          <p:nvPr/>
        </p:nvSpPr>
        <p:spPr bwMode="auto">
          <a:xfrm>
            <a:off x="5435600" y="908050"/>
            <a:ext cx="3708400" cy="14652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b="1">
                <a:solidFill>
                  <a:schemeClr val="accent2"/>
                </a:solidFill>
              </a:rPr>
              <a:t>Использовать информацию из текста для решения практической задачи без привлечения фоновых знаний. </a:t>
            </a:r>
          </a:p>
        </p:txBody>
      </p:sp>
      <p:sp>
        <p:nvSpPr>
          <p:cNvPr id="24581" name="Line 10"/>
          <p:cNvSpPr>
            <a:spLocks noChangeShapeType="1"/>
          </p:cNvSpPr>
          <p:nvPr/>
        </p:nvSpPr>
        <p:spPr bwMode="auto">
          <a:xfrm flipH="1">
            <a:off x="4643438" y="908050"/>
            <a:ext cx="792162" cy="151288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6958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/>
          <p:cNvSpPr>
            <a:spLocks noChangeArrowheads="1"/>
          </p:cNvSpPr>
          <p:nvPr/>
        </p:nvSpPr>
        <p:spPr bwMode="auto">
          <a:xfrm>
            <a:off x="3492500" y="5929313"/>
            <a:ext cx="1943100" cy="868362"/>
          </a:xfrm>
          <a:prstGeom prst="rect">
            <a:avLst/>
          </a:prstGeom>
          <a:solidFill>
            <a:srgbClr val="33C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ru-RU" sz="1700" b="1" i="1">
                <a:solidFill>
                  <a:schemeClr val="bg1"/>
                </a:solidFill>
              </a:rPr>
              <a:t>ЧГ.</a:t>
            </a:r>
          </a:p>
          <a:p>
            <a:r>
              <a:rPr lang="ru-RU" sz="1700" b="1" i="1">
                <a:solidFill>
                  <a:schemeClr val="bg1"/>
                </a:solidFill>
              </a:rPr>
              <a:t>Занятия 1, 5, 9, 13, 17, 21, 25, 29</a:t>
            </a:r>
          </a:p>
        </p:txBody>
      </p:sp>
      <p:pic>
        <p:nvPicPr>
          <p:cNvPr id="25603" name="Picture 8" descr="Функц_грамотность_2 класс_блок 11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22238"/>
            <a:ext cx="4379912" cy="5688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Picture 9" descr="Функц_грамотность_2 класс_блок 1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2238"/>
            <a:ext cx="4389438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213" y="3633788"/>
            <a:ext cx="1630362" cy="21320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070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Функц_грамотность_2 класс_блок 1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30163"/>
            <a:ext cx="4394200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Picture 2" descr="Функц_грамотность_2 класс_блок 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150" y="30163"/>
            <a:ext cx="4113213" cy="5702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Picture 4" descr="Функц_грамотность_2 класс_co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4"/>
          <a:stretch>
            <a:fillRect/>
          </a:stretch>
        </p:blipFill>
        <p:spPr bwMode="auto">
          <a:xfrm>
            <a:off x="8147050" y="5589588"/>
            <a:ext cx="968375" cy="12684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229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3" descr="Функц_грамотность_2 класс_c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994"/>
          <a:stretch>
            <a:fillRect/>
          </a:stretch>
        </p:blipFill>
        <p:spPr bwMode="auto">
          <a:xfrm>
            <a:off x="6781800" y="3762375"/>
            <a:ext cx="2362200" cy="30956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651" name="Picture 2" descr="Функц_грамотность_2 класс_блок 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15875"/>
            <a:ext cx="5175250" cy="665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4717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" y="476250"/>
            <a:ext cx="3552825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4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476250"/>
            <a:ext cx="3552825" cy="547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6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1175" y="479425"/>
            <a:ext cx="3552825" cy="547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2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5850" y="4625975"/>
            <a:ext cx="1689100" cy="2243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73220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xfrm>
            <a:off x="4503738" y="801688"/>
            <a:ext cx="2746375" cy="73025"/>
          </a:xfrm>
        </p:spPr>
        <p:txBody>
          <a:bodyPr/>
          <a:lstStyle/>
          <a:p>
            <a:pPr eaLnBrk="1" hangingPunct="1"/>
            <a:r>
              <a:rPr lang="ru-RU" sz="2400" smtClean="0">
                <a:solidFill>
                  <a:schemeClr val="bg1"/>
                </a:solidFill>
              </a:rPr>
              <a:t>Работа с текстом. </a:t>
            </a:r>
            <a:br>
              <a:rPr lang="ru-RU" sz="2400" smtClean="0">
                <a:solidFill>
                  <a:schemeClr val="bg1"/>
                </a:solidFill>
              </a:rPr>
            </a:br>
            <a:r>
              <a:rPr lang="ru-RU" sz="2400" smtClean="0">
                <a:solidFill>
                  <a:schemeClr val="bg1"/>
                </a:solidFill>
              </a:rPr>
              <a:t/>
            </a:r>
            <a:br>
              <a:rPr lang="ru-RU" sz="2400" smtClean="0">
                <a:solidFill>
                  <a:schemeClr val="bg1"/>
                </a:solidFill>
              </a:rPr>
            </a:br>
            <a:r>
              <a:rPr lang="ru-RU" sz="1600" smtClean="0">
                <a:solidFill>
                  <a:schemeClr val="bg1"/>
                </a:solidFill>
              </a:rPr>
              <a:t/>
            </a:r>
            <a:br>
              <a:rPr lang="ru-RU" sz="1600" smtClean="0">
                <a:solidFill>
                  <a:schemeClr val="bg1"/>
                </a:solidFill>
              </a:rPr>
            </a:br>
            <a:endParaRPr lang="ru-RU" sz="2400" smtClean="0">
              <a:solidFill>
                <a:schemeClr val="bg1"/>
              </a:solidFill>
            </a:endParaRPr>
          </a:p>
        </p:txBody>
      </p:sp>
      <p:pic>
        <p:nvPicPr>
          <p:cNvPr id="29699" name="Picture 2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6838"/>
            <a:ext cx="4503738" cy="6761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0" name="Picture 4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738" y="620713"/>
            <a:ext cx="3552825" cy="540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1" name="Line 9"/>
          <p:cNvSpPr>
            <a:spLocks noChangeShapeType="1"/>
          </p:cNvSpPr>
          <p:nvPr/>
        </p:nvSpPr>
        <p:spPr bwMode="auto">
          <a:xfrm flipH="1">
            <a:off x="3852863" y="476250"/>
            <a:ext cx="650875" cy="576263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9702" name="Picture 2" descr="Функциональная грамотность 3 класс. Тренажёр для школь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5900" y="5157788"/>
            <a:ext cx="1289050" cy="171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3229181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Функциональная грамотность. 4 класс. Тренажёр для 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25" y="384175"/>
            <a:ext cx="4545013" cy="606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3" name="Picture 4" descr="Функциональная грамотность. 4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63" y="384175"/>
            <a:ext cx="4546600" cy="6069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24" name="Picture 10" descr="Функц грамотность_4 класс_облож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097463"/>
            <a:ext cx="1331913" cy="164465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2037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10" descr="Функц грамотность_4 класс_облож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563" y="3797300"/>
            <a:ext cx="2452687" cy="3025775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747" name="Picture 2" descr="Функциональная грамотность. 4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0213"/>
            <a:ext cx="4787900" cy="6392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724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xfrm>
            <a:off x="4646613" y="296863"/>
            <a:ext cx="4248150" cy="1584325"/>
          </a:xfrm>
        </p:spPr>
        <p:txBody>
          <a:bodyPr/>
          <a:lstStyle/>
          <a:p>
            <a:pPr eaLnBrk="1" hangingPunct="1"/>
            <a:r>
              <a:rPr lang="ru-RU" sz="2000" smtClean="0">
                <a:solidFill>
                  <a:schemeClr val="bg1"/>
                </a:solidFill>
              </a:rPr>
              <a:t> Читательская. Естественнонаучная грамотность</a:t>
            </a:r>
            <a:r>
              <a:rPr lang="ru-RU" sz="2400" smtClean="0">
                <a:solidFill>
                  <a:schemeClr val="bg1"/>
                </a:solidFill>
              </a:rPr>
              <a:t>. </a:t>
            </a:r>
            <a:br>
              <a:rPr lang="ru-RU" sz="2400" smtClean="0">
                <a:solidFill>
                  <a:schemeClr val="bg1"/>
                </a:solidFill>
              </a:rPr>
            </a:br>
            <a:r>
              <a:rPr lang="ru-RU" sz="2400" smtClean="0">
                <a:solidFill>
                  <a:schemeClr val="bg1"/>
                </a:solidFill>
              </a:rPr>
              <a:t/>
            </a:r>
            <a:br>
              <a:rPr lang="ru-RU" sz="2400" smtClean="0">
                <a:solidFill>
                  <a:schemeClr val="bg1"/>
                </a:solidFill>
              </a:rPr>
            </a:br>
            <a:r>
              <a:rPr lang="ru-RU" sz="1600" smtClean="0">
                <a:solidFill>
                  <a:schemeClr val="bg1"/>
                </a:solidFill>
              </a:rPr>
              <a:t/>
            </a:r>
            <a:br>
              <a:rPr lang="ru-RU" sz="1600" smtClean="0">
                <a:solidFill>
                  <a:schemeClr val="bg1"/>
                </a:solidFill>
              </a:rPr>
            </a:br>
            <a:endParaRPr lang="ru-RU" sz="2400" smtClean="0">
              <a:solidFill>
                <a:schemeClr val="bg1"/>
              </a:solidFill>
            </a:endParaRPr>
          </a:p>
        </p:txBody>
      </p:sp>
      <p:pic>
        <p:nvPicPr>
          <p:cNvPr id="32771" name="Picture 2" descr="Функциональная грамотность. 4 класс. Тренажёр для 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5" y="122238"/>
            <a:ext cx="4525963" cy="661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72" name="Picture 4" descr="Функциональная грамотность. 4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4538" y="1412875"/>
            <a:ext cx="4194175" cy="53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Line 9"/>
          <p:cNvSpPr>
            <a:spLocks noChangeShapeType="1"/>
          </p:cNvSpPr>
          <p:nvPr/>
        </p:nvSpPr>
        <p:spPr bwMode="auto">
          <a:xfrm flipH="1">
            <a:off x="4211638" y="260350"/>
            <a:ext cx="1512887" cy="1152525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2774" name="Line 9"/>
          <p:cNvSpPr>
            <a:spLocks noChangeShapeType="1"/>
          </p:cNvSpPr>
          <p:nvPr/>
        </p:nvSpPr>
        <p:spPr bwMode="auto">
          <a:xfrm flipH="1">
            <a:off x="7104063" y="927100"/>
            <a:ext cx="647700" cy="971550"/>
          </a:xfrm>
          <a:prstGeom prst="line">
            <a:avLst/>
          </a:prstGeom>
          <a:noFill/>
          <a:ln w="76200">
            <a:solidFill>
              <a:srgbClr val="990033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2775" name="Picture 10" descr="Функц грамотность_4 класс_облож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5" y="5097463"/>
            <a:ext cx="1331913" cy="1644650"/>
          </a:xfrm>
          <a:prstGeom prst="rect">
            <a:avLst/>
          </a:prstGeom>
          <a:noFill/>
          <a:ln w="1905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6319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Дневник читателя_3 класс_МАКЕТ В ПЕЧАТЬ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 descr="Дневник читателя_3 класс_МАКЕТ В ПЕЧАТЬ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0"/>
            <a:ext cx="42846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722839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Читательская грамотность_4 класс_cov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175" y="1216025"/>
            <a:ext cx="2012950" cy="266541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5" name="Picture 3" descr="Читательская грамотность_1 класс_ОБЛОЖКА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1"/>
          <a:stretch>
            <a:fillRect/>
          </a:stretch>
        </p:blipFill>
        <p:spPr bwMode="auto">
          <a:xfrm>
            <a:off x="246063" y="1196975"/>
            <a:ext cx="2070100" cy="270827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6" name="Picture 4" descr="Читательская грамотность_2 класс_облож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6"/>
          <a:stretch>
            <a:fillRect/>
          </a:stretch>
        </p:blipFill>
        <p:spPr bwMode="auto">
          <a:xfrm>
            <a:off x="2484438" y="1196975"/>
            <a:ext cx="2100262" cy="272732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797" name="Picture 5" descr="Читательская грамотность_3 класс_cover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3"/>
          <a:stretch>
            <a:fillRect/>
          </a:stretch>
        </p:blipFill>
        <p:spPr bwMode="auto">
          <a:xfrm>
            <a:off x="4730750" y="1196975"/>
            <a:ext cx="2100263" cy="271621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25721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295275"/>
            <a:ext cx="4368800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4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295275"/>
            <a:ext cx="4530725" cy="6049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3" descr="Читательская грамотность_1 класс_ОБЛОЖ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1"/>
          <a:stretch>
            <a:fillRect/>
          </a:stretch>
        </p:blipFill>
        <p:spPr bwMode="auto">
          <a:xfrm>
            <a:off x="7735888" y="4592638"/>
            <a:ext cx="1295400" cy="16954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24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38" y="0"/>
            <a:ext cx="34956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4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13" y="0"/>
            <a:ext cx="34956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6" descr="Читательская грамотность. Практикум для школьников. 1 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3716338"/>
            <a:ext cx="2686050" cy="314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3" descr="Читательская грамотность_1 класс_ОБЛОЖК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51"/>
          <a:stretch>
            <a:fillRect/>
          </a:stretch>
        </p:blipFill>
        <p:spPr bwMode="auto">
          <a:xfrm>
            <a:off x="7735888" y="5013325"/>
            <a:ext cx="1295400" cy="16954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63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Читательская грамотность. Практикум для школьников. 2 класс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188913"/>
            <a:ext cx="3927475" cy="6129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7" name="Picture 4" descr="Читательская грамотность. Практикум для школьников. 2 класс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175" y="165100"/>
            <a:ext cx="4392613" cy="615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868" name="Picture 4" descr="Читательская грамотность_2 класс_облож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6"/>
          <a:stretch>
            <a:fillRect/>
          </a:stretch>
        </p:blipFill>
        <p:spPr bwMode="auto">
          <a:xfrm>
            <a:off x="7308850" y="4300538"/>
            <a:ext cx="1554163" cy="201771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511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Читательская грамотность. Практикум для школьников. 2 класс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25" y="476250"/>
            <a:ext cx="415290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4" descr="Читательская грамотность. Практикум для школьников. 2 класс 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9425" y="476250"/>
            <a:ext cx="4152900" cy="5545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Читательская грамотность_2 класс_обложка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306"/>
          <a:stretch>
            <a:fillRect/>
          </a:stretch>
        </p:blipFill>
        <p:spPr bwMode="auto">
          <a:xfrm>
            <a:off x="7350125" y="3976688"/>
            <a:ext cx="1554163" cy="2019300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39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692150"/>
            <a:ext cx="4176712" cy="557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5" name="Picture 4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6100" y="692150"/>
            <a:ext cx="4176713" cy="5576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Picture 5" descr="Читательская грамотность_3 класс_co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3"/>
          <a:stretch>
            <a:fillRect/>
          </a:stretch>
        </p:blipFill>
        <p:spPr bwMode="auto">
          <a:xfrm>
            <a:off x="7212013" y="4567238"/>
            <a:ext cx="1320800" cy="170815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982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763" y="601663"/>
            <a:ext cx="4152900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4" descr="Читательская грамотность. Практикум для школьников. 3 класс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620713"/>
            <a:ext cx="4137025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5" descr="Читательская грамотность_3 класс_co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3"/>
          <a:stretch>
            <a:fillRect/>
          </a:stretch>
        </p:blipFill>
        <p:spPr bwMode="auto">
          <a:xfrm>
            <a:off x="6875463" y="4049713"/>
            <a:ext cx="1577975" cy="2039937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657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549275"/>
            <a:ext cx="9144000" cy="5949950"/>
            <a:chOff x="0" y="0"/>
            <a:chExt cx="5760" cy="3748"/>
          </a:xfrm>
        </p:grpSpPr>
        <p:pic>
          <p:nvPicPr>
            <p:cNvPr id="40963" name="Picture 3" descr="Читательская грамотность_3 класс_БЛОК 23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8" y="0"/>
              <a:ext cx="2882" cy="3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964" name="Picture 4" descr="Читательская грамотность_3 класс_БЛОК 2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82" cy="3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212129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986" name="Group 2"/>
          <p:cNvGrpSpPr>
            <a:grpSpLocks/>
          </p:cNvGrpSpPr>
          <p:nvPr/>
        </p:nvGrpSpPr>
        <p:grpSpPr bwMode="auto">
          <a:xfrm>
            <a:off x="0" y="549275"/>
            <a:ext cx="9144000" cy="5949950"/>
            <a:chOff x="0" y="0"/>
            <a:chExt cx="5760" cy="3748"/>
          </a:xfrm>
        </p:grpSpPr>
        <p:pic>
          <p:nvPicPr>
            <p:cNvPr id="41988" name="Picture 3" descr="Читательская грамотность_3 класс_БЛОК 2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8" y="0"/>
              <a:ext cx="2882" cy="3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989" name="Picture 4" descr="Читательская грамотность_3 класс_БЛОК 2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882" cy="37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1987" name="Picture 5" descr="Читательская грамотность_3 класс_cov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43"/>
          <a:stretch>
            <a:fillRect/>
          </a:stretch>
        </p:blipFill>
        <p:spPr bwMode="auto">
          <a:xfrm>
            <a:off x="7812088" y="5076825"/>
            <a:ext cx="1363662" cy="17621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0002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Читательская грамотность. Практикум для школьников.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730250"/>
            <a:ext cx="4224338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1" name="Picture 4" descr="https://www.planeta-kniga.ru/upload/iblock/4b7/4b79fde7973009ab15eb929d201467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638" y="730250"/>
            <a:ext cx="4248150" cy="566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012" name="Picture 6" descr="Читательская грамотность. Практикум для школьников. 4 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0263" y="1755775"/>
            <a:ext cx="34956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8779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Дневник читателя_3 класс_МАКЕТ В ПЕЧАТЬ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0"/>
            <a:ext cx="52927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4871233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6" descr="Читательская грамотность. Практикум для школьников. 4 клас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" y="333375"/>
            <a:ext cx="4752975" cy="6345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5" name="Picture 2" descr="Читательская грамотность_4 класс_cov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3788" y="3979863"/>
            <a:ext cx="2012950" cy="2665412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7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Смсысловое чтение_4 класс_cover_Страница_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516"/>
          <a:stretch>
            <a:fillRect/>
          </a:stretch>
        </p:blipFill>
        <p:spPr bwMode="auto">
          <a:xfrm>
            <a:off x="6372225" y="3357563"/>
            <a:ext cx="2540000" cy="33131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59" name="Picture 3" descr="Смысловое чтение_3 класс_cover_Страница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14"/>
          <a:stretch>
            <a:fillRect/>
          </a:stretch>
        </p:blipFill>
        <p:spPr bwMode="auto">
          <a:xfrm>
            <a:off x="4211638" y="908050"/>
            <a:ext cx="2514600" cy="33131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060" name="Rectangle 4"/>
          <p:cNvSpPr>
            <a:spLocks noChangeArrowheads="1"/>
          </p:cNvSpPr>
          <p:nvPr/>
        </p:nvSpPr>
        <p:spPr bwMode="auto">
          <a:xfrm>
            <a:off x="1403350" y="30163"/>
            <a:ext cx="7740650" cy="519112"/>
          </a:xfrm>
          <a:prstGeom prst="rect">
            <a:avLst/>
          </a:prstGeom>
          <a:solidFill>
            <a:srgbClr val="990033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 algn="ctr"/>
            <a:r>
              <a:rPr lang="ru-RU" sz="2800" b="1">
                <a:solidFill>
                  <a:schemeClr val="bg1"/>
                </a:solidFill>
              </a:rPr>
              <a:t>Научно-популярный текст</a:t>
            </a:r>
          </a:p>
        </p:txBody>
      </p:sp>
      <p:pic>
        <p:nvPicPr>
          <p:cNvPr id="45061" name="Picture 5" descr="Смысловое чтение. Тренажёр для школьников 1 класс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41" r="13815"/>
          <a:stretch>
            <a:fillRect/>
          </a:stretch>
        </p:blipFill>
        <p:spPr bwMode="auto">
          <a:xfrm>
            <a:off x="323850" y="1125538"/>
            <a:ext cx="2525713" cy="33131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2" name="Picture 6" descr="Смысловое чтение. Тренажёр для школьников 2 класс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25" r="10120"/>
          <a:stretch>
            <a:fillRect/>
          </a:stretch>
        </p:blipFill>
        <p:spPr bwMode="auto">
          <a:xfrm>
            <a:off x="1763713" y="3357563"/>
            <a:ext cx="2519362" cy="331311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063" name="Picture 6" descr="ГОТОВ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331913" cy="896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9635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ext Box 2"/>
          <p:cNvSpPr txBox="1">
            <a:spLocks noChangeArrowheads="1"/>
          </p:cNvSpPr>
          <p:nvPr/>
        </p:nvSpPr>
        <p:spPr bwMode="auto">
          <a:xfrm>
            <a:off x="250825" y="188913"/>
            <a:ext cx="2808288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1 класс</a:t>
            </a:r>
          </a:p>
        </p:txBody>
      </p:sp>
      <p:sp>
        <p:nvSpPr>
          <p:cNvPr id="46083" name="Text Box 3"/>
          <p:cNvSpPr txBox="1">
            <a:spLocks noChangeArrowheads="1"/>
          </p:cNvSpPr>
          <p:nvPr/>
        </p:nvSpPr>
        <p:spPr bwMode="auto">
          <a:xfrm>
            <a:off x="5940425" y="188913"/>
            <a:ext cx="2303463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 b="1">
                <a:solidFill>
                  <a:schemeClr val="bg1"/>
                </a:solidFill>
              </a:rPr>
              <a:t>2 класс</a:t>
            </a:r>
          </a:p>
        </p:txBody>
      </p:sp>
      <p:pic>
        <p:nvPicPr>
          <p:cNvPr id="46084" name="Picture 4" descr="Смысловое чтение_1 класс_БЛОК 1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4500563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5" descr="Смысловое чтение_2 класс_БЛОК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765175"/>
            <a:ext cx="4356100" cy="6092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099497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404813"/>
          <a:ext cx="4716463" cy="645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Acrobat Document" r:id="rId3" imgW="5533739" imgH="7286447" progId="AcroExch.Document.DC">
                  <p:embed/>
                </p:oleObj>
              </mc:Choice>
              <mc:Fallback>
                <p:oleObj name="Acrobat Document" r:id="rId3" imgW="5533739" imgH="7286447" progId="AcroExch.Document.DC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04813"/>
                        <a:ext cx="4716463" cy="645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7107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716463" y="404813"/>
          <a:ext cx="4427537" cy="6453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Acrobat Document" r:id="rId5" imgW="5533739" imgH="7286447" progId="AcroExch.Document.DC">
                  <p:embed/>
                </p:oleObj>
              </mc:Choice>
              <mc:Fallback>
                <p:oleObj name="Acrobat Document" r:id="rId5" imgW="5533739" imgH="7286447" progId="AcroExch.Document.DC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16463" y="404813"/>
                        <a:ext cx="4427537" cy="6453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2987675" y="0"/>
            <a:ext cx="38163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3 класс</a:t>
            </a:r>
          </a:p>
        </p:txBody>
      </p:sp>
    </p:spTree>
    <p:extLst>
      <p:ext uri="{BB962C8B-B14F-4D97-AF65-F5344CB8AC3E}">
        <p14:creationId xmlns:p14="http://schemas.microsoft.com/office/powerpoint/2010/main" val="1248551827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276600" y="260350"/>
            <a:ext cx="352742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ru-RU">
                <a:solidFill>
                  <a:schemeClr val="bg1"/>
                </a:solidFill>
              </a:rPr>
              <a:t>4 класс</a:t>
            </a:r>
          </a:p>
        </p:txBody>
      </p:sp>
      <p:graphicFrame>
        <p:nvGraphicFramePr>
          <p:cNvPr id="48131" name="Object 3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0" y="692150"/>
          <a:ext cx="4681538" cy="616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Acrobat Document" r:id="rId3" imgW="5533739" imgH="7286447" progId="AcroExch.Document.DC">
                  <p:embed/>
                </p:oleObj>
              </mc:Choice>
              <mc:Fallback>
                <p:oleObj name="Acrobat Document" r:id="rId3" imgW="5533739" imgH="7286447" progId="AcroExch.Document.DC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92150"/>
                        <a:ext cx="4681538" cy="616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8132" name="Object 4"/>
          <p:cNvGraphicFramePr>
            <a:graphicFrameLocks noGrp="1" noChangeAspect="1"/>
          </p:cNvGraphicFramePr>
          <p:nvPr>
            <p:ph sz="half" idx="4294967295"/>
          </p:nvPr>
        </p:nvGraphicFramePr>
        <p:xfrm>
          <a:off x="4643438" y="692150"/>
          <a:ext cx="4500562" cy="6165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Acrobat Document" r:id="rId5" imgW="5533739" imgH="7286447" progId="AcroExch.Document.DC">
                  <p:embed/>
                </p:oleObj>
              </mc:Choice>
              <mc:Fallback>
                <p:oleObj name="Acrobat Document" r:id="rId5" imgW="5533739" imgH="7286447" progId="AcroExch.Document.DC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692150"/>
                        <a:ext cx="4500562" cy="6165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7328631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154" name="Group 2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808" cy="3884"/>
          </a:xfrm>
        </p:grpSpPr>
        <p:pic>
          <p:nvPicPr>
            <p:cNvPr id="49156" name="Picture 3" descr="Смысловое чтение_2 класс_БЛОК 37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8" y="0"/>
              <a:ext cx="2950" cy="3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9157" name="Picture 4" descr="Смысловое чтение_2 класс_БЛОК 3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950" cy="38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49155" name="Picture 5" descr="Смысловое чтение_2 класс_cover_Страница_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5150" y="5589588"/>
            <a:ext cx="958850" cy="1268412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257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78" name="Picture 2" descr="Смысловое чтение_3 класс_block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08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79" name="Picture 3" descr="Смысловое чтение_3 класс_cover_Страница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34250" y="4365625"/>
            <a:ext cx="1804988" cy="2378075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044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Смсысловое чтение_4 класс_block 5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2657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03" name="Picture 3" descr="Смсысловое чтение_4 класс_cover_Страница_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257675"/>
            <a:ext cx="1968500" cy="2565400"/>
          </a:xfrm>
          <a:prstGeom prst="rect">
            <a:avLst/>
          </a:prstGeom>
          <a:noFill/>
          <a:ln w="2857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1877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2" descr="Скорочтение_4 класс_облож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765175"/>
            <a:ext cx="2195512" cy="3097213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27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228" name="Rectangle 4"/>
          <p:cNvSpPr>
            <a:spLocks noChangeArrowheads="1"/>
          </p:cNvSpPr>
          <p:nvPr/>
        </p:nvSpPr>
        <p:spPr bwMode="auto">
          <a:xfrm>
            <a:off x="900113" y="0"/>
            <a:ext cx="7775575" cy="4270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indent="342900" algn="ctr"/>
            <a:r>
              <a:rPr lang="ru-RU" altLang="ru-RU" sz="2200" b="1">
                <a:solidFill>
                  <a:srgbClr val="FF0000"/>
                </a:solidFill>
                <a:cs typeface="Arial" charset="0"/>
              </a:rPr>
              <a:t>Тренажёры по скорочтению</a:t>
            </a:r>
            <a:endParaRPr lang="ru-RU" altLang="ru-RU" b="1">
              <a:solidFill>
                <a:srgbClr val="FF0000"/>
              </a:solidFill>
              <a:cs typeface="Arial" charset="0"/>
            </a:endParaRPr>
          </a:p>
        </p:txBody>
      </p:sp>
      <p:pic>
        <p:nvPicPr>
          <p:cNvPr id="52229" name="Picture 5" descr="Скорочтение_3 класс_облож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765175"/>
            <a:ext cx="2089150" cy="3097213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0" name="Picture 7" descr="Скорочтение_1 класс_облож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6"/>
          <a:stretch>
            <a:fillRect/>
          </a:stretch>
        </p:blipFill>
        <p:spPr bwMode="auto">
          <a:xfrm>
            <a:off x="0" y="765175"/>
            <a:ext cx="2093913" cy="3097213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1" name="Picture 8" descr="Скорочтение_2 класс_обложка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765175"/>
            <a:ext cx="2160587" cy="3070225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232" name="Picture 3" descr="Скорочтение_1 класс_блок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933825"/>
            <a:ext cx="2085975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3" name="Picture 2" descr="Скорочтение_2 класс_ 1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933825"/>
            <a:ext cx="216058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4" name="Picture 2" descr="Скорочтение_3 класс_блок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3933825"/>
            <a:ext cx="2255837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2235" name="Picture 6" descr="Скорочтение_4 класс_блок_Страница_0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3933825"/>
            <a:ext cx="2228850" cy="2924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6150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7" descr="Скорочтение_1 класс_облож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6"/>
          <a:stretch>
            <a:fillRect/>
          </a:stretch>
        </p:blipFill>
        <p:spPr bwMode="auto">
          <a:xfrm>
            <a:off x="0" y="765175"/>
            <a:ext cx="1692275" cy="25019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252" name="Picture 13" descr="Скорочтение 1 класс. Тренажёр для школь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6738" y="733425"/>
            <a:ext cx="3495675" cy="510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15" descr="Скорочтение 1 класс. Тренажёр для школьник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715963"/>
            <a:ext cx="3835400" cy="5119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71492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Дневник читателя_3 класс_МАКЕТ В ПЕЧАТЬ 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85933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 descr="Дневник читателя_3 класс_МАКЕТ В ПЕЧАТЬ 5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43561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5544494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274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5" name="Picture 7" descr="Скорочтение_1 класс_облож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186"/>
          <a:stretch>
            <a:fillRect/>
          </a:stretch>
        </p:blipFill>
        <p:spPr bwMode="auto">
          <a:xfrm>
            <a:off x="0" y="765175"/>
            <a:ext cx="1619250" cy="239553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276" name="Picture 2" descr="Скорочтение 1 класс. Тренажёр для школь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388" y="793750"/>
            <a:ext cx="3633787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4" descr="Скорочтение 1 класс. Тренажёр для школьник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13" y="776288"/>
            <a:ext cx="3508375" cy="4684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198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299" name="Picture 2" descr="Скорочтение 2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" y="692150"/>
            <a:ext cx="34956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300" name="Picture 8" descr="Скорочтение_2 класс_облож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850" y="4076700"/>
            <a:ext cx="1501775" cy="2135188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301" name="Picture 2" descr="Скорочтение 2 класс. Тренажёр для школьников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8700" y="692150"/>
            <a:ext cx="3495675" cy="466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215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5650" cy="50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3" name="Picture 6" descr="Скорочтение 2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5175"/>
            <a:ext cx="4079875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4" name="Picture 4" descr="Скорочтение 2 класс. Тренажёр для школьников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875" y="765175"/>
            <a:ext cx="4079875" cy="544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325" name="Picture 8" descr="Скорочтение_2 класс_обложка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650" y="5016500"/>
            <a:ext cx="1295400" cy="1841500"/>
          </a:xfrm>
          <a:prstGeom prst="rect">
            <a:avLst/>
          </a:prstGeom>
          <a:noFill/>
          <a:ln w="19050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04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 descr="Скорочтение_3 класс_блок 2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092950" cy="340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47" name="Picture 3" descr="Скорочтение_3 класс_облож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338" y="4365625"/>
            <a:ext cx="1871662" cy="2492375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2" descr="Скорочтение_3 класс_блок 3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429000"/>
            <a:ext cx="709295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8475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6" descr="Скорочтение 3 класс. Тренажёр для школьников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476250"/>
            <a:ext cx="44227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1" name="Picture 2" descr="Скорочтение 3 класс. Тренажёр для школьников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7063" y="476250"/>
            <a:ext cx="4422775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2" name="Picture 3" descr="Скорочтение_3 класс_обложк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4802188"/>
            <a:ext cx="1189037" cy="1581150"/>
          </a:xfrm>
          <a:prstGeom prst="rect">
            <a:avLst/>
          </a:prstGeom>
          <a:noFill/>
          <a:ln w="28575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592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Скорочтение_4 класс_облож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30313" cy="16287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395" name="Picture 3" descr="Скорочтение_4 класс_блок_Страница_2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549275"/>
            <a:ext cx="7740650" cy="603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13090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18" name="Picture 2" descr="Скорочтение_4 класс_облож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3688" y="5229225"/>
            <a:ext cx="1230312" cy="1628775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9" name="Picture 3" descr="Скорочтение_4 класс_блок_Страница_0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61263" cy="3629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420" name="Picture 4" descr="Скорочтение_4 класс_блок_Страница_0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716338"/>
            <a:ext cx="7634288" cy="2182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1334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2" name="Picture 2" descr="Скорочтение_4 класс_блок_Страница_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3467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43" name="Picture 3" descr="Скорочтение_4 класс_обложк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4941888"/>
            <a:ext cx="1447800" cy="1916112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887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6" name="Picture 2" descr="Скорочтение_4 класс_облож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2688" y="4724400"/>
            <a:ext cx="1611312" cy="21336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7" name="Picture 3" descr="Скорочтение_4 класс_блок_Страница_1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0"/>
            <a:ext cx="7993062" cy="450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73159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1979612" y="476672"/>
            <a:ext cx="6706827" cy="99464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chemeClr val="accent2"/>
                </a:solidFill>
              </a:rPr>
              <a:t>Развитие речи. </a:t>
            </a:r>
          </a:p>
        </p:txBody>
      </p:sp>
      <p:pic>
        <p:nvPicPr>
          <p:cNvPr id="30723" name="Picture 3" descr="Здравствуй, зимушка-зима! Детям о природе и временах года в стихах (7БЦ твердый переплет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84" r="7375"/>
          <a:stretch>
            <a:fillRect/>
          </a:stretch>
        </p:blipFill>
        <p:spPr bwMode="auto">
          <a:xfrm>
            <a:off x="6414492" y="3755702"/>
            <a:ext cx="2382838" cy="28019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4" name="Picture 4" descr="Здравствуй, весна-красна! Детям о природе и временах года в стихах (7БЦ твердый переплет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6" t="-3792" r="9291"/>
          <a:stretch>
            <a:fillRect/>
          </a:stretch>
        </p:blipFill>
        <p:spPr bwMode="auto">
          <a:xfrm>
            <a:off x="1619672" y="1247775"/>
            <a:ext cx="2339975" cy="280828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5" name="Picture 5" descr="Здравствуй, осень золотая! Детям о природе и временах года в стихах - обложка книг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50261"/>
            <a:ext cx="2308225" cy="2735262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6" name="Picture 6" descr="Здравствуй, лето красное! Детям о природе и временах года в стихах - обложка книги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314451"/>
            <a:ext cx="2281237" cy="280828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27" name="Picture 6" descr="ГОТОВ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970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96320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pic>
        <p:nvPicPr>
          <p:cNvPr id="9220" name="Рисунок 1" descr="C:\Users\User\Documents\!Работа в планете\направления Планета\соцсети\youtube\Читательские дневники\слайды\Содержание\1кл\Читательский дневник_1 класс_демо_Страница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875" y="3789363"/>
            <a:ext cx="2139950" cy="305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1" name="Рисунок 2" descr="C:\Users\User\Documents\!Работа в планете\направления Планета\соцсети\youtube\Читательские дневники\слайды\Содержание\2кл\Читательский дневник_2 класс_демо_Страница_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513" y="3778250"/>
            <a:ext cx="2138362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2" name="Рисунок 3" descr="C:\Users\User\Documents\!Работа в планете\направления Планета\соцсети\youtube\Читательские дневники\слайды\Содержание\3кл\Читательский дневник_3 класс_демо_Страница_1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300" y="3778250"/>
            <a:ext cx="2371725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Рисунок 4" descr="C:\Users\User\Documents\!Работа в планете\направления Планета\соцсети\youtube\Читательские дневники\слайды\Содержание\4кл\Читательский дневник_4 класс_демо_Страница_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3778250"/>
            <a:ext cx="2287587" cy="306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698500"/>
            <a:ext cx="2011362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4900" y="698500"/>
            <a:ext cx="2138363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Рисунок 3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4563" y="698500"/>
            <a:ext cx="2020887" cy="294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7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698500"/>
            <a:ext cx="2027237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7555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Весна-красна_МАКЕТ в ПЕЧАТЬ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0"/>
            <a:ext cx="49672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Весна-красна_МАКЕТ в ПЕЧАТЬ 1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0"/>
            <a:ext cx="4643437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6" descr="ГОТОВО"/>
          <p:cNvPicPr>
            <a:picLocks noGrp="1" noChangeAspect="1" noChangeArrowheads="1"/>
          </p:cNvPicPr>
          <p:nvPr>
            <p:ph type="title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7950" y="0"/>
            <a:ext cx="1079500" cy="727075"/>
          </a:xfrm>
        </p:spPr>
      </p:pic>
    </p:spTree>
    <p:extLst>
      <p:ext uri="{BB962C8B-B14F-4D97-AF65-F5344CB8AC3E}">
        <p14:creationId xmlns:p14="http://schemas.microsoft.com/office/powerpoint/2010/main" val="75889711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4213" y="908050"/>
            <a:ext cx="7920037" cy="1752600"/>
          </a:xfrm>
        </p:spPr>
        <p:txBody>
          <a:bodyPr/>
          <a:lstStyle/>
          <a:p>
            <a:pPr eaLnBrk="1" hangingPunct="1"/>
            <a:r>
              <a:rPr lang="ru-RU" altLang="ru-RU" smtClean="0">
                <a:solidFill>
                  <a:schemeClr val="bg1"/>
                </a:solidFill>
                <a:latin typeface="Constantia" pitchFamily="18" charset="0"/>
              </a:rPr>
              <a:t>Спасибо за внимание!</a:t>
            </a:r>
            <a:endParaRPr lang="en-US" altLang="ru-RU" smtClean="0">
              <a:solidFill>
                <a:schemeClr val="bg1"/>
              </a:solidFill>
              <a:latin typeface="Constantia" pitchFamily="18" charset="0"/>
            </a:endParaRPr>
          </a:p>
        </p:txBody>
      </p:sp>
      <p:pic>
        <p:nvPicPr>
          <p:cNvPr id="58371" name="Picture 6" descr="ГОТОВ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948" y="2636912"/>
            <a:ext cx="3240088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63688" y="1700808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dirty="0">
                <a:solidFill>
                  <a:srgbClr val="FF0000"/>
                </a:solidFill>
                <a:latin typeface="Constantia" pitchFamily="18" charset="0"/>
              </a:rPr>
              <a:t>Спасибо за внимание!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844081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 txBox="1">
            <a:spLocks noChangeArrowheads="1"/>
          </p:cNvSpPr>
          <p:nvPr/>
        </p:nvSpPr>
        <p:spPr bwMode="auto">
          <a:xfrm>
            <a:off x="1588" y="-171450"/>
            <a:ext cx="9142412" cy="8636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150000"/>
              </a:lnSpc>
              <a:spcBef>
                <a:spcPct val="20000"/>
              </a:spcBef>
            </a:pPr>
            <a:r>
              <a:rPr lang="ru-RU" altLang="ru-RU" sz="3200" b="1">
                <a:solidFill>
                  <a:schemeClr val="accent2"/>
                </a:solidFill>
              </a:rPr>
              <a:t>Демоверсии</a:t>
            </a:r>
          </a:p>
        </p:txBody>
      </p:sp>
      <p:sp>
        <p:nvSpPr>
          <p:cNvPr id="63491" name="Rectangle 2"/>
          <p:cNvSpPr txBox="1">
            <a:spLocks noChangeArrowheads="1"/>
          </p:cNvSpPr>
          <p:nvPr/>
        </p:nvSpPr>
        <p:spPr bwMode="auto">
          <a:xfrm>
            <a:off x="255588" y="1484313"/>
            <a:ext cx="8675687" cy="2159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200000"/>
              </a:lnSpc>
              <a:spcBef>
                <a:spcPct val="20000"/>
              </a:spcBef>
            </a:pPr>
            <a:r>
              <a:rPr lang="ru-RU" sz="2800" dirty="0">
                <a:solidFill>
                  <a:schemeClr val="accent2"/>
                </a:solidFill>
              </a:rPr>
              <a:t>из серии «Учение с увлечением» от издательства «Планета» доступны для скачивания </a:t>
            </a:r>
          </a:p>
          <a:p>
            <a:pPr eaLnBrk="1" hangingPunct="1">
              <a:lnSpc>
                <a:spcPct val="200000"/>
              </a:lnSpc>
              <a:spcBef>
                <a:spcPct val="20000"/>
              </a:spcBef>
            </a:pPr>
            <a:endParaRPr lang="ru-RU" altLang="ru-RU" sz="3200" b="1" dirty="0">
              <a:solidFill>
                <a:srgbClr val="FF0000"/>
              </a:solidFill>
            </a:endParaRPr>
          </a:p>
          <a:p>
            <a:pPr algn="ctr" eaLnBrk="1" hangingPunct="1">
              <a:lnSpc>
                <a:spcPct val="200000"/>
              </a:lnSpc>
              <a:spcBef>
                <a:spcPct val="20000"/>
              </a:spcBef>
            </a:pPr>
            <a:r>
              <a:rPr lang="ru-RU" altLang="ru-RU" sz="3200" b="1" dirty="0">
                <a:solidFill>
                  <a:srgbClr val="FF0000"/>
                </a:solidFill>
              </a:rPr>
              <a:t>Сайт:</a:t>
            </a:r>
            <a:r>
              <a:rPr lang="ru-RU" altLang="ru-RU" sz="3200" b="1" dirty="0">
                <a:solidFill>
                  <a:schemeClr val="tx2"/>
                </a:solidFill>
              </a:rPr>
              <a:t> </a:t>
            </a:r>
            <a:r>
              <a:rPr lang="en-US" altLang="ru-RU" sz="3200" b="1" dirty="0">
                <a:solidFill>
                  <a:srgbClr val="FF0000"/>
                </a:solidFill>
              </a:rPr>
              <a:t>www.planeta-kniga.ru</a:t>
            </a:r>
            <a:endParaRPr lang="ru-RU" altLang="ru-RU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79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pic>
        <p:nvPicPr>
          <p:cNvPr id="10244" name="Рисунок 1" descr="C:\Users\User\Documents\!Работа в планете\направления Планета\соцсети\youtube\Читательские дневники\слайды\Содержание\1кл\Читательский дневник_1 класс_демо_Страница_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698500"/>
            <a:ext cx="4286250" cy="5954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Рисунок 2" descr="C:\Users\User\Documents\!Работа в планете\направления Планета\соцсети\youtube\Читательские дневники\слайды\Содержание\2кл\Читательский дневник_2 класс_демо_Страница_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98500"/>
            <a:ext cx="4181475" cy="598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6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5338" y="4884738"/>
            <a:ext cx="1201737" cy="175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Рисунок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9538" y="4913313"/>
            <a:ext cx="1285875" cy="1770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56362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6" descr="ГОТОВ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27088" cy="557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1116013" y="71438"/>
            <a:ext cx="7488237" cy="5048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/>
          <a:p>
            <a:pPr algn="ctr"/>
            <a:r>
              <a:rPr lang="ru-RU" altLang="ru-RU" sz="3200" b="1">
                <a:solidFill>
                  <a:srgbClr val="990033"/>
                </a:solidFill>
              </a:rPr>
              <a:t>Смысловое чтение</a:t>
            </a:r>
            <a:endParaRPr lang="ru-RU" altLang="ru-RU" sz="2400" b="1">
              <a:solidFill>
                <a:srgbClr val="990033"/>
              </a:solidFill>
            </a:endParaRPr>
          </a:p>
        </p:txBody>
      </p:sp>
      <p:pic>
        <p:nvPicPr>
          <p:cNvPr id="11268" name="Рисунок 3" descr="C:\Users\User\Documents\!Работа в планете\направления Планета\соцсети\youtube\Читательские дневники\слайды\Содержание\3кл\Читательский дневник_3 класс_демо_Страница_1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63588"/>
            <a:ext cx="4643438" cy="575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Рисунок 4" descr="C:\Users\User\Documents\!Работа в планете\направления Планета\соцсети\youtube\Читательские дневники\слайды\Содержание\4кл\Читательский дневник_4 класс_демо_Страница_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400" y="763588"/>
            <a:ext cx="4292600" cy="574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0" name="Рисунок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7588" y="4951413"/>
            <a:ext cx="1085850" cy="1582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1" name="Рисунок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388" y="4941888"/>
            <a:ext cx="1084262" cy="157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04273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1544</TotalTime>
  <Words>399</Words>
  <Application>Microsoft Office PowerPoint</Application>
  <PresentationFormat>Экран (4:3)</PresentationFormat>
  <Paragraphs>75</Paragraphs>
  <Slides>72</Slides>
  <Notes>1</Notes>
  <HiddenSlides>0</HiddenSlides>
  <MMClips>0</MMClips>
  <ScaleCrop>false</ScaleCrop>
  <HeadingPairs>
    <vt:vector size="6" baseType="variant">
      <vt:variant>
        <vt:lpstr>Тема</vt:lpstr>
      </vt:variant>
      <vt:variant>
        <vt:i4>2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72</vt:i4>
      </vt:variant>
    </vt:vector>
  </HeadingPairs>
  <TitlesOfParts>
    <vt:vector size="75" baseType="lpstr">
      <vt:lpstr>Office Theme</vt:lpstr>
      <vt:lpstr>Office Theme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Хорошая речь</vt:lpstr>
      <vt:lpstr>Читаем и обсуждаем</vt:lpstr>
      <vt:lpstr>Занятие 1</vt:lpstr>
      <vt:lpstr>Презентация PowerPoint</vt:lpstr>
      <vt:lpstr>Занятие 1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Работа с текстом.    </vt:lpstr>
      <vt:lpstr>Презентация PowerPoint</vt:lpstr>
      <vt:lpstr>Презентация PowerPoint</vt:lpstr>
      <vt:lpstr> Читательская. Естественнонаучная грамотность.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Развитие речи. </vt:lpstr>
      <vt:lpstr>Презентация PowerPoint</vt:lpstr>
      <vt:lpstr>Спасибо за внимание!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Useer</dc:creator>
  <cp:lastModifiedBy>Globus</cp:lastModifiedBy>
  <cp:revision>186</cp:revision>
  <dcterms:created xsi:type="dcterms:W3CDTF">2021-01-14T15:46:40Z</dcterms:created>
  <dcterms:modified xsi:type="dcterms:W3CDTF">2024-03-11T06:48:50Z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Экран (4:3)</vt:lpwstr>
  </property>
  <property fmtid="{D5CDD505-2E9C-101B-9397-08002B2CF9AE}" pid="3" name="Slides">
    <vt:i4>8</vt:i4>
  </property>
</Properties>
</file>