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57" r:id="rId3"/>
    <p:sldId id="337" r:id="rId4"/>
    <p:sldId id="338" r:id="rId5"/>
    <p:sldId id="339" r:id="rId6"/>
    <p:sldId id="349" r:id="rId7"/>
    <p:sldId id="340" r:id="rId8"/>
    <p:sldId id="341" r:id="rId9"/>
    <p:sldId id="348" r:id="rId10"/>
    <p:sldId id="350" r:id="rId11"/>
    <p:sldId id="263" r:id="rId12"/>
    <p:sldId id="313" r:id="rId13"/>
    <p:sldId id="324" r:id="rId14"/>
    <p:sldId id="342" r:id="rId15"/>
    <p:sldId id="343" r:id="rId16"/>
    <p:sldId id="344" r:id="rId17"/>
    <p:sldId id="327" r:id="rId18"/>
    <p:sldId id="345" r:id="rId19"/>
    <p:sldId id="358" r:id="rId20"/>
    <p:sldId id="357" r:id="rId21"/>
    <p:sldId id="329" r:id="rId22"/>
    <p:sldId id="265" r:id="rId23"/>
    <p:sldId id="351" r:id="rId24"/>
    <p:sldId id="354" r:id="rId25"/>
    <p:sldId id="352" r:id="rId26"/>
    <p:sldId id="353" r:id="rId27"/>
    <p:sldId id="355" r:id="rId28"/>
    <p:sldId id="360" r:id="rId29"/>
    <p:sldId id="356" r:id="rId30"/>
    <p:sldId id="361" r:id="rId31"/>
    <p:sldId id="359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46" autoAdjust="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24.05.2023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13" Type="http://schemas.openxmlformats.org/officeDocument/2006/relationships/image" Target="../media/image43.jpeg"/><Relationship Id="rId3" Type="http://schemas.openxmlformats.org/officeDocument/2006/relationships/image" Target="../media/image33.png"/><Relationship Id="rId7" Type="http://schemas.openxmlformats.org/officeDocument/2006/relationships/image" Target="../media/image37.jpeg"/><Relationship Id="rId12" Type="http://schemas.openxmlformats.org/officeDocument/2006/relationships/image" Target="../media/image42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11" Type="http://schemas.openxmlformats.org/officeDocument/2006/relationships/image" Target="../media/image41.png"/><Relationship Id="rId5" Type="http://schemas.openxmlformats.org/officeDocument/2006/relationships/image" Target="../media/image35.jpeg"/><Relationship Id="rId15" Type="http://schemas.openxmlformats.org/officeDocument/2006/relationships/image" Target="../media/image45.jpeg"/><Relationship Id="rId10" Type="http://schemas.openxmlformats.org/officeDocument/2006/relationships/image" Target="../media/image40.jpeg"/><Relationship Id="rId4" Type="http://schemas.openxmlformats.org/officeDocument/2006/relationships/image" Target="../media/image34.jpeg"/><Relationship Id="rId9" Type="http://schemas.openxmlformats.org/officeDocument/2006/relationships/image" Target="../media/image39.jpeg"/><Relationship Id="rId14" Type="http://schemas.openxmlformats.org/officeDocument/2006/relationships/image" Target="../media/image4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0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4.jpeg"/><Relationship Id="rId7" Type="http://schemas.openxmlformats.org/officeDocument/2006/relationships/image" Target="../media/image6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7.jpe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6.jpeg"/><Relationship Id="rId4" Type="http://schemas.openxmlformats.org/officeDocument/2006/relationships/image" Target="../media/image8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214422"/>
            <a:ext cx="9144000" cy="2357454"/>
          </a:xfrm>
          <a:solidFill>
            <a:schemeClr val="bg2">
              <a:lumMod val="5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40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Культурно-историческое направление </a:t>
            </a:r>
            <a:br>
              <a:rPr lang="ru-RU" sz="40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</a:br>
            <a:r>
              <a:rPr lang="ru-RU" sz="40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воспитания маленького волжанина </a:t>
            </a:r>
            <a:br>
              <a:rPr lang="ru-RU" sz="4000" b="1" dirty="0">
                <a:solidFill>
                  <a:schemeClr val="accent1">
                    <a:lumMod val="75000"/>
                  </a:schemeClr>
                </a:solidFill>
              </a:rPr>
            </a:br>
            <a:endParaRPr lang="ru-RU" sz="40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857628"/>
            <a:ext cx="9144000" cy="2451692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1600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1600" b="1" i="1" dirty="0">
                <a:solidFill>
                  <a:schemeClr val="bg2">
                    <a:lumMod val="25000"/>
                  </a:schemeClr>
                </a:solidFill>
              </a:rPr>
              <a:t>Ведущие вебинара: </a:t>
            </a:r>
          </a:p>
          <a:p>
            <a:pPr algn="ctr">
              <a:buNone/>
            </a:pPr>
            <a:r>
              <a:rPr lang="ru-RU" sz="1600" i="1" dirty="0">
                <a:solidFill>
                  <a:schemeClr val="bg2">
                    <a:lumMod val="25000"/>
                  </a:schemeClr>
                </a:solidFill>
              </a:rPr>
              <a:t>                                              </a:t>
            </a:r>
            <a:r>
              <a:rPr lang="ru-RU" sz="1600" i="1" dirty="0" err="1">
                <a:solidFill>
                  <a:schemeClr val="bg2">
                    <a:lumMod val="25000"/>
                  </a:schemeClr>
                </a:solidFill>
              </a:rPr>
              <a:t>Е.С.Евдокимова</a:t>
            </a:r>
            <a:r>
              <a:rPr lang="ru-RU" sz="1600" i="1" dirty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ru-RU" sz="1600" i="1" dirty="0" err="1">
                <a:solidFill>
                  <a:schemeClr val="bg2">
                    <a:lumMod val="25000"/>
                  </a:schemeClr>
                </a:solidFill>
              </a:rPr>
              <a:t>к.п.н</a:t>
            </a:r>
            <a:r>
              <a:rPr lang="ru-RU" sz="1600" i="1" dirty="0">
                <a:solidFill>
                  <a:schemeClr val="bg2">
                    <a:lumMod val="25000"/>
                  </a:schemeClr>
                </a:solidFill>
              </a:rPr>
              <a:t>., доцента кафедры педагогики  </a:t>
            </a:r>
          </a:p>
          <a:p>
            <a:pPr algn="ctr">
              <a:buNone/>
            </a:pPr>
            <a:r>
              <a:rPr lang="ru-RU" sz="1600" i="1" dirty="0">
                <a:solidFill>
                  <a:schemeClr val="bg2">
                    <a:lumMod val="25000"/>
                  </a:schemeClr>
                </a:solidFill>
              </a:rPr>
              <a:t>                                                      ФГБОУ ВО «Волгоградского государственного социально-        </a:t>
            </a:r>
          </a:p>
          <a:p>
            <a:pPr algn="ctr">
              <a:buNone/>
            </a:pPr>
            <a:r>
              <a:rPr lang="ru-RU" sz="1600" i="1" dirty="0">
                <a:solidFill>
                  <a:schemeClr val="bg2">
                    <a:lumMod val="25000"/>
                  </a:schemeClr>
                </a:solidFill>
              </a:rPr>
              <a:t>                                                   педагогического университета», научный руководитель региональной          программы; </a:t>
            </a:r>
          </a:p>
          <a:p>
            <a:pPr algn="ctr">
              <a:buNone/>
            </a:pPr>
            <a:r>
              <a:rPr lang="ru-RU" sz="1600" i="1" dirty="0">
                <a:solidFill>
                  <a:schemeClr val="bg2">
                    <a:lumMod val="25000"/>
                  </a:schemeClr>
                </a:solidFill>
              </a:rPr>
              <a:t>                                               Н.В. Додокина, </a:t>
            </a:r>
            <a:r>
              <a:rPr lang="ru-RU" sz="1600" i="1" dirty="0" err="1">
                <a:solidFill>
                  <a:schemeClr val="bg2">
                    <a:lumMod val="25000"/>
                  </a:schemeClr>
                </a:solidFill>
              </a:rPr>
              <a:t>к.п.н</a:t>
            </a:r>
            <a:r>
              <a:rPr lang="ru-RU" sz="1600" i="1" dirty="0">
                <a:solidFill>
                  <a:schemeClr val="bg2">
                    <a:lumMod val="25000"/>
                  </a:schemeClr>
                </a:solidFill>
              </a:rPr>
              <a:t>., старший воспитатель  МДОУ         </a:t>
            </a:r>
          </a:p>
          <a:p>
            <a:pPr algn="ctr">
              <a:buNone/>
            </a:pPr>
            <a:r>
              <a:rPr lang="ru-RU" sz="1600" i="1" dirty="0">
                <a:solidFill>
                  <a:schemeClr val="bg2">
                    <a:lumMod val="25000"/>
                  </a:schemeClr>
                </a:solidFill>
              </a:rPr>
              <a:t>                                           детского сада № 292 Кировского р-на </a:t>
            </a:r>
            <a:r>
              <a:rPr lang="ru-RU" sz="1600" i="1" dirty="0" err="1">
                <a:solidFill>
                  <a:schemeClr val="bg2">
                    <a:lumMod val="25000"/>
                  </a:schemeClr>
                </a:solidFill>
              </a:rPr>
              <a:t>г.Волгограда</a:t>
            </a:r>
            <a:endParaRPr lang="ru-RU" sz="1600" i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0429428-291C-00F1-4C92-6902E9FF42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4015759"/>
            <a:ext cx="1945229" cy="21354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2"/>
          </p:nvPr>
        </p:nvSpPr>
        <p:spPr>
          <a:xfrm>
            <a:off x="2699792" y="764704"/>
            <a:ext cx="6305466" cy="5694312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>
              <a:buFont typeface="Wingdings" pitchFamily="2" charset="2"/>
              <a:buChar char="Ø"/>
            </a:pPr>
            <a:endParaRPr lang="ru-RU" dirty="0">
              <a:solidFill>
                <a:schemeClr val="tx2">
                  <a:lumMod val="50000"/>
                </a:schemeClr>
              </a:solidFill>
            </a:endParaRPr>
          </a:p>
          <a:p>
            <a:pPr algn="ctr">
              <a:buFont typeface="Arial" pitchFamily="34" charset="0"/>
              <a:buChar char="•"/>
            </a:pPr>
            <a:r>
              <a:rPr lang="ru-RU" sz="2000" b="1" dirty="0"/>
              <a:t>Культурологический подход </a:t>
            </a:r>
            <a:r>
              <a:rPr lang="ru-RU" sz="2000" b="1"/>
              <a:t>к воспитанию </a:t>
            </a:r>
          </a:p>
          <a:p>
            <a:pPr algn="ctr">
              <a:buFont typeface="Arial" pitchFamily="34" charset="0"/>
              <a:buChar char="•"/>
            </a:pPr>
            <a:r>
              <a:rPr lang="ru-RU" sz="2000" b="1" dirty="0"/>
              <a:t>Культурно-исторический профиль региона</a:t>
            </a:r>
            <a:r>
              <a:rPr lang="ru-RU" sz="2000" dirty="0"/>
              <a:t>. Объекты и исторические ценности региона, предъявляемые детям и взрослым.</a:t>
            </a:r>
          </a:p>
          <a:p>
            <a:pPr algn="ctr">
              <a:buFont typeface="Arial" pitchFamily="34" charset="0"/>
              <a:buChar char="•"/>
            </a:pPr>
            <a:r>
              <a:rPr lang="ru-RU" sz="2000" b="1" dirty="0"/>
              <a:t>Социально-культурные компетенции ребенка, родителя, педагога  </a:t>
            </a:r>
          </a:p>
          <a:p>
            <a:pPr algn="ctr">
              <a:buFont typeface="Arial" pitchFamily="34" charset="0"/>
              <a:buChar char="•"/>
            </a:pPr>
            <a:r>
              <a:rPr lang="ru-RU" sz="2000" b="1" dirty="0"/>
              <a:t>Содержание</a:t>
            </a:r>
            <a:r>
              <a:rPr lang="ru-RU" sz="2000" dirty="0"/>
              <a:t> образовательного взаимодействия семьи и ДОУ по направлению.</a:t>
            </a:r>
          </a:p>
          <a:p>
            <a:pPr algn="ctr"/>
            <a:r>
              <a:rPr lang="ru-RU" sz="2000" dirty="0"/>
              <a:t>Используемые </a:t>
            </a:r>
            <a:r>
              <a:rPr lang="ru-RU" sz="2000" b="1" dirty="0"/>
              <a:t>формы взаимодействия семьи и детского сада </a:t>
            </a:r>
            <a:r>
              <a:rPr lang="ru-RU" sz="2000" dirty="0"/>
              <a:t>в историко-краеведческом воспитании маленького  волжанина: экскурсии в</a:t>
            </a:r>
          </a:p>
          <a:p>
            <a:pPr algn="ctr"/>
            <a:r>
              <a:rPr lang="ru-RU" sz="2000" dirty="0"/>
              <a:t>музей, семейные этнографические экспедиции, семейные ассамблеи, фестивали культур народов Поволжья, организация</a:t>
            </a:r>
          </a:p>
          <a:p>
            <a:pPr algn="ctr"/>
            <a:r>
              <a:rPr lang="ru-RU" sz="2000" dirty="0"/>
              <a:t>информационно-исследовательской проектной деятельности и пр.</a:t>
            </a:r>
          </a:p>
          <a:p>
            <a:pPr algn="ctr"/>
            <a:endParaRPr lang="ru-RU" sz="2000" dirty="0"/>
          </a:p>
          <a:p>
            <a:pPr algn="ctr"/>
            <a:endParaRPr lang="ru-RU" sz="2000" dirty="0"/>
          </a:p>
          <a:p>
            <a:pPr>
              <a:buFont typeface="Wingdings" pitchFamily="2" charset="2"/>
              <a:buChar char="q"/>
            </a:pP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8" name="Содержимое 7" descr="faq.pn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8742" y="980728"/>
            <a:ext cx="2304256" cy="1794350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" y="188640"/>
            <a:ext cx="9144000" cy="1143000"/>
          </a:xfrm>
          <a:solidFill>
            <a:srgbClr val="FFC000"/>
          </a:solidFill>
        </p:spPr>
        <p:txBody>
          <a:bodyPr/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Культурно-исторический профиль региона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b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9512" y="1416610"/>
            <a:ext cx="4752528" cy="5324757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1800" b="0" dirty="0">
                <a:solidFill>
                  <a:schemeClr val="accent1">
                    <a:lumMod val="50000"/>
                  </a:schemeClr>
                </a:solidFill>
              </a:rPr>
              <a:t>В средневековье земли нынешней Волгоградской области входили в состав таких крупных государственных образований, как  </a:t>
            </a:r>
            <a:r>
              <a:rPr lang="ru-RU" sz="1800" b="0" i="1" dirty="0">
                <a:solidFill>
                  <a:schemeClr val="accent1">
                    <a:lumMod val="50000"/>
                  </a:schemeClr>
                </a:solidFill>
              </a:rPr>
              <a:t>Тюркский  и Хазарский каганаты, Золотая Орда, Астраханское ханство, Малые </a:t>
            </a:r>
            <a:r>
              <a:rPr lang="ru-RU" sz="1800" b="0" i="1" dirty="0" err="1">
                <a:solidFill>
                  <a:schemeClr val="accent1">
                    <a:lumMod val="50000"/>
                  </a:schemeClr>
                </a:solidFill>
              </a:rPr>
              <a:t>Ногаи</a:t>
            </a:r>
            <a:r>
              <a:rPr lang="ru-RU" sz="1800" b="0" i="1" dirty="0">
                <a:solidFill>
                  <a:schemeClr val="accent1">
                    <a:lumMod val="50000"/>
                  </a:schemeClr>
                </a:solidFill>
              </a:rPr>
              <a:t>, Ногайская Орда и Московское царство</a:t>
            </a:r>
            <a:r>
              <a:rPr lang="ru-RU" sz="1800" b="0" dirty="0">
                <a:solidFill>
                  <a:schemeClr val="accent1">
                    <a:lumMod val="50000"/>
                  </a:schemeClr>
                </a:solidFill>
              </a:rPr>
              <a:t>. </a:t>
            </a:r>
          </a:p>
          <a:p>
            <a:pPr algn="ctr"/>
            <a:r>
              <a:rPr lang="ru-RU" sz="1800" b="0" dirty="0">
                <a:solidFill>
                  <a:schemeClr val="accent1">
                    <a:lumMod val="50000"/>
                  </a:schemeClr>
                </a:solidFill>
              </a:rPr>
              <a:t>С </a:t>
            </a:r>
            <a:r>
              <a:rPr lang="en-US" sz="1800" b="0" dirty="0">
                <a:solidFill>
                  <a:schemeClr val="accent1">
                    <a:lumMod val="50000"/>
                  </a:schemeClr>
                </a:solidFill>
              </a:rPr>
              <a:t>I </a:t>
            </a:r>
            <a:r>
              <a:rPr lang="ru-RU" sz="1800" b="0" dirty="0">
                <a:solidFill>
                  <a:schemeClr val="accent1">
                    <a:lumMod val="50000"/>
                  </a:schemeClr>
                </a:solidFill>
              </a:rPr>
              <a:t>тысячелетия нашей эры на территории области на </a:t>
            </a:r>
            <a:r>
              <a:rPr lang="ru-RU" sz="1800" b="0" dirty="0" err="1">
                <a:solidFill>
                  <a:schemeClr val="accent1">
                    <a:lumMod val="50000"/>
                  </a:schemeClr>
                </a:solidFill>
              </a:rPr>
              <a:t>волгодонском</a:t>
            </a:r>
            <a:r>
              <a:rPr lang="ru-RU" sz="1800" b="0" dirty="0">
                <a:solidFill>
                  <a:schemeClr val="accent1">
                    <a:lumMod val="50000"/>
                  </a:schemeClr>
                </a:solidFill>
              </a:rPr>
              <a:t> перешейке существовала </a:t>
            </a:r>
            <a:r>
              <a:rPr lang="ru-RU" sz="1800" b="0" i="1" dirty="0" err="1">
                <a:solidFill>
                  <a:schemeClr val="accent1">
                    <a:lumMod val="50000"/>
                  </a:schemeClr>
                </a:solidFill>
              </a:rPr>
              <a:t>волгодонская</a:t>
            </a:r>
            <a:r>
              <a:rPr lang="ru-RU" sz="1800" b="0" i="1" dirty="0">
                <a:solidFill>
                  <a:schemeClr val="accent1">
                    <a:lumMod val="50000"/>
                  </a:schemeClr>
                </a:solidFill>
              </a:rPr>
              <a:t> переволока</a:t>
            </a:r>
            <a:r>
              <a:rPr lang="ru-RU" sz="1800" b="0" dirty="0">
                <a:solidFill>
                  <a:schemeClr val="accent1">
                    <a:lumMod val="50000"/>
                  </a:schemeClr>
                </a:solidFill>
              </a:rPr>
              <a:t>, положившая началу превращения Царицына в крупный областной центр. </a:t>
            </a:r>
          </a:p>
          <a:p>
            <a:pPr algn="ctr"/>
            <a:r>
              <a:rPr lang="ru-RU" sz="1800" b="0" dirty="0">
                <a:solidFill>
                  <a:schemeClr val="accent1">
                    <a:lumMod val="50000"/>
                  </a:schemeClr>
                </a:solidFill>
              </a:rPr>
              <a:t>Древний торговый и военный путь просуществовал до 1952 года, когда транспортную связь между реками стал исполнять канал Волго-Дон. 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F74A2A6-2E22-F8A7-170B-A2DD9A3D9B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072" y="1416610"/>
            <a:ext cx="3816424" cy="2565868"/>
          </a:xfrm>
          <a:prstGeom prst="rect">
            <a:avLst/>
          </a:prstGeom>
        </p:spPr>
      </p:pic>
      <p:pic>
        <p:nvPicPr>
          <p:cNvPr id="7" name="Содержимое 6" descr="Рассматривая электросхему движения судна по Волго-Донскому к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5220072" y="4067856"/>
            <a:ext cx="3816424" cy="2561709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21419"/>
            <a:ext cx="9144000" cy="1010330"/>
          </a:xfrm>
          <a:solidFill>
            <a:srgbClr val="FFC000"/>
          </a:solidFill>
        </p:spPr>
        <p:txBody>
          <a:bodyPr/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Культурно-исторический профиль региона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b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45F4856-AFFF-DFA1-B7C3-41E0E62049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0032" y="1464419"/>
            <a:ext cx="3865612" cy="2577075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sz="quarter" idx="2"/>
          </p:nvPr>
        </p:nvSpPr>
        <p:spPr>
          <a:xfrm>
            <a:off x="179512" y="1464419"/>
            <a:ext cx="4317876" cy="5132933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/>
              <a:t>     </a:t>
            </a:r>
          </a:p>
          <a:p>
            <a:pPr>
              <a:buNone/>
            </a:pPr>
            <a:r>
              <a:rPr lang="ru-RU" sz="2300" dirty="0"/>
              <a:t>      В XIX веке большая часть правобережной части современной Волгоградской области России входила в состав </a:t>
            </a:r>
            <a:r>
              <a:rPr lang="ru-RU" sz="2300" b="1" dirty="0"/>
              <a:t>Области Войска Донского</a:t>
            </a:r>
            <a:r>
              <a:rPr lang="ru-RU" sz="2300" dirty="0"/>
              <a:t> — административно-территориальной единицы Российской империи, населённой донскими казаками и управлявшейся по особому положению. С 1786 официально называлась землёй Войска Донского, в 1870—1918 — Областью Войска Донского.</a:t>
            </a:r>
          </a:p>
          <a:p>
            <a:pPr>
              <a:buNone/>
            </a:pPr>
            <a:r>
              <a:rPr lang="ru-RU" sz="2300" dirty="0"/>
              <a:t>      С 23 марта по 4 мая 1918 года на территории области существовала  </a:t>
            </a:r>
            <a:r>
              <a:rPr lang="ru-RU" sz="2300" b="1" dirty="0"/>
              <a:t>Донская Советская Республика,  </a:t>
            </a:r>
            <a:r>
              <a:rPr lang="ru-RU" sz="2300" dirty="0"/>
              <a:t>а после её ликвидации —</a:t>
            </a:r>
            <a:r>
              <a:rPr lang="ru-RU" sz="2300" dirty="0" err="1"/>
              <a:t>Всевеликое</a:t>
            </a:r>
            <a:r>
              <a:rPr lang="ru-RU" sz="2300" dirty="0"/>
              <a:t> Войско Донское  (до 1920 года).</a:t>
            </a:r>
          </a:p>
          <a:p>
            <a:pPr>
              <a:buNone/>
            </a:pPr>
            <a:r>
              <a:rPr lang="ru-RU" sz="2300" dirty="0"/>
              <a:t>      В 1920 году область Войска Донского упразднена, 7 её округов вошли в Донскую область , а три округа —  2 Донской, </a:t>
            </a:r>
            <a:r>
              <a:rPr lang="ru-RU" sz="2300" dirty="0" err="1"/>
              <a:t>Хоперский</a:t>
            </a:r>
            <a:r>
              <a:rPr lang="ru-RU" sz="2300" dirty="0"/>
              <a:t> и </a:t>
            </a:r>
            <a:r>
              <a:rPr lang="ru-RU" sz="2300" dirty="0" err="1"/>
              <a:t>Усть-Медведицкий</a:t>
            </a:r>
            <a:r>
              <a:rPr lang="ru-RU" sz="2300" dirty="0"/>
              <a:t>— вошли в состав  </a:t>
            </a:r>
            <a:r>
              <a:rPr lang="ru-RU" sz="2300" b="1" dirty="0"/>
              <a:t>Царицынской  губернии.  </a:t>
            </a:r>
            <a:endParaRPr lang="ru-RU" sz="2300" dirty="0">
              <a:solidFill>
                <a:schemeClr val="tx2">
                  <a:lumMod val="50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7" name="Содержимое 6" descr="Рисунок3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875245" y="4282201"/>
            <a:ext cx="1503679" cy="2148113"/>
          </a:xfr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AE40EA5-3035-08A2-8237-DBD008D1FC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272" y="4301065"/>
            <a:ext cx="1617206" cy="212965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4"/>
            <a:ext cx="9144000" cy="1143000"/>
          </a:xfrm>
          <a:solidFill>
            <a:srgbClr val="FFC000"/>
          </a:solidFill>
        </p:spPr>
        <p:txBody>
          <a:bodyPr/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Культурно-исторический профиль региона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b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95936" y="1484784"/>
            <a:ext cx="5148064" cy="5092404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endParaRPr lang="ru-RU" sz="1600" b="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sz="1600" b="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sz="1600" b="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Царицынская губерния </a:t>
            </a:r>
            <a:r>
              <a:rPr lang="ru-RU" sz="1600" b="0" dirty="0">
                <a:solidFill>
                  <a:schemeClr val="accent1">
                    <a:lumMod val="50000"/>
                  </a:schemeClr>
                </a:solidFill>
              </a:rPr>
              <a:t>(с 10 апреля 1925 года — Сталинградская) — существовавшая в 1918—1928 годах административно-территориальная единица РСФСР с центром в Царицыне (10 апреля 1925 года переименован в Сталинград).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Возникла при разделении земель Саратовской, Астраханской губерний и области Войска Донского</a:t>
            </a:r>
            <a:r>
              <a:rPr lang="ru-RU" sz="1600" b="0" dirty="0">
                <a:solidFill>
                  <a:schemeClr val="accent1">
                    <a:lumMod val="50000"/>
                  </a:schemeClr>
                </a:solidFill>
              </a:rPr>
              <a:t>. Упразднена с связи с образованием Нижне-Волжской области. Прообраз существующей сейчас Волгоградской области.</a:t>
            </a:r>
          </a:p>
          <a:p>
            <a:pPr algn="ctr"/>
            <a:endParaRPr lang="ru-RU" sz="1600" b="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sz="1600" b="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sz="1600" b="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sz="1600" b="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sz="1600" b="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sz="1600" b="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sz="1600" b="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sz="1600" b="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sz="1600" b="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15BB49F-692A-8B79-BA2E-FAF3DB8370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506285"/>
            <a:ext cx="3744416" cy="509240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>
            <a:extLst>
              <a:ext uri="{FF2B5EF4-FFF2-40B4-BE49-F238E27FC236}">
                <a16:creationId xmlns:a16="http://schemas.microsoft.com/office/drawing/2014/main" id="{1EDD64E7-3852-FF6B-9879-B7BE573E19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72000" y="836712"/>
            <a:ext cx="4392487" cy="5515698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Царицын с момента своего основания был небольшим уездным городом поочерёдно Казанской, Астраханской, Саратовской губерний. Во второй половине 19 века импульс развитию города дали Волго-Донская железная дорога и последующие присоединенные к ней железнодорожные линии. Город ускоренно развивался, и по численности населения и промышленному потенциалу превзошел многое губернские города, оставаясь по статусу уездным городом.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83B736E-631D-867E-84BE-AD6D42C168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330" y="908720"/>
            <a:ext cx="4042555" cy="252028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BAD1518-BAD0-20BA-B4FD-9B7F49EC3F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898" y="3779248"/>
            <a:ext cx="4056228" cy="2530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9621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2922" y="116632"/>
            <a:ext cx="9144000" cy="926976"/>
          </a:xfrm>
          <a:solidFill>
            <a:srgbClr val="FFC000"/>
          </a:solidFill>
        </p:spPr>
        <p:txBody>
          <a:bodyPr/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Культурно-исторический профиль региона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b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3" name="Текст 2"/>
          <p:cNvSpPr>
            <a:spLocks noGrp="1"/>
          </p:cNvSpPr>
          <p:nvPr>
            <p:ph sz="quarter" idx="2"/>
          </p:nvPr>
        </p:nvSpPr>
        <p:spPr>
          <a:xfrm>
            <a:off x="22922" y="1043608"/>
            <a:ext cx="9098156" cy="2745432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 fontScale="70000" lnSpcReduction="20000"/>
          </a:bodyPr>
          <a:lstStyle/>
          <a:p>
            <a:endParaRPr lang="ru-RU" b="1" dirty="0"/>
          </a:p>
          <a:p>
            <a:pPr algn="ctr">
              <a:buNone/>
            </a:pPr>
            <a:r>
              <a:rPr lang="ru-RU" b="1" dirty="0"/>
              <a:t>Нижне-Волжская область </a:t>
            </a:r>
            <a:r>
              <a:rPr lang="ru-RU" dirty="0"/>
              <a:t>(21 мая 1928 — 11 июня 1928). Сформирована из: Астраханской, Сталинградской, Саратовской губерний и части Самарской губернии. Административный центр — Саратов.</a:t>
            </a:r>
          </a:p>
          <a:p>
            <a:pPr algn="ctr">
              <a:buNone/>
            </a:pPr>
            <a:r>
              <a:rPr lang="ru-RU" b="1" dirty="0"/>
              <a:t>Нижне-Волжский край </a:t>
            </a:r>
            <a:r>
              <a:rPr lang="ru-RU" dirty="0"/>
              <a:t>(11 июня 1928 — 10 января 1934). Центр края: с по 1928 по 1932 — Саратов, с 1932 по 1934 — Сталинград.</a:t>
            </a:r>
          </a:p>
          <a:p>
            <a:pPr algn="ctr">
              <a:buNone/>
            </a:pPr>
            <a:r>
              <a:rPr lang="ru-RU" b="1" dirty="0"/>
              <a:t>Сталинградский  край </a:t>
            </a:r>
            <a:r>
              <a:rPr lang="ru-RU" dirty="0"/>
              <a:t>(10 января 1934 — 5 декабря 1936). Возник путём разделения Нижневолжского края. Административный центр — город Сталинград. 5 декабря 1936 года край преобразован в Сталинградскую область и Калмыцкую АССР</a:t>
            </a:r>
          </a:p>
          <a:p>
            <a:pPr algn="ctr">
              <a:buNone/>
            </a:pPr>
            <a:r>
              <a:rPr lang="ru-RU" dirty="0"/>
              <a:t>Сталинградская область (5 декабря 1936 — 16 декабря 1961). Сталинградская область была образована из Сталинградского края 5 декабря 1936 год. </a:t>
            </a:r>
          </a:p>
          <a:p>
            <a:pPr algn="ctr">
              <a:buNone/>
            </a:pPr>
            <a:r>
              <a:rPr lang="ru-RU" dirty="0"/>
              <a:t>Административный центр — </a:t>
            </a:r>
            <a:r>
              <a:rPr lang="ru-RU" b="1" dirty="0"/>
              <a:t>город Сталинград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7" name="Содержимое 6" descr="115847023.jpg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3419872" y="3835953"/>
            <a:ext cx="1995697" cy="2913123"/>
          </a:xfr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9BC3BCA-AAD5-9A71-B547-502AE8E836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" y="3933056"/>
            <a:ext cx="3276104" cy="239168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8D1A2A8-1F9C-AEE1-012B-BFC802EF40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3311" y="3933056"/>
            <a:ext cx="3434561" cy="245325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5622"/>
            <a:ext cx="9144000" cy="897114"/>
          </a:xfrm>
          <a:solidFill>
            <a:srgbClr val="FFC000"/>
          </a:solidFill>
        </p:spPr>
        <p:txBody>
          <a:bodyPr/>
          <a:lstStyle/>
          <a:p>
            <a:pPr algn="ctr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Культурно-исторический профиль региона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. </a:t>
            </a:r>
            <a:b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3" name="Текст 2"/>
          <p:cNvSpPr>
            <a:spLocks noGrp="1"/>
          </p:cNvSpPr>
          <p:nvPr>
            <p:ph sz="quarter" idx="2"/>
          </p:nvPr>
        </p:nvSpPr>
        <p:spPr>
          <a:xfrm>
            <a:off x="0" y="1124744"/>
            <a:ext cx="9144000" cy="1224136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/>
              <a:t>   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Сталинградская область 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16 декабря 1961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   переименована в Волгоградскую область. Административный центр — город Волгоград (Сталинград). </a:t>
            </a:r>
          </a:p>
          <a:p>
            <a:pPr algn="ctr">
              <a:buNone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     В нашей области 33 района, 6 городских округов: Волгоград, Волжский, Камышин, Михайловка, Урюпинск, Фролово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267DBE6-BC1C-735D-23A8-F2AB5BF712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48" y="2412444"/>
            <a:ext cx="3642627" cy="241893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864482-F063-C4EA-FC63-A882AAFBE5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5284" y="2391726"/>
            <a:ext cx="3387417" cy="241635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3154E18-64B5-64E3-1A0C-89434D7F17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7152" y="2360024"/>
            <a:ext cx="1732256" cy="247135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A7FB836-3C94-512B-A631-E724E47F39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645" y="4939641"/>
            <a:ext cx="1235854" cy="184318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72B1457-D59D-E764-0C44-35312C07DC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7621" y="4919356"/>
            <a:ext cx="1235854" cy="184318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5CBE3FB-A19D-1BF9-8050-66EADA38B6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08884" y="4919356"/>
            <a:ext cx="2700352" cy="185784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13D1963-BE4A-ED2F-3DFD-A2DA9BAEFD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9968" y="4841144"/>
            <a:ext cx="2792733" cy="19214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8964488" cy="936104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pPr algn="ctr"/>
            <a:b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Культурно-исторический профиль региона</a:t>
            </a:r>
            <a:br>
              <a:rPr lang="ru-RU" sz="18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br>
              <a:rPr lang="ru-RU" sz="1400" dirty="0"/>
            </a:br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quarter" idx="4"/>
          </p:nvPr>
        </p:nvSpPr>
        <p:spPr>
          <a:xfrm>
            <a:off x="107504" y="1124744"/>
            <a:ext cx="8964488" cy="5544616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lvl="0" algn="ctr">
              <a:buNone/>
            </a:pPr>
            <a:r>
              <a:rPr lang="ru-RU" sz="1800" dirty="0"/>
              <a:t>   Волгоград является одним из ведущих культурных центров Нижнего Поволжья. </a:t>
            </a:r>
            <a:r>
              <a:rPr lang="ru-RU" sz="1800" b="1" dirty="0"/>
              <a:t>Культура Волгограда</a:t>
            </a:r>
            <a:r>
              <a:rPr lang="ru-RU" sz="1800" dirty="0"/>
              <a:t> представлена сетью учреждений культуры и искусства</a:t>
            </a:r>
            <a:r>
              <a:rPr lang="ru-RU" sz="1800" b="1" dirty="0"/>
              <a:t>. </a:t>
            </a:r>
            <a:r>
              <a:rPr lang="ru-RU" sz="1800" dirty="0"/>
              <a:t>Среди экспонатов музеев города – редкие документы, предметы быта, археологические находки, другие объекты материальной культуры;</a:t>
            </a:r>
          </a:p>
          <a:p>
            <a:pPr lvl="0" algn="ctr">
              <a:buNone/>
            </a:pPr>
            <a:r>
              <a:rPr lang="ru-RU" sz="1800" b="1" dirty="0"/>
              <a:t>      54 муниципальных общедоступных библиотеки </a:t>
            </a:r>
            <a:r>
              <a:rPr lang="ru-RU" sz="1800" dirty="0"/>
              <a:t>системы Министерства культуры РФ; </a:t>
            </a:r>
            <a:r>
              <a:rPr lang="ru-RU" sz="1800" b="1" dirty="0"/>
              <a:t>10 клубных учреждений.</a:t>
            </a:r>
            <a:br>
              <a:rPr lang="ru-RU" dirty="0"/>
            </a:br>
            <a:endParaRPr lang="ru-RU" dirty="0"/>
          </a:p>
          <a:p>
            <a:pPr lvl="0">
              <a:buNone/>
            </a:pPr>
            <a:r>
              <a:rPr lang="ru-RU" dirty="0"/>
              <a:t>    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0D706C1-1C42-C693-92CF-774A3239B0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2955828"/>
            <a:ext cx="2479956" cy="151216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540193D-FC93-B27D-E82D-F4B78CA4AA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3075" y="2949322"/>
            <a:ext cx="2166570" cy="144381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D223080-7D23-2AEE-FC3B-1C25A729B3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7824" y="2940412"/>
            <a:ext cx="2166570" cy="144438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8D077C8-7712-CFFB-89AC-8B2499B8FD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520" y="4660743"/>
            <a:ext cx="2457507" cy="163833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B158C6F-AF5B-AF06-0D06-D6F02E812A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7824" y="4670890"/>
            <a:ext cx="2094562" cy="167565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16EA568-0F5C-1857-7680-1687BD44DE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6321" y="4639856"/>
            <a:ext cx="2166570" cy="173325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C6456AC-1420-3344-ACD6-285E8E41BEA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39820" y="3373031"/>
            <a:ext cx="1428750" cy="25336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71992" cy="720080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pPr algn="ctr"/>
            <a:b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</a:br>
            <a:b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</a:br>
            <a:b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</a:br>
            <a:b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</a:br>
            <a:br>
              <a:rPr lang="ru-RU" sz="18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700" b="1" dirty="0">
                <a:solidFill>
                  <a:schemeClr val="accent1">
                    <a:lumMod val="50000"/>
                  </a:schemeClr>
                </a:solidFill>
              </a:rPr>
              <a:t> Культурно-исторический профиль региона</a:t>
            </a:r>
            <a:br>
              <a:rPr lang="ru-RU" sz="1400" dirty="0"/>
            </a:br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quarter" idx="4"/>
          </p:nvPr>
        </p:nvSpPr>
        <p:spPr>
          <a:xfrm>
            <a:off x="107504" y="869774"/>
            <a:ext cx="8964488" cy="5727578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lvl="0">
              <a:buNone/>
            </a:pPr>
            <a:r>
              <a:rPr lang="ru-RU" sz="1600" dirty="0"/>
              <a:t>     Волгоградская область располагает развитой </a:t>
            </a:r>
            <a:r>
              <a:rPr lang="ru-RU" sz="1600" b="1" dirty="0"/>
              <a:t>сетью культурных учреждений</a:t>
            </a:r>
            <a:r>
              <a:rPr lang="ru-RU" sz="1600" dirty="0"/>
              <a:t>: </a:t>
            </a:r>
            <a:r>
              <a:rPr lang="ru-RU" sz="1600" b="1" dirty="0"/>
              <a:t> 34 краеведческих музея.</a:t>
            </a:r>
            <a:r>
              <a:rPr lang="ru-RU" sz="1600" dirty="0"/>
              <a:t> Из них 5 государственных: Волгоградский областной краеведческий музей, ФГУК «Государственный историко-мемориальный музей-заповедник «Сталинградская битва» (объект федерального значения), Волгоградский государственный историко-этнографический и архитектурный музей-заповедник «Старая </a:t>
            </a:r>
            <a:r>
              <a:rPr lang="ru-RU" sz="1600" dirty="0" err="1"/>
              <a:t>Сарепта</a:t>
            </a:r>
            <a:r>
              <a:rPr lang="ru-RU" sz="1600" dirty="0"/>
              <a:t>», Волгоградский музей изобразительных искусств, Волгоградская областная детская художественная галерея.</a:t>
            </a:r>
            <a:br>
              <a:rPr lang="ru-RU" sz="1600" dirty="0"/>
            </a:br>
            <a:r>
              <a:rPr lang="ru-RU" sz="1600" dirty="0"/>
              <a:t>В регионе развита сеть музеев, организованных в учебных заведениях и на предприятиях, а также квартиры- и дома-музеи знаменитых земляков. </a:t>
            </a:r>
            <a:br>
              <a:rPr lang="ru-RU" sz="1600" dirty="0"/>
            </a:br>
            <a:r>
              <a:rPr lang="ru-RU" sz="1600" dirty="0"/>
              <a:t>Музеи области имеют ценные археологические, этнографические, нумизматические коллекции, уникальные историко-мемориальные собрания; </a:t>
            </a:r>
            <a:r>
              <a:rPr lang="ru-RU" sz="1600" b="1" dirty="0"/>
              <a:t>828 библиотек </a:t>
            </a:r>
            <a:r>
              <a:rPr lang="ru-RU" sz="1600" dirty="0"/>
              <a:t>(системы Министерства культуры РФ); </a:t>
            </a:r>
            <a:br>
              <a:rPr lang="ru-RU" sz="1600" dirty="0"/>
            </a:br>
            <a:r>
              <a:rPr lang="ru-RU" sz="1600" b="1" dirty="0"/>
              <a:t>972 клубных учреждения </a:t>
            </a:r>
            <a:r>
              <a:rPr lang="ru-RU" sz="1600" dirty="0"/>
              <a:t>(Дома культуры, Дворцы профсоюзов и т. д.).</a:t>
            </a:r>
          </a:p>
          <a:p>
            <a:pPr lvl="0"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937EC38-7EE1-A034-1AD8-7A6CF7912E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352" y="4385709"/>
            <a:ext cx="3024336" cy="200787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98F3D5A-6DC9-05C1-661B-2B40CDD8A2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5536" y="4385709"/>
            <a:ext cx="3017305" cy="200787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C03D9D7-525B-7D19-4746-CA67556FBB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2522" y="4416540"/>
            <a:ext cx="1999958" cy="1999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9824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6">
            <a:extLst>
              <a:ext uri="{FF2B5EF4-FFF2-40B4-BE49-F238E27FC236}">
                <a16:creationId xmlns:a16="http://schemas.microsoft.com/office/drawing/2014/main" id="{05CBBE0E-41CB-F770-472A-44EA35A4A1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15888"/>
            <a:ext cx="8964612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buClrTx/>
              <a:buSzTx/>
              <a:buFontTx/>
              <a:buNone/>
            </a:pPr>
            <a:endParaRPr lang="ru-RU" altLang="ru-RU" sz="2800" b="1">
              <a:latin typeface="Arial" panose="020B0604020202020204" pitchFamily="34" charset="0"/>
            </a:endParaRPr>
          </a:p>
        </p:txBody>
      </p:sp>
      <p:pic>
        <p:nvPicPr>
          <p:cNvPr id="8195" name="Picture 13" descr="logotip_planeta">
            <a:extLst>
              <a:ext uri="{FF2B5EF4-FFF2-40B4-BE49-F238E27FC236}">
                <a16:creationId xmlns:a16="http://schemas.microsoft.com/office/drawing/2014/main" id="{653A885B-6060-2879-ADB6-99EA39B38A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275" y="261938"/>
            <a:ext cx="135413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Rectangle 14">
            <a:extLst>
              <a:ext uri="{FF2B5EF4-FFF2-40B4-BE49-F238E27FC236}">
                <a16:creationId xmlns:a16="http://schemas.microsoft.com/office/drawing/2014/main" id="{531DEB74-DED5-D06D-1125-5BB7B07E91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8988" y="1228725"/>
            <a:ext cx="294957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tabLst>
                <a:tab pos="2990850" algn="l"/>
              </a:tabLst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600" b="1">
                <a:latin typeface="Arial" panose="020B0604020202020204" pitchFamily="34" charset="0"/>
              </a:rPr>
              <a:t>www.planeta-kniga.ru</a:t>
            </a:r>
          </a:p>
        </p:txBody>
      </p:sp>
      <p:pic>
        <p:nvPicPr>
          <p:cNvPr id="8197" name="Picture 16" descr="E:\Кускова\ЛОГОТИПЫ\Наш Волго-Донской край Цветной.png">
            <a:extLst>
              <a:ext uri="{FF2B5EF4-FFF2-40B4-BE49-F238E27FC236}">
                <a16:creationId xmlns:a16="http://schemas.microsoft.com/office/drawing/2014/main" id="{64B39A7A-A923-5324-5390-44D8FFE510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819" y="155575"/>
            <a:ext cx="920750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Прямоугольник 2">
            <a:extLst>
              <a:ext uri="{FF2B5EF4-FFF2-40B4-BE49-F238E27FC236}">
                <a16:creationId xmlns:a16="http://schemas.microsoft.com/office/drawing/2014/main" id="{DB11DA02-1D79-64EF-9686-493A478EA8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263650"/>
            <a:ext cx="309403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tabLst>
                <a:tab pos="2990850" algn="l"/>
              </a:tabLst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b="1">
                <a:latin typeface="Arial" panose="020B0604020202020204" pitchFamily="34" charset="0"/>
              </a:rPr>
              <a:t>Наш Волго-Донской край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FB7F224-F0D7-8EDA-562D-F1928FD63B79}"/>
              </a:ext>
            </a:extLst>
          </p:cNvPr>
          <p:cNvSpPr/>
          <p:nvPr/>
        </p:nvSpPr>
        <p:spPr>
          <a:xfrm>
            <a:off x="212725" y="1566863"/>
            <a:ext cx="8694738" cy="4000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+mj-lt"/>
                <a:cs typeface="+mn-cs"/>
              </a:rPr>
              <a:t>серия «НАШ ВОЛГО-ДОНСКОЙ КРАЙ»</a:t>
            </a:r>
          </a:p>
        </p:txBody>
      </p:sp>
      <p:pic>
        <p:nvPicPr>
          <p:cNvPr id="8200" name="Picture 2" descr="E:\Кускова\РЕГИОНАЛКА Реклама\Геграфия и экология _обложка-1.jpg">
            <a:extLst>
              <a:ext uri="{FF2B5EF4-FFF2-40B4-BE49-F238E27FC236}">
                <a16:creationId xmlns:a16="http://schemas.microsoft.com/office/drawing/2014/main" id="{2F54B8AA-8187-2C4F-7B61-A988469A9B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788" y="1992313"/>
            <a:ext cx="1389062" cy="197961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1" name="Picture 3" descr="E:\Кускова\РЕГИОНАЛКА Реклама\география 6 практикум.jpg">
            <a:extLst>
              <a:ext uri="{FF2B5EF4-FFF2-40B4-BE49-F238E27FC236}">
                <a16:creationId xmlns:a16="http://schemas.microsoft.com/office/drawing/2014/main" id="{2729EA7A-0BD5-C7FA-1B35-432659B1D8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375" y="1992313"/>
            <a:ext cx="1365250" cy="197961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E:\Кускова\РЕГИОНАЛКА Реклама\география 8-9 переиздание лицо готово.jpg">
            <a:extLst>
              <a:ext uri="{FF2B5EF4-FFF2-40B4-BE49-F238E27FC236}">
                <a16:creationId xmlns:a16="http://schemas.microsoft.com/office/drawing/2014/main" id="{6B4DC285-68D5-66DC-0535-5835F23112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732213" y="1989138"/>
            <a:ext cx="1401762" cy="1981200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3" name="Picture 5" descr="E:\Кускова\РЕГИОНАЛКА Реклама\История Волгограда.jpg">
            <a:extLst>
              <a:ext uri="{FF2B5EF4-FFF2-40B4-BE49-F238E27FC236}">
                <a16:creationId xmlns:a16="http://schemas.microsoft.com/office/drawing/2014/main" id="{879F4DC6-5156-55BA-410B-585AD9E72F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675" y="1989138"/>
            <a:ext cx="1392238" cy="19812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6" descr="E:\Кускова\РЕГИОНАЛКА Реклама\краеведение 6 тетрадь готово+.jpg">
            <a:extLst>
              <a:ext uri="{FF2B5EF4-FFF2-40B4-BE49-F238E27FC236}">
                <a16:creationId xmlns:a16="http://schemas.microsoft.com/office/drawing/2014/main" id="{3262815A-2D91-E8F2-7EE8-A8519FB23D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563" y="1970088"/>
            <a:ext cx="1474787" cy="197961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5" name="Picture 8" descr="E:\Кускова\РЕГИОНАЛКА Реклама\Во имя росс. науки кн. 3, ч.1\Vo imya ross nauki_chast 3_kniga 1_cover 7BC.jpg">
            <a:extLst>
              <a:ext uri="{FF2B5EF4-FFF2-40B4-BE49-F238E27FC236}">
                <a16:creationId xmlns:a16="http://schemas.microsoft.com/office/drawing/2014/main" id="{162995AA-389C-59D9-C0ED-BEBE723FD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688" y="4449763"/>
            <a:ext cx="1296987" cy="197961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6" name="Picture 10" descr="E:\Кускова\РЕГИОНАЛКА Реклама\2019.jpg">
            <a:extLst>
              <a:ext uri="{FF2B5EF4-FFF2-40B4-BE49-F238E27FC236}">
                <a16:creationId xmlns:a16="http://schemas.microsoft.com/office/drawing/2014/main" id="{0F2B7C50-1CAA-28C7-4048-9AB07A874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48250" y="-10920413"/>
            <a:ext cx="1327150" cy="197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7" name="Picture 12" descr="E:\Кускова\РЕГИОНАЛКА Реклама\2019.jpg">
            <a:extLst>
              <a:ext uri="{FF2B5EF4-FFF2-40B4-BE49-F238E27FC236}">
                <a16:creationId xmlns:a16="http://schemas.microsoft.com/office/drawing/2014/main" id="{0263079D-2695-3F7D-876E-5AEF38BABF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49013" y="-8791575"/>
            <a:ext cx="1327150" cy="197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8" name="Picture 13">
            <a:extLst>
              <a:ext uri="{FF2B5EF4-FFF2-40B4-BE49-F238E27FC236}">
                <a16:creationId xmlns:a16="http://schemas.microsoft.com/office/drawing/2014/main" id="{712B7549-DDF2-586E-1358-4A60F2E99B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50" y="4448175"/>
            <a:ext cx="1328738" cy="1974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9" name="Picture 14" descr="E:\Кускова\Сайт\Сайт Новинки\Регионалка\Вассаби_COVER_7БЦ_УФ ЛАК-1.jpg">
            <a:extLst>
              <a:ext uri="{FF2B5EF4-FFF2-40B4-BE49-F238E27FC236}">
                <a16:creationId xmlns:a16="http://schemas.microsoft.com/office/drawing/2014/main" id="{CA01EAF1-7308-776D-9B0A-D9AD64C1A1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625" y="4425950"/>
            <a:ext cx="1431925" cy="197961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0" name="Picture 15" descr="E:\Кускова\Сайт\Сайт Новинки\Регионалка\География Иловлинского района_обложка-1.jpg">
            <a:extLst>
              <a:ext uri="{FF2B5EF4-FFF2-40B4-BE49-F238E27FC236}">
                <a16:creationId xmlns:a16="http://schemas.microsoft.com/office/drawing/2014/main" id="{A38A961F-A275-1A22-A3E0-FC0E6FDE36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4449763"/>
            <a:ext cx="1370012" cy="197961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1" name="Picture 16" descr="E:\Кускова\Сайт\Сайт Новинки\Регионалка\Скетч_Путешествие_Обложка_7БЦ.jpg">
            <a:extLst>
              <a:ext uri="{FF2B5EF4-FFF2-40B4-BE49-F238E27FC236}">
                <a16:creationId xmlns:a16="http://schemas.microsoft.com/office/drawing/2014/main" id="{23BF3EE6-33AE-B568-9166-678A2EC318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4430713"/>
            <a:ext cx="1377950" cy="19812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C6EC4C8-A3E2-7EA9-5608-D969C5272BB5}"/>
              </a:ext>
            </a:extLst>
          </p:cNvPr>
          <p:cNvSpPr/>
          <p:nvPr/>
        </p:nvSpPr>
        <p:spPr>
          <a:xfrm>
            <a:off x="341313" y="3971925"/>
            <a:ext cx="85661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книги волгоградских авторов </a:t>
            </a:r>
          </a:p>
        </p:txBody>
      </p:sp>
      <p:pic>
        <p:nvPicPr>
          <p:cNvPr id="8213" name="Picture 17" descr="E:\Кускова\Сайт\Сайт Новинки\Краеведение + Волгоград\Город героев_народная энциклопедия_обложка_КБС-1.jpg">
            <a:extLst>
              <a:ext uri="{FF2B5EF4-FFF2-40B4-BE49-F238E27FC236}">
                <a16:creationId xmlns:a16="http://schemas.microsoft.com/office/drawing/2014/main" id="{AEAD044E-456E-A8EB-AAB9-FB87626D73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4430713"/>
            <a:ext cx="1363662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57170"/>
            <a:ext cx="9144000" cy="1143000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Объекты и исторические ценности региона, </a:t>
            </a:r>
            <a:b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предъявляемые детям и взрослым</a:t>
            </a:r>
            <a:br>
              <a:rPr lang="ru-RU" sz="2000" b="1" dirty="0"/>
            </a:br>
            <a:endParaRPr lang="ru-RU" sz="2000" b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ED41DD1-4A28-CDDE-11CD-315F00DF0B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3902865"/>
            <a:ext cx="1965165" cy="2955135"/>
          </a:xfrm>
          <a:prstGeom prst="rect">
            <a:avLst/>
          </a:prstGeom>
        </p:spPr>
      </p:pic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0" y="1628801"/>
            <a:ext cx="9108504" cy="2160240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 fontScale="92500" lnSpcReduction="20000"/>
          </a:bodyPr>
          <a:lstStyle/>
          <a:p>
            <a:endParaRPr lang="ru-RU" sz="1900" dirty="0">
              <a:latin typeface="+mj-lt"/>
            </a:endParaRPr>
          </a:p>
          <a:p>
            <a:r>
              <a:rPr lang="ru-RU" sz="1900" dirty="0">
                <a:latin typeface="+mj-lt"/>
              </a:rPr>
              <a:t>край, город, село, станица, хутор</a:t>
            </a:r>
          </a:p>
          <a:p>
            <a:r>
              <a:rPr lang="ru-RU" sz="1900" dirty="0">
                <a:latin typeface="+mj-lt"/>
              </a:rPr>
              <a:t>районы, микрорайоны</a:t>
            </a:r>
          </a:p>
          <a:p>
            <a:r>
              <a:rPr lang="ru-RU" sz="1900" dirty="0">
                <a:latin typeface="+mj-lt"/>
              </a:rPr>
              <a:t>улицы, площади, проспекты</a:t>
            </a:r>
          </a:p>
          <a:p>
            <a:r>
              <a:rPr lang="ru-RU" sz="1900" dirty="0">
                <a:latin typeface="+mj-lt"/>
              </a:rPr>
              <a:t>граждане города, села…</a:t>
            </a:r>
          </a:p>
          <a:p>
            <a:r>
              <a:rPr lang="ru-RU" sz="1900" dirty="0">
                <a:latin typeface="+mj-lt"/>
              </a:rPr>
              <a:t>основные традиционные занятия граждан</a:t>
            </a:r>
          </a:p>
          <a:p>
            <a:r>
              <a:rPr lang="ru-RU" sz="1900" dirty="0">
                <a:latin typeface="+mj-lt"/>
              </a:rPr>
              <a:t>исторические события (войны, события мирного времени) и связанные с ними памятники, музеи</a:t>
            </a:r>
          </a:p>
          <a:p>
            <a:endParaRPr lang="ru-RU" sz="1900" dirty="0">
              <a:latin typeface="+mj-lt"/>
            </a:endParaRPr>
          </a:p>
          <a:p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3A46154-11D4-F387-10E4-3610995326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9752" y="3875482"/>
            <a:ext cx="4143375" cy="30099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C32E4E8-1EA6-55D8-777D-C3B4A56541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0232" y="3875482"/>
            <a:ext cx="2225630" cy="296608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32656"/>
            <a:ext cx="9144000" cy="1081838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Общекультурные и профессиональные 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компетенции педагога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quarter" idx="4"/>
          </p:nvPr>
        </p:nvSpPr>
        <p:spPr>
          <a:xfrm>
            <a:off x="0" y="1484784"/>
            <a:ext cx="9144000" cy="4658860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/>
              <a:t>     </a:t>
            </a:r>
          </a:p>
          <a:p>
            <a:pPr>
              <a:buNone/>
            </a:pPr>
            <a:r>
              <a:rPr lang="ru-RU" b="1" dirty="0"/>
              <a:t>     Знает историческое прошлое </a:t>
            </a:r>
            <a:r>
              <a:rPr lang="ru-RU" dirty="0"/>
              <a:t>родного города (села), Нижнего Поволжья, имеет представление о современных достижениях педагогической науки и практики в сфере исторического краеведения и способен использовать новые знания в решении задач образования воспитанников и их родителей. </a:t>
            </a:r>
            <a:r>
              <a:rPr lang="ru-RU" b="1" dirty="0"/>
              <a:t>Устремлен к получению новых знаний</a:t>
            </a:r>
            <a:r>
              <a:rPr lang="ru-RU" dirty="0"/>
              <a:t> об истории и культуре Нижнего Поволжья, Волгоградской области и ее административного центра – Волгограда: посещает музеи, библиотеки и др. учреждения культуры</a:t>
            </a:r>
            <a:r>
              <a:rPr lang="ru-RU" b="1" dirty="0"/>
              <a:t>. Способен адаптировать получаемую из разных источников информацию </a:t>
            </a:r>
            <a:r>
              <a:rPr lang="ru-RU" dirty="0"/>
              <a:t>о культурно-исторических процессах, определивших развитие края, для восприятия детей 3–7 лет.</a:t>
            </a:r>
          </a:p>
          <a:p>
            <a:pPr>
              <a:buNone/>
            </a:pPr>
            <a:r>
              <a:rPr lang="ru-RU" dirty="0"/>
              <a:t>     </a:t>
            </a:r>
            <a:r>
              <a:rPr lang="ru-RU" b="1" dirty="0"/>
              <a:t>Приобщает детей </a:t>
            </a:r>
            <a:r>
              <a:rPr lang="ru-RU" dirty="0"/>
              <a:t>к культурно-историческому наследию родного края. </a:t>
            </a:r>
            <a:r>
              <a:rPr lang="ru-RU" b="1" dirty="0"/>
              <a:t>Знакомит</a:t>
            </a:r>
            <a:r>
              <a:rPr lang="ru-RU" dirty="0"/>
              <a:t> их с культурно-историческими объектами (театрами, музеями, библиотеками, памятниками истории), созидательным и боевым прошлым, традициями, легендами края. Помогает каждому ребенку реализовать свои </a:t>
            </a:r>
            <a:r>
              <a:rPr lang="ru-RU" b="1" dirty="0"/>
              <a:t>индивидуальные интересы </a:t>
            </a:r>
            <a:r>
              <a:rPr lang="ru-RU" dirty="0"/>
              <a:t>в познании истории, отражать полученные впечатления в речевой и художественно-продуктивной деятельности… </a:t>
            </a:r>
          </a:p>
          <a:p>
            <a:pPr>
              <a:buNone/>
            </a:pPr>
            <a:r>
              <a:rPr lang="ru-RU" dirty="0"/>
              <a:t>      </a:t>
            </a:r>
            <a:r>
              <a:rPr lang="ru-RU" b="1" dirty="0"/>
              <a:t>Способен выстраивать взаимозависимые, осознанно-ответственные взаимодействия </a:t>
            </a:r>
            <a:r>
              <a:rPr lang="ru-RU" dirty="0"/>
              <a:t>со специалистами </a:t>
            </a:r>
            <a:r>
              <a:rPr lang="ru-RU" b="1" dirty="0"/>
              <a:t>учреждений культуры</a:t>
            </a:r>
            <a:r>
              <a:rPr lang="ru-RU" dirty="0"/>
              <a:t>: краеведческим музеем и его филиалами, музеями истории железнодорожного, речного транспорта и пр., библиотеками, имеющими богатые кадровые и информационные ресурсы по истории края…</a:t>
            </a:r>
          </a:p>
          <a:p>
            <a:pPr>
              <a:buNone/>
            </a:pPr>
            <a:r>
              <a:rPr lang="ru-RU" dirty="0"/>
              <a:t>      Создает у </a:t>
            </a:r>
            <a:r>
              <a:rPr lang="ru-RU" b="1" dirty="0"/>
              <a:t>родителей мотивацию </a:t>
            </a:r>
            <a:r>
              <a:rPr lang="ru-RU" dirty="0"/>
              <a:t>сохранения семейных традиций и зарождения новых; поддерживает чувство гордости  за  семейные достижения. Ориентирует родителей на приобщение ребенка к культуре и истории родного города (села).</a:t>
            </a:r>
          </a:p>
          <a:p>
            <a:pPr algn="ctr">
              <a:buNone/>
            </a:pPr>
            <a:r>
              <a:rPr lang="ru-RU" dirty="0"/>
              <a:t>…………………………………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081838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Общекультурные и базовые педагогические   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компетенции родителя</a:t>
            </a:r>
          </a:p>
        </p:txBody>
      </p:sp>
      <p:sp>
        <p:nvSpPr>
          <p:cNvPr id="7" name="Содержимое 6"/>
          <p:cNvSpPr>
            <a:spLocks noGrp="1"/>
          </p:cNvSpPr>
          <p:nvPr>
            <p:ph sz="quarter" idx="4"/>
          </p:nvPr>
        </p:nvSpPr>
        <p:spPr>
          <a:xfrm>
            <a:off x="0" y="1412776"/>
            <a:ext cx="9144000" cy="4730868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dirty="0"/>
              <a:t>…………………………………</a:t>
            </a:r>
          </a:p>
          <a:p>
            <a:pPr>
              <a:buNone/>
            </a:pPr>
            <a:r>
              <a:rPr lang="ru-RU" dirty="0"/>
              <a:t>     Способен </a:t>
            </a:r>
            <a:r>
              <a:rPr lang="ru-RU" b="1" dirty="0"/>
              <a:t>обнаруживать проявления заинтересованного отношения </a:t>
            </a:r>
            <a:r>
              <a:rPr lang="ru-RU" dirty="0"/>
              <a:t>сына/дочери к культурно-историческим объектам, событиям, фактам и поддерживать развитие этого интереса. </a:t>
            </a:r>
            <a:r>
              <a:rPr lang="ru-RU" b="1" dirty="0"/>
              <a:t>Помогает</a:t>
            </a:r>
            <a:r>
              <a:rPr lang="ru-RU" dirty="0"/>
              <a:t> ребенку осуществлять </a:t>
            </a:r>
            <a:r>
              <a:rPr lang="ru-RU" b="1" dirty="0"/>
              <a:t>поиск информации </a:t>
            </a:r>
            <a:r>
              <a:rPr lang="ru-RU" dirty="0"/>
              <a:t>об основных культурных и исторических объектах города (села, станицы, хутора), знаменитых людях в районных, городских, областных библиотеках, Интернете; учит ребенка пользоваться энциклопедической литературой. Показывает ребенку, как связаны судьба их семьи с судьбой родного края. </a:t>
            </a:r>
            <a:r>
              <a:rPr lang="ru-RU" b="1" dirty="0"/>
              <a:t>Воспитывает чувство </a:t>
            </a:r>
            <a:r>
              <a:rPr lang="ru-RU" dirty="0"/>
              <a:t>гордости и привязанности к любимым местам, родному городу (селу, станице, хутору). </a:t>
            </a:r>
          </a:p>
          <a:p>
            <a:pPr>
              <a:buNone/>
            </a:pPr>
            <a:r>
              <a:rPr lang="ru-RU" dirty="0"/>
              <a:t>     Участвует в мероприятиях, проходящих в городе (селе, станице, хуторе), </a:t>
            </a:r>
            <a:r>
              <a:rPr lang="ru-RU" b="1" dirty="0"/>
              <a:t>интересуется происходящими событиями</a:t>
            </a:r>
            <a:r>
              <a:rPr lang="ru-RU" dirty="0"/>
              <a:t>. Принимает участие в благоустройстве своего двора, района. Приобщает к этому сына (дочь). Способен увлеченно рассказать ребенку о своей профессии, о ее значимости для города (села, станицы, хутора); гордится своим предприятием. </a:t>
            </a:r>
            <a:r>
              <a:rPr lang="ru-RU" b="1" dirty="0"/>
              <a:t>Воспитывает осознанное и бережное отношение </a:t>
            </a:r>
            <a:r>
              <a:rPr lang="ru-RU" dirty="0"/>
              <a:t>к культурно-историческому наследию родного края.</a:t>
            </a:r>
          </a:p>
          <a:p>
            <a:pPr algn="ctr">
              <a:buNone/>
            </a:pPr>
            <a:r>
              <a:rPr lang="ru-RU" dirty="0"/>
              <a:t>……………………………..  </a:t>
            </a:r>
          </a:p>
          <a:p>
            <a:pPr algn="ctr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85794"/>
            <a:ext cx="8258204" cy="775542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pPr algn="ctr"/>
            <a:br>
              <a:rPr lang="ru-RU" sz="1600" b="1" dirty="0"/>
            </a:br>
            <a:br>
              <a:rPr lang="ru-RU" sz="1600" b="1" dirty="0"/>
            </a:br>
            <a:br>
              <a:rPr lang="ru-RU" sz="1600" dirty="0"/>
            </a:br>
            <a:r>
              <a:rPr lang="ru-RU" sz="1600" b="1" dirty="0"/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Планируемые результаты освоения программы.  </a:t>
            </a:r>
            <a:br>
              <a:rPr lang="ru-RU" sz="1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Целевые ориентиры образования на первой ступени: от 3 до 5 лет.  </a:t>
            </a:r>
            <a:br>
              <a:rPr lang="ru-RU" sz="1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Направление «История и культура родного края»</a:t>
            </a:r>
            <a:endParaRPr lang="ru-RU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500034" y="1714488"/>
            <a:ext cx="8143932" cy="4645832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1200" b="1" i="1" dirty="0">
                <a:solidFill>
                  <a:schemeClr val="accent1">
                    <a:lumMod val="50000"/>
                  </a:schemeClr>
                </a:solidFill>
              </a:rPr>
              <a:t>Образовательные области: </a:t>
            </a:r>
          </a:p>
          <a:p>
            <a:pPr algn="ctr">
              <a:buNone/>
            </a:pPr>
            <a:r>
              <a:rPr lang="ru-RU" sz="1200" i="1" dirty="0"/>
              <a:t>«Социально-коммуникативное развитие»,  «Познавательное развитие»,  «Речевое развитие»</a:t>
            </a:r>
            <a:endParaRPr lang="ru-RU" sz="1200" dirty="0"/>
          </a:p>
          <a:p>
            <a:pPr>
              <a:buNone/>
            </a:pPr>
            <a:r>
              <a:rPr lang="ru-RU" sz="1200" dirty="0"/>
              <a:t>       Знает свою семью, эмоционально откликается на фотографии близких, устанавливает связи между прошлым и настоящим . Может рассказать о своих родителях и прародителях (бабушках, дедушках), а также братьях и сестрах.  Проявляет интерес к традициям семьи. Принимает участие в  традиционных праздниках, поездках к родственникам и пр. С удовольствием посещает цирк, театры, музеи Волгоградской области. Называет профессии своих родителей и пользу, которую они приносят своим трудом городу (селу, станице, хутору). Знает свой родной дом, двор, улицу (называет адрес). С удовольствием играет в своем дворе и учится вместе со взрослыми заботиться о его состоянии. Обращается к родителям с вопросами об окружающей действительности, об интересующих объектах, которые наблюдает во дворе, на улице.  Проявляет интерес к играм и занятиям старших детей, сверстников (с учетом симпатии, дружбы); включается в игры со старшими детьми. Ориентируется в помещениях и на участке детского сада, называет профессии  людей, которые работают в детском саду, особенности их деятельности.  Знает название родного города (села, станицы, хутора).  Имеет представление о городе и селе, горожанах и сельчанах. Знает о том, что город состоит из районов, что в городе есть парки, аллеи, скверы, площади, проспекты. Проявляет интерес к рассказам взрослых о родном городе (селе, станице, хуторе). Рассматривает иллюстрации, слайды, фотографии, книги с изображением города (села, станицы, хутора). Эмоционально откликается на красоту знакомых улиц, аллей и других объектов. Знает достопримечательности города (села, станицы, хутора): парк, цирк, набережная, кукольный театр, скульптурная композиция на площади и др.  Знаком с традициями города (села, станицы, хутора): День района, День города, 9 Мая и др. Отражает свои впечатления от прогулок с семьей по городу (селу, станице, хутору) и за его пределами в художественно-продуктивной, речевой, игровой деятельности.</a:t>
            </a:r>
          </a:p>
          <a:p>
            <a:pPr algn="ctr">
              <a:buNone/>
            </a:pPr>
            <a:endParaRPr lang="ru-RU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775542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pPr algn="ctr"/>
            <a:br>
              <a:rPr lang="ru-RU" sz="1600" b="1" dirty="0"/>
            </a:br>
            <a:br>
              <a:rPr lang="ru-RU" sz="1600" b="1" dirty="0"/>
            </a:br>
            <a:br>
              <a:rPr lang="ru-RU" sz="1600" dirty="0"/>
            </a:br>
            <a:r>
              <a:rPr lang="ru-RU" sz="1600" b="1" dirty="0"/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Планируемые результаты освоения программы.  </a:t>
            </a:r>
            <a:br>
              <a:rPr lang="ru-RU" sz="1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Целевые ориентиры образования на первой ступени: от 5 до 7 лет.  </a:t>
            </a:r>
            <a:br>
              <a:rPr lang="ru-RU" sz="1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Направление «История и культура  родного края»</a:t>
            </a:r>
            <a:endParaRPr lang="ru-RU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0" y="1340768"/>
            <a:ext cx="9144000" cy="5256584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1400" b="1" i="1" dirty="0">
                <a:solidFill>
                  <a:schemeClr val="accent1">
                    <a:lumMod val="50000"/>
                  </a:schemeClr>
                </a:solidFill>
              </a:rPr>
              <a:t>Образовательные области: </a:t>
            </a:r>
            <a:endParaRPr lang="ru-RU" sz="1400" dirty="0">
              <a:solidFill>
                <a:schemeClr val="accent1">
                  <a:lumMod val="50000"/>
                </a:schemeClr>
              </a:solidFill>
            </a:endParaRPr>
          </a:p>
          <a:p>
            <a:pPr algn="ctr">
              <a:buNone/>
            </a:pPr>
            <a:r>
              <a:rPr lang="ru-RU" sz="1400" i="1" dirty="0">
                <a:solidFill>
                  <a:schemeClr val="accent1">
                    <a:lumMod val="50000"/>
                  </a:schemeClr>
                </a:solidFill>
              </a:rPr>
              <a:t>«Социально-коммуникативное развитие»,  «Познавательное развитие»,  «Речевое развитие»</a:t>
            </a:r>
            <a:endParaRPr lang="ru-RU" sz="1400" dirty="0">
              <a:solidFill>
                <a:schemeClr val="accent1">
                  <a:lumMod val="50000"/>
                </a:schemeClr>
              </a:solidFill>
            </a:endParaRPr>
          </a:p>
          <a:p>
            <a:pPr algn="ctr">
              <a:buNone/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 </a:t>
            </a:r>
            <a:r>
              <a:rPr lang="ru-RU" sz="1400" dirty="0"/>
              <a:t> ………………………………………..</a:t>
            </a:r>
          </a:p>
          <a:p>
            <a:pPr>
              <a:buNone/>
            </a:pPr>
            <a:r>
              <a:rPr lang="ru-RU" sz="1400" dirty="0"/>
              <a:t>       Знает, что в родном городе (селе, станице, хуторе) Волгоградской области живут люди разных национальностей. Интересуется традициями народов: русских, украинцев, белорусов, татар (игры, фольклор, быт и т.д.); казачьими традициями. Знает флаг, герб, значимые объекты города Волгограда и Волгоградской области. С интересом посещает исторические и памятные места города Волгограда и Волгоградской области, бережно относится к ним. С уважением и гордостью относится к людям, защищавшим и созидающим город и внесшим свой вклад в  развитие Волгограда.  Восхищается и эмоционально откликается на красоту и величие рек родного края – Волги, Дона, </a:t>
            </a:r>
            <a:r>
              <a:rPr lang="ru-RU" sz="1400" dirty="0" err="1"/>
              <a:t>Хопра</a:t>
            </a:r>
            <a:r>
              <a:rPr lang="ru-RU" sz="1400" dirty="0"/>
              <a:t> и др. Имеет представление, что на Волге и Дону стоит много городов (Ростов, Саратов, Самара, Нижний Новгород, Ульяновск и др.). </a:t>
            </a:r>
          </a:p>
          <a:p>
            <a:pPr>
              <a:buNone/>
            </a:pPr>
            <a:r>
              <a:rPr lang="ru-RU" sz="1400" dirty="0"/>
              <a:t>        Способен к совместному со взрослыми поиску информации об истории и культуре родного города (села, станицы, хутора), известных людях; умеет донести ее до сверстников. Воспринимает и эмоционально откликается на теле-, видео- и аудиосредства, используемые взрослыми при ознакомлении с родным краем.  Проявляет интерес к посещению театров, музеев, библиотек города (села) и района, общению со специалистами учреждений культуры. Понимает значимость этих учреждений для граждан, сохранения исторического и культурного наследия. </a:t>
            </a:r>
          </a:p>
          <a:p>
            <a:pPr>
              <a:buNone/>
            </a:pPr>
            <a:r>
              <a:rPr lang="ru-RU" sz="1400" dirty="0"/>
              <a:t>        Интересуется событиями, происходящими в семье: профессиональные праздники родителей, прародителей; событиями, происходящими в родном селе, городе: парад, демонстрация, салют и др.; активно в них участвует. </a:t>
            </a:r>
          </a:p>
          <a:p>
            <a:pPr algn="ctr">
              <a:buNone/>
            </a:pPr>
            <a:r>
              <a:rPr lang="ru-RU" sz="1400" dirty="0"/>
              <a:t>……………………</a:t>
            </a:r>
          </a:p>
          <a:p>
            <a:pPr>
              <a:buNone/>
            </a:pPr>
            <a:endParaRPr lang="ru-RU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0" y="1484784"/>
            <a:ext cx="5292080" cy="4801736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/>
              <a:t>      </a:t>
            </a:r>
          </a:p>
          <a:p>
            <a:pPr>
              <a:buNone/>
            </a:pPr>
            <a:r>
              <a:rPr lang="ru-RU" dirty="0"/>
              <a:t>     …Проживающих в городе людей называют горожанами, а в селе – сельчанами. В городе проживает много тысяч людей. А село  и деревня – это небольшие населенные пункты, которые давным-давно отличались друг от друга тем, что в селе всегда была церковь. </a:t>
            </a:r>
          </a:p>
          <a:p>
            <a:pPr>
              <a:buNone/>
            </a:pPr>
            <a:r>
              <a:rPr lang="ru-RU" dirty="0"/>
              <a:t>      Много интересного можно узнать от родных об истории родного села (города): послушать рассказ, посмотреть фотографии из семейного архива; узнать о времени поселения семьи в этих местах. </a:t>
            </a:r>
          </a:p>
          <a:p>
            <a:pPr>
              <a:buNone/>
            </a:pPr>
            <a:r>
              <a:rPr lang="ru-RU" dirty="0"/>
              <a:t>      В центре каждого города (села, станицы) Волгоградской области находятся здания администрации, где работают люди, которые заботятся о здоровье людей, о красоте и благоустройстве улиц и площадей, о развитии предприятий (больниц, школ, заводов), об отдыхе жителей…</a:t>
            </a:r>
          </a:p>
          <a:p>
            <a:endParaRPr lang="ru-RU" dirty="0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081838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pPr algn="ctr"/>
            <a:br>
              <a:rPr lang="ru-RU" sz="18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Содержание образовательного взаимодействия семьи и ДОУ </a:t>
            </a:r>
            <a:br>
              <a:rPr lang="ru-RU" sz="20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по культурно- историческому направлению.</a:t>
            </a:r>
            <a:br>
              <a:rPr lang="ru-RU" sz="2000" dirty="0"/>
            </a:br>
            <a:br>
              <a:rPr lang="ru-RU" sz="1400" dirty="0">
                <a:solidFill>
                  <a:schemeClr val="bg2">
                    <a:lumMod val="25000"/>
                  </a:schemeClr>
                </a:solidFill>
              </a:rPr>
            </a:br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7" name="Содержимое 6" descr="2 001.jpg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652120" y="1497360"/>
            <a:ext cx="3312368" cy="4757174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70469"/>
            <a:ext cx="9144000" cy="1143000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br>
              <a:rPr lang="ru-RU" dirty="0"/>
            </a:br>
            <a:r>
              <a:rPr lang="ru-RU" sz="2200" b="1" dirty="0"/>
              <a:t> </a:t>
            </a:r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Ф</a:t>
            </a:r>
            <a:r>
              <a:rPr lang="ru-RU" sz="2200" b="1" dirty="0">
                <a:solidFill>
                  <a:schemeClr val="bg2">
                    <a:lumMod val="25000"/>
                  </a:schemeClr>
                </a:solidFill>
              </a:rPr>
              <a:t>ормы взаимодействия детского сада и семьи  </a:t>
            </a:r>
            <a:br>
              <a:rPr lang="ru-RU" sz="2200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2200" b="1" dirty="0">
                <a:solidFill>
                  <a:schemeClr val="bg2">
                    <a:lumMod val="25000"/>
                  </a:schemeClr>
                </a:solidFill>
              </a:rPr>
              <a:t>в культурно-историческом  направлении </a:t>
            </a:r>
            <a:br>
              <a:rPr lang="ru-RU" sz="2700" b="1" dirty="0">
                <a:solidFill>
                  <a:schemeClr val="bg2">
                    <a:lumMod val="25000"/>
                  </a:schemeClr>
                </a:solidFill>
              </a:rPr>
            </a:br>
            <a:endParaRPr lang="ru-RU" sz="27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sz="half" idx="3"/>
          </p:nvPr>
        </p:nvSpPr>
        <p:spPr>
          <a:xfrm>
            <a:off x="4643438" y="1408022"/>
            <a:ext cx="4389884" cy="5274754"/>
          </a:xfrm>
          <a:solidFill>
            <a:srgbClr val="FFC000"/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107504" y="1412775"/>
            <a:ext cx="4389884" cy="5274755"/>
          </a:xfrm>
          <a:solidFill>
            <a:srgbClr val="FFC000"/>
          </a:solidFill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sz="1600" b="1" i="1" dirty="0">
                <a:solidFill>
                  <a:schemeClr val="bg2">
                    <a:lumMod val="25000"/>
                  </a:schemeClr>
                </a:solidFill>
              </a:rPr>
              <a:t>      </a:t>
            </a:r>
          </a:p>
          <a:p>
            <a:pPr>
              <a:buNone/>
            </a:pPr>
            <a:r>
              <a:rPr lang="ru-RU" sz="1800" b="1" i="1" dirty="0">
                <a:solidFill>
                  <a:schemeClr val="bg2">
                    <a:lumMod val="25000"/>
                  </a:schemeClr>
                </a:solidFill>
              </a:rPr>
              <a:t>        </a:t>
            </a:r>
            <a:endParaRPr lang="ru-RU" sz="1600" dirty="0">
              <a:solidFill>
                <a:schemeClr val="bg2">
                  <a:lumMod val="25000"/>
                </a:schemeClr>
              </a:solidFill>
            </a:endParaRPr>
          </a:p>
          <a:p>
            <a:pPr lvl="0"/>
            <a:r>
              <a:rPr lang="ru-RU" sz="1800" i="1" dirty="0"/>
              <a:t>Изучение воспитательных возможностей субъектов культурно-образовательного пространства:</a:t>
            </a:r>
            <a:r>
              <a:rPr lang="ru-RU" sz="1800" b="1" dirty="0"/>
              <a:t> </a:t>
            </a:r>
            <a:r>
              <a:rPr lang="ru-RU" sz="1800" dirty="0"/>
              <a:t>социально-педагогическая диагностика; посещение семьи/дома воспитанника; день открытых дверей в детском саду. </a:t>
            </a:r>
          </a:p>
          <a:p>
            <a:pPr lvl="0"/>
            <a:r>
              <a:rPr lang="ru-RU" sz="1800" i="1" dirty="0"/>
              <a:t>Информационно-просвещенческое обеспечение взаимодействия: </a:t>
            </a:r>
            <a:r>
              <a:rPr lang="ru-RU" sz="1800" dirty="0"/>
              <a:t>консультация, родительские собрания, конференции (в т.ч. и </a:t>
            </a:r>
            <a:r>
              <a:rPr lang="ru-RU" sz="1800" dirty="0" err="1"/>
              <a:t>онлайн-конференции</a:t>
            </a:r>
            <a:r>
              <a:rPr lang="ru-RU" sz="1800" dirty="0"/>
              <a:t>), ассамблеи, родительские и педагогические чтения, стенды, семейный календарь, памятки, буклеты (маршруты выходного дня), рукописные газеты и журналы, устные журналы, выставки, </a:t>
            </a:r>
            <a:r>
              <a:rPr lang="ru-RU" sz="1800" dirty="0" err="1"/>
              <a:t>медиатека</a:t>
            </a:r>
            <a:r>
              <a:rPr lang="ru-RU" sz="1800" dirty="0"/>
              <a:t>. </a:t>
            </a:r>
          </a:p>
          <a:p>
            <a:pPr lvl="0"/>
            <a:r>
              <a:rPr lang="ru-RU" sz="1800" i="1" dirty="0"/>
              <a:t>Образование воспитывающих взрослых: </a:t>
            </a:r>
            <a:r>
              <a:rPr lang="ru-RU" sz="1800" dirty="0"/>
              <a:t>лекции, семинары, практикумы, мастер-классы, семейный клуб. </a:t>
            </a:r>
          </a:p>
          <a:p>
            <a:pPr lvl="0"/>
            <a:r>
              <a:rPr lang="ru-RU" sz="1800" i="1" dirty="0"/>
              <a:t>Совместная деятельность воспитывающих взрослых</a:t>
            </a:r>
            <a:r>
              <a:rPr lang="ru-RU" sz="1800" dirty="0"/>
              <a:t>: акция, семейный клуб (в т.ч. вечера вопросов и ответов), тематические праздники, прогулки, экскурсии, опытно-экспериментальная, проектная, игровая деятельность.</a:t>
            </a:r>
          </a:p>
          <a:p>
            <a:pPr>
              <a:buNone/>
            </a:pPr>
            <a:endParaRPr lang="ru-RU" sz="1800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buNone/>
            </a:pPr>
            <a:endParaRPr lang="ru-RU" sz="1600" b="1" i="1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buNone/>
            </a:pPr>
            <a:r>
              <a:rPr lang="ru-RU" sz="1600" b="1" i="1" dirty="0">
                <a:solidFill>
                  <a:schemeClr val="bg2">
                    <a:lumMod val="25000"/>
                  </a:schemeClr>
                </a:solidFill>
              </a:rPr>
              <a:t>      </a:t>
            </a:r>
            <a:endParaRPr lang="ru-RU" sz="1600" dirty="0">
              <a:solidFill>
                <a:schemeClr val="bg2">
                  <a:lumMod val="25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8" name="Содержимое 7" descr="P5230060.JPG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143504" y="2214554"/>
            <a:ext cx="2884885" cy="3846513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B78D3E-F771-0907-31E0-7C9F1756E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07" y="5753404"/>
            <a:ext cx="9144000" cy="936104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chemeClr val="bg2">
                    <a:lumMod val="25000"/>
                  </a:schemeClr>
                </a:solidFill>
              </a:rPr>
              <a:t>Информационно-просветительское обеспечение взаимодействия</a:t>
            </a:r>
            <a:br>
              <a:rPr lang="ru-RU" sz="2400" dirty="0">
                <a:solidFill>
                  <a:schemeClr val="bg2">
                    <a:lumMod val="25000"/>
                  </a:schemeClr>
                </a:solidFill>
              </a:rPr>
            </a:br>
            <a:endParaRPr lang="ru-RU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745D7D3E-0EDE-486F-15CB-C07CB10FB4FE}"/>
              </a:ext>
            </a:extLst>
          </p:cNvPr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4788024" y="196686"/>
            <a:ext cx="3676473" cy="528013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D55252D-E9AA-7680-4894-CA384B77CF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192224"/>
            <a:ext cx="3754761" cy="5280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040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id="{3CF039CF-7AC1-C918-5821-D9A702FCC6BA}"/>
              </a:ext>
            </a:extLst>
          </p:cNvPr>
          <p:cNvSpPr>
            <a:spLocks noGrp="1"/>
          </p:cNvSpPr>
          <p:nvPr>
            <p:ph type="body" sz="half" idx="3"/>
          </p:nvPr>
        </p:nvSpPr>
        <p:spPr>
          <a:xfrm>
            <a:off x="0" y="1484784"/>
            <a:ext cx="8964791" cy="654843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Маршруты выходного дня</a:t>
            </a: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3B385B9F-4834-03CC-1A2E-B9E7B5EE01C4}"/>
              </a:ext>
            </a:extLst>
          </p:cNvPr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6" y="2420888"/>
            <a:ext cx="4306715" cy="3014087"/>
          </a:xfr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13AAA51-B382-1926-A32D-00D68BAA38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420889"/>
            <a:ext cx="4518922" cy="3014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767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496" y="285728"/>
            <a:ext cx="9001000" cy="1143000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br>
              <a:rPr lang="ru-RU" dirty="0"/>
            </a:br>
            <a:r>
              <a:rPr lang="ru-RU" sz="5400" b="1" dirty="0"/>
              <a:t> </a:t>
            </a:r>
            <a:br>
              <a:rPr lang="ru-RU" sz="2700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2700" b="1" dirty="0">
                <a:solidFill>
                  <a:schemeClr val="bg2">
                    <a:lumMod val="25000"/>
                  </a:schemeClr>
                </a:solidFill>
              </a:rPr>
              <a:t>Информирование и просвещение родителей средствами семейного календаря</a:t>
            </a:r>
            <a:r>
              <a:rPr lang="ru-RU" sz="2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br>
              <a:rPr lang="ru-RU" sz="2200" dirty="0">
                <a:solidFill>
                  <a:schemeClr val="accent1">
                    <a:lumMod val="50000"/>
                  </a:schemeClr>
                </a:solidFill>
              </a:rPr>
            </a:br>
            <a:endParaRPr lang="ru-RU" sz="2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5" name="Текст 14"/>
          <p:cNvSpPr>
            <a:spLocks noGrp="1"/>
          </p:cNvSpPr>
          <p:nvPr>
            <p:ph type="body" idx="1"/>
          </p:nvPr>
        </p:nvSpPr>
        <p:spPr>
          <a:xfrm>
            <a:off x="107504" y="1628800"/>
            <a:ext cx="4389884" cy="4943472"/>
          </a:xfrm>
          <a:solidFill>
            <a:srgbClr val="FFC000"/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16" name="Текст 15"/>
          <p:cNvSpPr>
            <a:spLocks noGrp="1"/>
          </p:cNvSpPr>
          <p:nvPr>
            <p:ph type="body" sz="half" idx="3"/>
          </p:nvPr>
        </p:nvSpPr>
        <p:spPr>
          <a:xfrm>
            <a:off x="4643438" y="1628801"/>
            <a:ext cx="4177033" cy="4943472"/>
          </a:xfrm>
          <a:solidFill>
            <a:srgbClr val="FFC000"/>
          </a:solidFill>
        </p:spPr>
        <p:txBody>
          <a:bodyPr/>
          <a:lstStyle/>
          <a:p>
            <a:endParaRPr lang="ru-RU" dirty="0"/>
          </a:p>
        </p:txBody>
      </p:sp>
      <p:pic>
        <p:nvPicPr>
          <p:cNvPr id="10" name="Содержимое 9" descr="Макет -2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665399" y="1859757"/>
            <a:ext cx="3274093" cy="4630974"/>
          </a:xfrm>
        </p:spPr>
      </p:pic>
      <p:pic>
        <p:nvPicPr>
          <p:cNvPr id="6" name="Объект 5">
            <a:extLst>
              <a:ext uri="{FF2B5EF4-FFF2-40B4-BE49-F238E27FC236}">
                <a16:creationId xmlns:a16="http://schemas.microsoft.com/office/drawing/2014/main" id="{1455949D-B95B-2AE8-FCA4-67D30D7EF6D0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7469" y="1859757"/>
            <a:ext cx="3317362" cy="4630974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>
            <a:extLst>
              <a:ext uri="{FF2B5EF4-FFF2-40B4-BE49-F238E27FC236}">
                <a16:creationId xmlns:a16="http://schemas.microsoft.com/office/drawing/2014/main" id="{EE5FD8A0-8244-E137-CE5B-96ECEE0E595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3257550" y="4365625"/>
            <a:ext cx="5465763" cy="2241550"/>
          </a:xfrm>
        </p:spPr>
        <p:txBody>
          <a:bodyPr>
            <a:normAutofit/>
          </a:bodyPr>
          <a:lstStyle/>
          <a:p>
            <a:pPr algn="just">
              <a:defRPr/>
            </a:pPr>
            <a:r>
              <a:rPr lang="ru-RU" sz="1400" dirty="0">
                <a:effectLst/>
              </a:rPr>
              <a:t>Книга соединяет в себе Азбуку и пособие по краеведению Волгоградской области.</a:t>
            </a:r>
          </a:p>
          <a:p>
            <a:pPr algn="just">
              <a:defRPr/>
            </a:pPr>
            <a:r>
              <a:rPr lang="ru-RU" sz="1400" dirty="0">
                <a:effectLst/>
              </a:rPr>
              <a:t>Знакомясь с материалом, который представлен в алфавитном порядке, в доступной форме с использованием детских рисунков, фотографий, загадок, стихов, развивающих заданий, интересных фактов, юные читатели будут осваивать основные знания по нашему краю.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altLang="ru-RU" sz="2800" b="1" dirty="0">
              <a:latin typeface="Arial" charset="0"/>
            </a:endParaRPr>
          </a:p>
        </p:txBody>
      </p:sp>
      <p:sp>
        <p:nvSpPr>
          <p:cNvPr id="7171" name="Rectangle 6">
            <a:extLst>
              <a:ext uri="{FF2B5EF4-FFF2-40B4-BE49-F238E27FC236}">
                <a16:creationId xmlns:a16="http://schemas.microsoft.com/office/drawing/2014/main" id="{D3855F15-3FFC-1603-BA9E-9F825F4DCB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15888"/>
            <a:ext cx="8964612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buClrTx/>
              <a:buSzTx/>
              <a:buFontTx/>
              <a:buNone/>
            </a:pPr>
            <a:endParaRPr lang="ru-RU" altLang="ru-RU" sz="2800" b="1">
              <a:latin typeface="Arial" panose="020B0604020202020204" pitchFamily="34" charset="0"/>
            </a:endParaRPr>
          </a:p>
        </p:txBody>
      </p:sp>
      <p:pic>
        <p:nvPicPr>
          <p:cNvPr id="7172" name="Picture 13" descr="logotip_planeta">
            <a:extLst>
              <a:ext uri="{FF2B5EF4-FFF2-40B4-BE49-F238E27FC236}">
                <a16:creationId xmlns:a16="http://schemas.microsoft.com/office/drawing/2014/main" id="{4AA2D295-562A-4B6A-6872-74CF0181A2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9388" y="841375"/>
            <a:ext cx="1535112" cy="103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Rectangle 14">
            <a:extLst>
              <a:ext uri="{FF2B5EF4-FFF2-40B4-BE49-F238E27FC236}">
                <a16:creationId xmlns:a16="http://schemas.microsoft.com/office/drawing/2014/main" id="{4143C4B9-8DBE-9423-3E63-4EE0F3C700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4388" y="1885950"/>
            <a:ext cx="2949575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tabLst>
                <a:tab pos="2990850" algn="l"/>
              </a:tabLst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600" b="1">
                <a:latin typeface="Arial" panose="020B0604020202020204" pitchFamily="34" charset="0"/>
              </a:rPr>
              <a:t>www.planeta-kniga.ru</a:t>
            </a:r>
          </a:p>
        </p:txBody>
      </p:sp>
      <p:pic>
        <p:nvPicPr>
          <p:cNvPr id="7174" name="Picture 16" descr="E:\Кускова\ЛОГОТИПЫ\Наш Волго-Донской край Цветной.png">
            <a:extLst>
              <a:ext uri="{FF2B5EF4-FFF2-40B4-BE49-F238E27FC236}">
                <a16:creationId xmlns:a16="http://schemas.microsoft.com/office/drawing/2014/main" id="{548E0EA7-5295-44C7-DEB6-7F0AAC9E1C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313" y="823913"/>
            <a:ext cx="920750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5" name="Прямоугольник 2">
            <a:extLst>
              <a:ext uri="{FF2B5EF4-FFF2-40B4-BE49-F238E27FC236}">
                <a16:creationId xmlns:a16="http://schemas.microsoft.com/office/drawing/2014/main" id="{CE9202D2-3A6C-8264-79DA-D3ECD7F5DA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878013"/>
            <a:ext cx="30940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tabLst>
                <a:tab pos="2990850" algn="l"/>
              </a:tabLst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b="1">
                <a:latin typeface="Arial" panose="020B0604020202020204" pitchFamily="34" charset="0"/>
              </a:rPr>
              <a:t>Наш Волго-Донской край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E0D8E32-2115-5EAD-806F-2EE1125CD1EC}"/>
              </a:ext>
            </a:extLst>
          </p:cNvPr>
          <p:cNvSpPr/>
          <p:nvPr/>
        </p:nvSpPr>
        <p:spPr>
          <a:xfrm>
            <a:off x="179388" y="115888"/>
            <a:ext cx="8694737" cy="7080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+mj-lt"/>
                <a:cs typeface="+mn-cs"/>
              </a:rPr>
              <a:t>Библиотека региональной образовательной программы «Воспитание маленького волжанина»</a:t>
            </a:r>
          </a:p>
        </p:txBody>
      </p:sp>
      <p:sp>
        <p:nvSpPr>
          <p:cNvPr id="7177" name="Прямоугольник 1">
            <a:extLst>
              <a:ext uri="{FF2B5EF4-FFF2-40B4-BE49-F238E27FC236}">
                <a16:creationId xmlns:a16="http://schemas.microsoft.com/office/drawing/2014/main" id="{38CCD179-5649-8290-3F14-C341B8C306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5375" y="2492375"/>
            <a:ext cx="52085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 dirty="0"/>
              <a:t>Азбука юного волгоградца, или путешествие по родному краю.</a:t>
            </a:r>
            <a:endParaRPr lang="ru-RU" altLang="ru-RU" sz="1800" dirty="0"/>
          </a:p>
        </p:txBody>
      </p:sp>
      <p:sp>
        <p:nvSpPr>
          <p:cNvPr id="7178" name="Прямоугольник 3">
            <a:extLst>
              <a:ext uri="{FF2B5EF4-FFF2-40B4-BE49-F238E27FC236}">
                <a16:creationId xmlns:a16="http://schemas.microsoft.com/office/drawing/2014/main" id="{7ED84F2D-969F-DBF7-BCCE-E9304AA825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8388" y="3138488"/>
            <a:ext cx="508793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b="1" i="1"/>
              <a:t>Авторы: </a:t>
            </a:r>
            <a:r>
              <a:rPr lang="ru-RU" altLang="ru-RU" sz="1500"/>
              <a:t>Пашкович А.П., Пашкович И.А.,        Е.С. Евдокимова, Чернова М.В.</a:t>
            </a:r>
          </a:p>
        </p:txBody>
      </p:sp>
      <p:pic>
        <p:nvPicPr>
          <p:cNvPr id="7179" name="Picture 2" descr="E:\Кускова\РЕГИОНАЛКА Реклама\Азбука_Волгоград_2 издание_обложка.jpg">
            <a:extLst>
              <a:ext uri="{FF2B5EF4-FFF2-40B4-BE49-F238E27FC236}">
                <a16:creationId xmlns:a16="http://schemas.microsoft.com/office/drawing/2014/main" id="{970FE1D2-7B3D-D342-5C31-E23EFE7E51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" y="2492375"/>
            <a:ext cx="3014663" cy="3960813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DCBF7E-81FB-5798-F543-7644D7D71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8936"/>
            <a:ext cx="9144000" cy="1368152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br>
              <a:rPr lang="ru-RU" sz="2000" dirty="0"/>
            </a:br>
            <a:r>
              <a:rPr lang="ru-RU" sz="2000" dirty="0">
                <a:solidFill>
                  <a:schemeClr val="bg2">
                    <a:lumMod val="25000"/>
                  </a:schemeClr>
                </a:solidFill>
              </a:rPr>
              <a:t>СЕМЕЙНАЯ АССАМБЛЕЯ:</a:t>
            </a:r>
            <a:br>
              <a:rPr lang="ru-RU" sz="20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1800" b="1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«ИСТОРИЯ МОЕЙ РОДИНЫ В ИСТОРИИ МОЕЙ СЕМЬИ» (</a:t>
            </a:r>
            <a:r>
              <a:rPr lang="ru-RU" sz="1800" b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</a:t>
            </a:r>
            <a:r>
              <a:rPr lang="ru-RU" sz="1800" b="1" dirty="0" err="1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.Фролово</a:t>
            </a:r>
            <a:r>
              <a:rPr lang="ru-RU" sz="1800" b="1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br>
              <a:rPr lang="ru-RU" sz="1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97E2536A-487E-B90E-3AE7-4F3EC88F9826}"/>
              </a:ext>
            </a:extLst>
          </p:cNvPr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668787"/>
            <a:ext cx="3888432" cy="2874915"/>
          </a:xfrm>
        </p:spPr>
      </p:pic>
      <p:sp>
        <p:nvSpPr>
          <p:cNvPr id="6" name="Объект 5">
            <a:extLst>
              <a:ext uri="{FF2B5EF4-FFF2-40B4-BE49-F238E27FC236}">
                <a16:creationId xmlns:a16="http://schemas.microsoft.com/office/drawing/2014/main" id="{503B90DD-BBE1-B6B5-9872-7FBD0EEB3C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23528" y="1916832"/>
            <a:ext cx="8363273" cy="1368152"/>
          </a:xfrm>
        </p:spPr>
        <p:txBody>
          <a:bodyPr>
            <a:normAutofit fontScale="92500" lnSpcReduction="10000"/>
          </a:bodyPr>
          <a:lstStyle/>
          <a:p>
            <a:pPr indent="0" algn="ctr">
              <a:buNone/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Цели: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0"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  объединение детей и взрослых в постижении истории своего Рода, Семьи, Родины;</a:t>
            </a:r>
          </a:p>
          <a:p>
            <a:pPr indent="0" algn="just">
              <a:buNone/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привлечение внимания родителей к актуальной проблеме патриотического воспитания детей дошкольного возраста и способам их решения в семье; </a:t>
            </a:r>
          </a:p>
          <a:p>
            <a:pPr indent="0" algn="just"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  распространение лучшего опыта семейного воспитания.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091A137-E680-0F33-F577-B67C34FFD2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7984" y="3679812"/>
            <a:ext cx="2160240" cy="288032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C803CE8-4CFC-5101-56DE-25FED71037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3649995"/>
            <a:ext cx="2160240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9084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2A889211-CC3D-D3FB-9E97-E7F83F101B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505" y="1124744"/>
            <a:ext cx="8891604" cy="659352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Реконструкция Петровской ассамблеи в г. Петров Вал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27788B51-2B49-A1D3-64B2-5C21DBE3CE54}"/>
              </a:ext>
            </a:extLst>
          </p:cNvPr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239313" y="2341399"/>
            <a:ext cx="4237310" cy="3177983"/>
          </a:xfrm>
          <a:prstGeom prst="rect">
            <a:avLst/>
          </a:prstGeom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725B8CBF-C325-F0B0-FB5D-52EF1C87000C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667378" y="2346729"/>
            <a:ext cx="4331731" cy="3172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191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6B0FD4-8A80-FC78-BD69-9A9DE8ABE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32656"/>
            <a:ext cx="9108504" cy="1143000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chemeClr val="bg2">
                    <a:lumMod val="25000"/>
                  </a:schemeClr>
                </a:solidFill>
              </a:rPr>
              <a:t>ПРОГРАММЫ ВОСКРЕСНОГО СЕМЕЙНОГО АБОНЕМЕНТА</a:t>
            </a:r>
            <a:br>
              <a:rPr lang="ru-RU" sz="2400" dirty="0">
                <a:solidFill>
                  <a:schemeClr val="bg2">
                    <a:lumMod val="25000"/>
                  </a:schemeClr>
                </a:solidFill>
              </a:rPr>
            </a:br>
            <a:endParaRPr lang="ru-RU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CCB3A31-364B-859E-D393-50DB1CB0BFA6}"/>
              </a:ext>
            </a:extLst>
          </p:cNvPr>
          <p:cNvSpPr>
            <a:spLocks noGrp="1"/>
          </p:cNvSpPr>
          <p:nvPr>
            <p:ph type="body" sz="half" idx="3"/>
          </p:nvPr>
        </p:nvSpPr>
        <p:spPr>
          <a:xfrm>
            <a:off x="4211960" y="1556792"/>
            <a:ext cx="4041775" cy="654843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В краеведческом музее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8C5DF69B-B71D-51F5-8DE6-3F7050045D0C}"/>
              </a:ext>
            </a:extLst>
          </p:cNvPr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179512" y="1676834"/>
            <a:ext cx="3171229" cy="2378422"/>
          </a:xfrm>
          <a:prstGeom prst="rect">
            <a:avLst/>
          </a:prstGeom>
        </p:spPr>
      </p:pic>
      <p:pic>
        <p:nvPicPr>
          <p:cNvPr id="9" name="Объект 8">
            <a:extLst>
              <a:ext uri="{FF2B5EF4-FFF2-40B4-BE49-F238E27FC236}">
                <a16:creationId xmlns:a16="http://schemas.microsoft.com/office/drawing/2014/main" id="{49C95779-49A5-30B0-835C-6F45180B8730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3242" y="2235367"/>
            <a:ext cx="1716267" cy="2288357"/>
          </a:xfr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5434607-A416-6DC2-F16E-3A023AC44F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2010" y="2235367"/>
            <a:ext cx="1734524" cy="231269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6A13AAF-8A46-58CB-41F7-685CFDE669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512" y="4256433"/>
            <a:ext cx="3171229" cy="237842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13CEE6E-76E7-EA05-ACE6-C5C33CBF5E4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235" y="2233134"/>
            <a:ext cx="1734525" cy="23127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A3FDCAE-A343-67D4-3B37-FC960627C7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51056" y="4610464"/>
            <a:ext cx="2663095" cy="199732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F2DA438-DD68-49DD-313B-97E79F4F51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4466" y="4599382"/>
            <a:ext cx="2643784" cy="1982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8107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id="{3DD30819-04F9-3CE4-CD85-749DEF371B2D}"/>
              </a:ext>
            </a:extLst>
          </p:cNvPr>
          <p:cNvSpPr>
            <a:spLocks noGrp="1"/>
          </p:cNvSpPr>
          <p:nvPr>
            <p:ph type="body" sz="half" idx="3"/>
          </p:nvPr>
        </p:nvSpPr>
        <p:spPr>
          <a:xfrm>
            <a:off x="0" y="3101578"/>
            <a:ext cx="9144000" cy="654843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ДОН – НАШ БАТЮШКА</a:t>
            </a: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D65E1FDD-CF9E-D207-D343-B3D08BD51D08}"/>
              </a:ext>
            </a:extLst>
          </p:cNvPr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47" y="3861048"/>
            <a:ext cx="3680148" cy="2760111"/>
          </a:xfrm>
        </p:spPr>
      </p:pic>
      <p:pic>
        <p:nvPicPr>
          <p:cNvPr id="10" name="Объект 9">
            <a:extLst>
              <a:ext uri="{FF2B5EF4-FFF2-40B4-BE49-F238E27FC236}">
                <a16:creationId xmlns:a16="http://schemas.microsoft.com/office/drawing/2014/main" id="{F0347E61-72D0-CC02-72ED-392F48707887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1722" y="3861048"/>
            <a:ext cx="3702866" cy="2777150"/>
          </a:xfr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DC7FC31-33D8-53D6-6C10-AD8EAEFDD84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01952"/>
            <a:ext cx="3672408" cy="275430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B4F7A04-A876-1128-85CD-7A46CA34C2D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01952"/>
            <a:ext cx="3528392" cy="2646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8730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B600C3-B937-BA6C-196F-A134457B0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265852"/>
            <a:ext cx="8856984" cy="930900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Совместная игровая деятельность в детском саду и дома</a:t>
            </a:r>
            <a:br>
              <a:rPr lang="ru-RU" sz="2800" dirty="0">
                <a:solidFill>
                  <a:schemeClr val="bg2">
                    <a:lumMod val="25000"/>
                  </a:schemeClr>
                </a:solidFill>
              </a:rPr>
            </a:b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E6FACDDB-A5EB-17C6-F63E-FD5C6392DEAD}"/>
              </a:ext>
            </a:extLst>
          </p:cNvPr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442190" y="1469776"/>
            <a:ext cx="3841778" cy="5122372"/>
          </a:xfrm>
          <a:prstGeom prst="rect">
            <a:avLst/>
          </a:prstGeom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FE82CB5A-35FA-A94D-F393-87B23487E2C7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5004048" y="1462474"/>
            <a:ext cx="3528392" cy="5164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0226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id="{74D95620-653D-6C20-F897-6BFD39B21900}"/>
              </a:ext>
            </a:extLst>
          </p:cNvPr>
          <p:cNvSpPr>
            <a:spLocks noGrp="1"/>
          </p:cNvSpPr>
          <p:nvPr>
            <p:ph type="body" sz="half" idx="3"/>
          </p:nvPr>
        </p:nvSpPr>
        <p:spPr>
          <a:xfrm>
            <a:off x="149530" y="2987801"/>
            <a:ext cx="8712967" cy="654843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Прогулки и экскурсии с воспитанниками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83DEC96B-F63A-A9F6-F464-4B669120E818}"/>
              </a:ext>
            </a:extLst>
          </p:cNvPr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323528" y="248671"/>
            <a:ext cx="3789206" cy="2530462"/>
          </a:xfrm>
          <a:prstGeom prst="rect">
            <a:avLst/>
          </a:prstGeom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7328F116-82DA-EECC-71F7-DAC359B6ED7D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622792" y="3861048"/>
            <a:ext cx="3669121" cy="260426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0C3247E-D82F-6CC8-8DB8-63F73E576B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282" y="3861048"/>
            <a:ext cx="3955283" cy="260426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9B51B1A-F308-141B-28C0-9C53A5789B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2792" y="237920"/>
            <a:ext cx="3522371" cy="2641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5410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110E74-E9B6-99DB-4534-293220DE6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68760"/>
            <a:ext cx="9144000" cy="1212744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chemeClr val="bg2">
                    <a:lumMod val="25000"/>
                  </a:schemeClr>
                </a:solidFill>
              </a:rPr>
              <a:t>Мастерские для детей и родителей</a:t>
            </a:r>
            <a:br>
              <a:rPr lang="ru-RU" sz="3600" dirty="0">
                <a:solidFill>
                  <a:schemeClr val="bg2">
                    <a:lumMod val="25000"/>
                  </a:schemeClr>
                </a:solidFill>
              </a:rPr>
            </a:br>
            <a:endParaRPr lang="ru-RU" sz="36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A3B2ACDA-F84C-2049-4638-ED0269427489}"/>
              </a:ext>
            </a:extLst>
          </p:cNvPr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189" y="2875942"/>
            <a:ext cx="4041776" cy="3031332"/>
          </a:xfrm>
        </p:spPr>
      </p:pic>
      <p:pic>
        <p:nvPicPr>
          <p:cNvPr id="10" name="Объект 9">
            <a:extLst>
              <a:ext uri="{FF2B5EF4-FFF2-40B4-BE49-F238E27FC236}">
                <a16:creationId xmlns:a16="http://schemas.microsoft.com/office/drawing/2014/main" id="{CB409F08-B764-B9CD-33EB-E33C5B73DF22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860831"/>
            <a:ext cx="4041775" cy="3031332"/>
          </a:xfrm>
        </p:spPr>
      </p:pic>
    </p:spTree>
    <p:extLst>
      <p:ext uri="{BB962C8B-B14F-4D97-AF65-F5344CB8AC3E}">
        <p14:creationId xmlns:p14="http://schemas.microsoft.com/office/powerpoint/2010/main" val="7730990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0909C4-705B-D0DD-1C01-A72D6889D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8640"/>
            <a:ext cx="9036496" cy="1143000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Совместная проектная деятельность</a:t>
            </a:r>
            <a:br>
              <a:rPr lang="ru-RU" sz="2800" dirty="0">
                <a:solidFill>
                  <a:schemeClr val="bg2">
                    <a:lumMod val="25000"/>
                  </a:schemeClr>
                </a:solidFill>
              </a:rPr>
            </a:b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B66F6911-F333-BDE1-1976-B0AE068FD6AE}"/>
              </a:ext>
            </a:extLst>
          </p:cNvPr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505743"/>
            <a:ext cx="3456384" cy="5138323"/>
          </a:xfrm>
        </p:spPr>
      </p:pic>
      <p:sp>
        <p:nvSpPr>
          <p:cNvPr id="6" name="Объект 5">
            <a:extLst>
              <a:ext uri="{FF2B5EF4-FFF2-40B4-BE49-F238E27FC236}">
                <a16:creationId xmlns:a16="http://schemas.microsoft.com/office/drawing/2014/main" id="{BC27FD61-9793-F459-672E-5FA9FFD329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779912" y="1505743"/>
            <a:ext cx="5040560" cy="5138323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b="1" dirty="0"/>
              <a:t>XI-й Фестиваль 2023 года будет посвящен 80-летию победы в</a:t>
            </a:r>
          </a:p>
          <a:p>
            <a:pPr marL="0" indent="0" algn="ctr">
              <a:buNone/>
            </a:pPr>
            <a:r>
              <a:rPr lang="ru-RU" b="1" dirty="0"/>
              <a:t>Сталинградской битве</a:t>
            </a:r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dirty="0"/>
              <a:t>Предпочитаемая </a:t>
            </a:r>
            <a:r>
              <a:rPr lang="ru-RU" b="1" dirty="0"/>
              <a:t>тематика </a:t>
            </a:r>
            <a:r>
              <a:rPr lang="ru-RU" dirty="0"/>
              <a:t>проектов в 2023 году по направлению «История и культура родного края»:</a:t>
            </a:r>
          </a:p>
          <a:p>
            <a:pPr algn="ctr"/>
            <a:r>
              <a:rPr lang="ru-RU" dirty="0"/>
              <a:t>«Герои в нашей семье»;</a:t>
            </a:r>
          </a:p>
          <a:p>
            <a:pPr algn="ctr"/>
            <a:r>
              <a:rPr lang="ru-RU" dirty="0"/>
              <a:t>«Сталинградская гвоздика»;</a:t>
            </a:r>
          </a:p>
          <a:p>
            <a:pPr algn="ctr"/>
            <a:r>
              <a:rPr lang="ru-RU" dirty="0"/>
              <a:t>«Как няня Сталинград возрождала. Подвиг Александры Черкасовой»;</a:t>
            </a:r>
          </a:p>
          <a:p>
            <a:pPr algn="ctr"/>
            <a:r>
              <a:rPr lang="ru-RU" dirty="0"/>
              <a:t>«Может ли фонарный столб быть военной реликвией?»;</a:t>
            </a:r>
          </a:p>
          <a:p>
            <a:pPr algn="ctr"/>
            <a:r>
              <a:rPr lang="ru-RU" dirty="0"/>
              <a:t>«Медаль «За оборону «Сталинграда»»</a:t>
            </a:r>
          </a:p>
        </p:txBody>
      </p:sp>
    </p:spTree>
    <p:extLst>
      <p:ext uri="{BB962C8B-B14F-4D97-AF65-F5344CB8AC3E}">
        <p14:creationId xmlns:p14="http://schemas.microsoft.com/office/powerpoint/2010/main" val="33990736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B9F374-BB06-B4A4-EA90-0B58D386E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2908865"/>
            <a:ext cx="9144000" cy="1143000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chemeClr val="bg2">
                    <a:lumMod val="25000"/>
                  </a:schemeClr>
                </a:solidFill>
              </a:rPr>
              <a:t>КОНКУРС ЗНАТОКОВ РОДНОГО КРАЯ</a:t>
            </a:r>
            <a:br>
              <a:rPr lang="ru-RU" sz="2400" dirty="0">
                <a:solidFill>
                  <a:schemeClr val="bg2">
                    <a:lumMod val="25000"/>
                  </a:schemeClr>
                </a:solidFill>
              </a:rPr>
            </a:br>
            <a:endParaRPr lang="ru-RU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CE560383-830C-4B56-EE3F-B07D23B95B4B}"/>
              </a:ext>
            </a:extLst>
          </p:cNvPr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4958948" y="4152826"/>
            <a:ext cx="3517791" cy="2638343"/>
          </a:xfrm>
          <a:prstGeom prst="rect">
            <a:avLst/>
          </a:prstGeom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751AB46D-8CF2-C084-DBB1-3C936442139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819201" y="275023"/>
            <a:ext cx="3444483" cy="258336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165E0D-FB97-2347-13BE-45DB436BFE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0032" y="275023"/>
            <a:ext cx="3444483" cy="258336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073D22B-B372-8DC7-79AB-4DCEBF630EA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450" y="4180362"/>
            <a:ext cx="3438615" cy="2578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6669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2266</TotalTime>
  <Words>2582</Words>
  <Application>Microsoft Office PowerPoint</Application>
  <PresentationFormat>Экран (4:3)</PresentationFormat>
  <Paragraphs>139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9" baseType="lpstr">
      <vt:lpstr>Arial</vt:lpstr>
      <vt:lpstr>Calibri</vt:lpstr>
      <vt:lpstr>Constantia</vt:lpstr>
      <vt:lpstr>Times New Roman</vt:lpstr>
      <vt:lpstr>Verdana</vt:lpstr>
      <vt:lpstr>Wingdings</vt:lpstr>
      <vt:lpstr>Wingdings 2</vt:lpstr>
      <vt:lpstr>Поток</vt:lpstr>
      <vt:lpstr>Культурно-историческое направление  воспитания маленького волжанина  </vt:lpstr>
      <vt:lpstr>Презентация PowerPoint</vt:lpstr>
      <vt:lpstr>Культурно-исторический профиль региона   </vt:lpstr>
      <vt:lpstr>Культурно-исторический профиль региона   </vt:lpstr>
      <vt:lpstr>Культурно-исторический профиль региона   </vt:lpstr>
      <vt:lpstr>Презентация PowerPoint</vt:lpstr>
      <vt:lpstr>Культурно-исторический профиль региона   </vt:lpstr>
      <vt:lpstr>Культурно-исторический профиль региона.   </vt:lpstr>
      <vt:lpstr> Культурно-исторический профиль региона   </vt:lpstr>
      <vt:lpstr>      Культурно-исторический профиль региона </vt:lpstr>
      <vt:lpstr>Презентация PowerPoint</vt:lpstr>
      <vt:lpstr>Объекты и исторические ценности региона,  предъявляемые детям и взрослым </vt:lpstr>
      <vt:lpstr>Общекультурные и профессиональные  компетенции педагога </vt:lpstr>
      <vt:lpstr>Общекультурные и базовые педагогические    компетенции родителя</vt:lpstr>
      <vt:lpstr>    Планируемые результаты освоения программы.   Целевые ориентиры образования на первой ступени: от 3 до 5 лет.   Направление «История и культура родного края»</vt:lpstr>
      <vt:lpstr>    Планируемые результаты освоения программы.   Целевые ориентиры образования на первой ступени: от 5 до 7 лет.   Направление «История и культура  родного края»</vt:lpstr>
      <vt:lpstr> Содержание образовательного взаимодействия семьи и ДОУ  по культурно- историческому направлению.  </vt:lpstr>
      <vt:lpstr>  Формы взаимодействия детского сада и семьи   в культурно-историческом  направлении  </vt:lpstr>
      <vt:lpstr>Информационно-просветительское обеспечение взаимодействия </vt:lpstr>
      <vt:lpstr>Презентация PowerPoint</vt:lpstr>
      <vt:lpstr>   Информирование и просвещение родителей средствами семейного календаря  </vt:lpstr>
      <vt:lpstr>Презентация PowerPoint</vt:lpstr>
      <vt:lpstr> СЕМЕЙНАЯ АССАМБЛЕЯ: «ИСТОРИЯ МОЕЙ РОДИНЫ В ИСТОРИИ МОЕЙ СЕМЬИ» (г.Фролово) </vt:lpstr>
      <vt:lpstr>Презентация PowerPoint</vt:lpstr>
      <vt:lpstr>ПРОГРАММЫ ВОСКРЕСНОГО СЕМЕЙНОГО АБОНЕМЕНТА </vt:lpstr>
      <vt:lpstr>Презентация PowerPoint</vt:lpstr>
      <vt:lpstr>Совместная игровая деятельность в детском саду и дома </vt:lpstr>
      <vt:lpstr>Презентация PowerPoint</vt:lpstr>
      <vt:lpstr>Мастерские для детей и родителей </vt:lpstr>
      <vt:lpstr>Совместная проектная деятельность </vt:lpstr>
      <vt:lpstr>КОНКУРС ЗНАТОКОВ РОДНОГО КРАЯ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Родительское собрание</dc:title>
  <dc:creator>Елена</dc:creator>
  <cp:lastModifiedBy>Елена</cp:lastModifiedBy>
  <cp:revision>221</cp:revision>
  <dcterms:created xsi:type="dcterms:W3CDTF">2016-11-18T16:48:06Z</dcterms:created>
  <dcterms:modified xsi:type="dcterms:W3CDTF">2023-05-24T07:48:26Z</dcterms:modified>
</cp:coreProperties>
</file>