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2.png" ContentType="image/png"/>
  <Override PartName="/ppt/media/image48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21.png" ContentType="image/png"/>
  <Override PartName="/ppt/media/image6.jpeg" ContentType="image/jpeg"/>
  <Override PartName="/ppt/media/image7.png" ContentType="image/png"/>
  <Override PartName="/ppt/media/image8.png" ContentType="image/png"/>
  <Override PartName="/ppt/media/image23.jpeg" ContentType="image/jpeg"/>
  <Override PartName="/ppt/media/image9.png" ContentType="image/png"/>
  <Override PartName="/ppt/media/image10.png" ContentType="image/png"/>
  <Override PartName="/ppt/media/image29.jpeg" ContentType="image/jpe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2.png" ContentType="image/png"/>
  <Override PartName="/ppt/media/image24.png" ContentType="image/png"/>
  <Override PartName="/ppt/media/image25.png" ContentType="image/png"/>
  <Override PartName="/ppt/media/image26.jpeg" ContentType="image/jpeg"/>
  <Override PartName="/ppt/media/image37.png" ContentType="image/png"/>
  <Override PartName="/ppt/media/image27.png" ContentType="image/png"/>
  <Override PartName="/ppt/media/image28.png" ContentType="image/png"/>
  <Override PartName="/ppt/media/image30.png" ContentType="image/png"/>
  <Override PartName="/ppt/media/image31.png" ContentType="image/png"/>
  <Override PartName="/ppt/media/image32.jpeg" ContentType="image/jpeg"/>
  <Override PartName="/ppt/media/image5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3.png" ContentType="image/png"/>
  <Override PartName="/ppt/media/image5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jpe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jpe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jpe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ая выноска 4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Прямоугольная выноска 9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0" name="Rectangle 3"/>
          <p:cNvSpPr/>
          <p:nvPr/>
        </p:nvSpPr>
        <p:spPr>
          <a:xfrm>
            <a:off x="396000" y="1972800"/>
            <a:ext cx="8423280" cy="25272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4000" spc="-1" strike="noStrike">
                <a:solidFill>
                  <a:srgbClr val="083763"/>
                </a:solidFill>
                <a:latin typeface="Constantia"/>
                <a:ea typeface="DejaVu Sans"/>
              </a:rPr>
              <a:t>Развитие логического мышления при выполнении заданий по математической  грамотности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6660000" y="180000"/>
            <a:ext cx="2380320" cy="1608480"/>
          </a:xfrm>
          <a:prstGeom prst="rect">
            <a:avLst/>
          </a:prstGeom>
          <a:ln w="0">
            <a:noFill/>
          </a:ln>
        </p:spPr>
      </p:pic>
      <p:sp>
        <p:nvSpPr>
          <p:cNvPr id="42" name="TextBox 5"/>
          <p:cNvSpPr/>
          <p:nvPr/>
        </p:nvSpPr>
        <p:spPr>
          <a:xfrm>
            <a:off x="2411640" y="5805360"/>
            <a:ext cx="4356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Шейкина Светлана Анатольевна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учитель начальных классов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ая выноска 4_5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4" name="Прямоугольная выноска 9_5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7795440" y="5040000"/>
            <a:ext cx="1277280" cy="1773360"/>
          </a:xfrm>
          <a:prstGeom prst="rect">
            <a:avLst/>
          </a:prstGeom>
          <a:ln w="0">
            <a:noFill/>
          </a:ln>
        </p:spPr>
      </p:pic>
      <p:sp>
        <p:nvSpPr>
          <p:cNvPr id="47" name="TextBox 5_2"/>
          <p:cNvSpPr/>
          <p:nvPr/>
        </p:nvSpPr>
        <p:spPr>
          <a:xfrm>
            <a:off x="6840000" y="162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 rot="452400">
            <a:off x="5187600" y="173628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6" y="116"/>
                </a:moveTo>
                <a:lnTo>
                  <a:pt x="1214" y="119"/>
                </a:lnTo>
                <a:lnTo>
                  <a:pt x="1178" y="0"/>
                </a:lnTo>
                <a:lnTo>
                  <a:pt x="0" y="241"/>
                </a:lnTo>
                <a:lnTo>
                  <a:pt x="1322" y="479"/>
                </a:lnTo>
                <a:lnTo>
                  <a:pt x="1286" y="360"/>
                </a:lnTo>
                <a:lnTo>
                  <a:pt x="5037" y="356"/>
                </a:lnTo>
                <a:lnTo>
                  <a:pt x="4966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"/>
          <p:cNvSpPr/>
          <p:nvPr/>
        </p:nvSpPr>
        <p:spPr>
          <a:xfrm rot="20335800">
            <a:off x="5192280" y="3487320"/>
            <a:ext cx="1685160" cy="161640"/>
          </a:xfrm>
          <a:custGeom>
            <a:avLst/>
            <a:gdLst/>
            <a:ahLst/>
            <a:rect l="l" t="t" r="r" b="b"/>
            <a:pathLst>
              <a:path w="4710" h="453">
                <a:moveTo>
                  <a:pt x="4709" y="109"/>
                </a:moveTo>
                <a:lnTo>
                  <a:pt x="1196" y="113"/>
                </a:lnTo>
                <a:lnTo>
                  <a:pt x="1220" y="0"/>
                </a:lnTo>
                <a:lnTo>
                  <a:pt x="0" y="227"/>
                </a:lnTo>
                <a:lnTo>
                  <a:pt x="1122" y="452"/>
                </a:lnTo>
                <a:lnTo>
                  <a:pt x="1147" y="340"/>
                </a:lnTo>
                <a:lnTo>
                  <a:pt x="4659" y="335"/>
                </a:lnTo>
                <a:lnTo>
                  <a:pt x="4709" y="109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0" name="" descr=""/>
          <p:cNvPicPr/>
          <p:nvPr/>
        </p:nvPicPr>
        <p:blipFill>
          <a:blip r:embed="rId3"/>
          <a:stretch/>
        </p:blipFill>
        <p:spPr>
          <a:xfrm>
            <a:off x="33120" y="0"/>
            <a:ext cx="5186160" cy="6856920"/>
          </a:xfrm>
          <a:prstGeom prst="rect">
            <a:avLst/>
          </a:prstGeom>
          <a:ln w="0">
            <a:noFill/>
          </a:ln>
        </p:spPr>
      </p:pic>
      <p:sp>
        <p:nvSpPr>
          <p:cNvPr id="51" name="TextBox 5_18"/>
          <p:cNvSpPr/>
          <p:nvPr/>
        </p:nvSpPr>
        <p:spPr>
          <a:xfrm>
            <a:off x="6480000" y="288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Уточняем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понятия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 rot="19824600">
            <a:off x="5149080" y="5625360"/>
            <a:ext cx="1685160" cy="161640"/>
          </a:xfrm>
          <a:custGeom>
            <a:avLst/>
            <a:gdLst/>
            <a:ahLst/>
            <a:rect l="l" t="t" r="r" b="b"/>
            <a:pathLst>
              <a:path w="4710" h="453">
                <a:moveTo>
                  <a:pt x="4709" y="107"/>
                </a:moveTo>
                <a:lnTo>
                  <a:pt x="1195" y="113"/>
                </a:lnTo>
                <a:lnTo>
                  <a:pt x="1220" y="0"/>
                </a:lnTo>
                <a:lnTo>
                  <a:pt x="0" y="227"/>
                </a:lnTo>
                <a:lnTo>
                  <a:pt x="1122" y="452"/>
                </a:lnTo>
                <a:lnTo>
                  <a:pt x="1146" y="340"/>
                </a:lnTo>
                <a:lnTo>
                  <a:pt x="4659" y="334"/>
                </a:lnTo>
                <a:lnTo>
                  <a:pt x="4709" y="107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TextBox 5_19"/>
          <p:cNvSpPr/>
          <p:nvPr/>
        </p:nvSpPr>
        <p:spPr>
          <a:xfrm>
            <a:off x="6120720" y="476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Делаем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выводы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ая выноска 4_2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5" name="Прямоугольная выноска 9_2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pic>
        <p:nvPicPr>
          <p:cNvPr id="57" name="" descr=""/>
          <p:cNvPicPr/>
          <p:nvPr/>
        </p:nvPicPr>
        <p:blipFill>
          <a:blip r:embed="rId2"/>
          <a:stretch/>
        </p:blipFill>
        <p:spPr>
          <a:xfrm>
            <a:off x="7560000" y="4500000"/>
            <a:ext cx="1512720" cy="2313360"/>
          </a:xfrm>
          <a:prstGeom prst="rect">
            <a:avLst/>
          </a:prstGeom>
          <a:ln w="0">
            <a:noFill/>
          </a:ln>
        </p:spPr>
      </p:pic>
      <p:sp>
        <p:nvSpPr>
          <p:cNvPr id="58" name="TextBox 5_0"/>
          <p:cNvSpPr/>
          <p:nvPr/>
        </p:nvSpPr>
        <p:spPr>
          <a:xfrm>
            <a:off x="6840720" y="224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Высказываем предположения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 rot="452400">
            <a:off x="5187600" y="237456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19"/>
                </a:lnTo>
                <a:lnTo>
                  <a:pt x="1177" y="0"/>
                </a:lnTo>
                <a:lnTo>
                  <a:pt x="0" y="240"/>
                </a:lnTo>
                <a:lnTo>
                  <a:pt x="1321" y="479"/>
                </a:lnTo>
                <a:lnTo>
                  <a:pt x="1286" y="359"/>
                </a:lnTo>
                <a:lnTo>
                  <a:pt x="5036" y="355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60" name="" descr=""/>
          <p:cNvPicPr/>
          <p:nvPr/>
        </p:nvPicPr>
        <p:blipFill>
          <a:blip r:embed="rId3"/>
          <a:stretch/>
        </p:blipFill>
        <p:spPr>
          <a:xfrm>
            <a:off x="180000" y="360"/>
            <a:ext cx="5024160" cy="685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ая выноска 4_0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2" name="Прямоугольная выноска 9_3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64" name="TextBox 5_1"/>
          <p:cNvSpPr/>
          <p:nvPr/>
        </p:nvSpPr>
        <p:spPr>
          <a:xfrm>
            <a:off x="6984360" y="138564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 rot="452400">
            <a:off x="5200560" y="150228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5" y="116"/>
                </a:moveTo>
                <a:lnTo>
                  <a:pt x="1214" y="119"/>
                </a:lnTo>
                <a:lnTo>
                  <a:pt x="1178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7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"/>
          <p:cNvSpPr/>
          <p:nvPr/>
        </p:nvSpPr>
        <p:spPr>
          <a:xfrm rot="452400">
            <a:off x="5396760" y="330984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19"/>
                </a:lnTo>
                <a:lnTo>
                  <a:pt x="1177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67" name="" descr=""/>
          <p:cNvPicPr/>
          <p:nvPr/>
        </p:nvPicPr>
        <p:blipFill>
          <a:blip r:embed="rId2"/>
          <a:stretch/>
        </p:blipFill>
        <p:spPr>
          <a:xfrm>
            <a:off x="7440840" y="4680000"/>
            <a:ext cx="1558440" cy="2159280"/>
          </a:xfrm>
          <a:prstGeom prst="rect">
            <a:avLst/>
          </a:prstGeom>
          <a:ln w="0">
            <a:noFill/>
          </a:ln>
        </p:spPr>
      </p:pic>
      <p:pic>
        <p:nvPicPr>
          <p:cNvPr id="68" name="" descr=""/>
          <p:cNvPicPr/>
          <p:nvPr/>
        </p:nvPicPr>
        <p:blipFill>
          <a:blip r:embed="rId3"/>
          <a:stretch/>
        </p:blipFill>
        <p:spPr>
          <a:xfrm>
            <a:off x="60840" y="360"/>
            <a:ext cx="5158440" cy="6856920"/>
          </a:xfrm>
          <a:prstGeom prst="rect">
            <a:avLst/>
          </a:prstGeom>
          <a:ln w="0">
            <a:noFill/>
          </a:ln>
        </p:spPr>
      </p:pic>
      <p:sp>
        <p:nvSpPr>
          <p:cNvPr id="69" name="TextBox 5_20"/>
          <p:cNvSpPr/>
          <p:nvPr/>
        </p:nvSpPr>
        <p:spPr>
          <a:xfrm>
            <a:off x="7020000" y="324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Соотносим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данные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ая выноска 4_4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1" name="Прямоугольная выноска 9_4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73" name="TextBox 5_4"/>
          <p:cNvSpPr/>
          <p:nvPr/>
        </p:nvSpPr>
        <p:spPr>
          <a:xfrm>
            <a:off x="6660000" y="198000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Предполагаем, что может измениться.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 rot="1830600">
            <a:off x="4787640" y="1134000"/>
            <a:ext cx="3093480" cy="149400"/>
          </a:xfrm>
          <a:custGeom>
            <a:avLst/>
            <a:gdLst/>
            <a:ahLst/>
            <a:rect l="l" t="t" r="r" b="b"/>
            <a:pathLst>
              <a:path w="8680" h="419">
                <a:moveTo>
                  <a:pt x="8514" y="95"/>
                </a:moveTo>
                <a:lnTo>
                  <a:pt x="2066" y="104"/>
                </a:lnTo>
                <a:lnTo>
                  <a:pt x="1985" y="0"/>
                </a:lnTo>
                <a:lnTo>
                  <a:pt x="0" y="213"/>
                </a:lnTo>
                <a:lnTo>
                  <a:pt x="2314" y="418"/>
                </a:lnTo>
                <a:lnTo>
                  <a:pt x="2231" y="313"/>
                </a:lnTo>
                <a:lnTo>
                  <a:pt x="8679" y="303"/>
                </a:lnTo>
                <a:lnTo>
                  <a:pt x="8514" y="95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75" name="" descr=""/>
          <p:cNvPicPr/>
          <p:nvPr/>
        </p:nvPicPr>
        <p:blipFill>
          <a:blip r:embed="rId2"/>
          <a:stretch/>
        </p:blipFill>
        <p:spPr>
          <a:xfrm>
            <a:off x="7440840" y="4680000"/>
            <a:ext cx="1558440" cy="2159280"/>
          </a:xfrm>
          <a:prstGeom prst="rect">
            <a:avLst/>
          </a:prstGeom>
          <a:ln w="0">
            <a:noFill/>
          </a:ln>
        </p:spPr>
      </p:pic>
      <p:pic>
        <p:nvPicPr>
          <p:cNvPr id="76" name="" descr=""/>
          <p:cNvPicPr/>
          <p:nvPr/>
        </p:nvPicPr>
        <p:blipFill>
          <a:blip r:embed="rId3"/>
          <a:stretch/>
        </p:blipFill>
        <p:spPr>
          <a:xfrm>
            <a:off x="0" y="360"/>
            <a:ext cx="5079960" cy="685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ая выноска 4_6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8" name="Прямоугольная выноска 9_6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80" name="TextBox 5_5"/>
          <p:cNvSpPr/>
          <p:nvPr/>
        </p:nvSpPr>
        <p:spPr>
          <a:xfrm>
            <a:off x="6984000" y="324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Сравниваем объекты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 rot="20358000">
            <a:off x="5538960" y="5512680"/>
            <a:ext cx="1686600" cy="162000"/>
          </a:xfrm>
          <a:custGeom>
            <a:avLst/>
            <a:gdLst/>
            <a:ahLst/>
            <a:rect l="l" t="t" r="r" b="b"/>
            <a:pathLst>
              <a:path w="4714" h="454">
                <a:moveTo>
                  <a:pt x="4713" y="112"/>
                </a:moveTo>
                <a:lnTo>
                  <a:pt x="1197" y="112"/>
                </a:lnTo>
                <a:lnTo>
                  <a:pt x="1221" y="0"/>
                </a:lnTo>
                <a:lnTo>
                  <a:pt x="0" y="226"/>
                </a:lnTo>
                <a:lnTo>
                  <a:pt x="1125" y="453"/>
                </a:lnTo>
                <a:lnTo>
                  <a:pt x="1149" y="338"/>
                </a:lnTo>
                <a:lnTo>
                  <a:pt x="4664" y="339"/>
                </a:lnTo>
                <a:lnTo>
                  <a:pt x="4713" y="112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"/>
          <p:cNvSpPr/>
          <p:nvPr/>
        </p:nvSpPr>
        <p:spPr>
          <a:xfrm rot="452400">
            <a:off x="5203800" y="3302640"/>
            <a:ext cx="1799280" cy="113040"/>
          </a:xfrm>
          <a:custGeom>
            <a:avLst/>
            <a:gdLst/>
            <a:ahLst/>
            <a:rect l="l" t="t" r="r" b="b"/>
            <a:pathLst>
              <a:path w="5025" h="318">
                <a:moveTo>
                  <a:pt x="4977" y="76"/>
                </a:moveTo>
                <a:lnTo>
                  <a:pt x="1227" y="80"/>
                </a:lnTo>
                <a:lnTo>
                  <a:pt x="1203" y="0"/>
                </a:lnTo>
                <a:lnTo>
                  <a:pt x="0" y="160"/>
                </a:lnTo>
                <a:lnTo>
                  <a:pt x="1298" y="317"/>
                </a:lnTo>
                <a:lnTo>
                  <a:pt x="1274" y="237"/>
                </a:lnTo>
                <a:lnTo>
                  <a:pt x="5024" y="234"/>
                </a:lnTo>
                <a:lnTo>
                  <a:pt x="4977" y="7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83" name="" descr=""/>
          <p:cNvPicPr/>
          <p:nvPr/>
        </p:nvPicPr>
        <p:blipFill>
          <a:blip r:embed="rId2"/>
          <a:stretch/>
        </p:blipFill>
        <p:spPr>
          <a:xfrm>
            <a:off x="60840" y="-17640"/>
            <a:ext cx="5158440" cy="6856920"/>
          </a:xfrm>
          <a:prstGeom prst="rect">
            <a:avLst/>
          </a:prstGeom>
          <a:ln w="0">
            <a:noFill/>
          </a:ln>
        </p:spPr>
      </p:pic>
      <p:sp>
        <p:nvSpPr>
          <p:cNvPr id="84" name="TextBox 5_21"/>
          <p:cNvSpPr/>
          <p:nvPr/>
        </p:nvSpPr>
        <p:spPr>
          <a:xfrm>
            <a:off x="7020720" y="5036040"/>
            <a:ext cx="215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Делаем выводы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ая выноска 4_3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86" name="Прямоугольная выноска 9_0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88" name="TextBox 5_3"/>
          <p:cNvSpPr/>
          <p:nvPr/>
        </p:nvSpPr>
        <p:spPr>
          <a:xfrm>
            <a:off x="7020360" y="360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Объединяем данные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89" name=""/>
          <p:cNvSpPr/>
          <p:nvPr/>
        </p:nvSpPr>
        <p:spPr>
          <a:xfrm rot="1983000">
            <a:off x="6481800" y="295092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6" y="116"/>
                </a:moveTo>
                <a:lnTo>
                  <a:pt x="1214" y="119"/>
                </a:lnTo>
                <a:lnTo>
                  <a:pt x="1178" y="0"/>
                </a:lnTo>
                <a:lnTo>
                  <a:pt x="0" y="241"/>
                </a:lnTo>
                <a:lnTo>
                  <a:pt x="1322" y="479"/>
                </a:lnTo>
                <a:lnTo>
                  <a:pt x="1286" y="360"/>
                </a:lnTo>
                <a:lnTo>
                  <a:pt x="5037" y="356"/>
                </a:lnTo>
                <a:lnTo>
                  <a:pt x="4966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" descr=""/>
          <p:cNvPicPr/>
          <p:nvPr/>
        </p:nvPicPr>
        <p:blipFill>
          <a:blip r:embed="rId2"/>
          <a:stretch/>
        </p:blipFill>
        <p:spPr>
          <a:xfrm>
            <a:off x="7440840" y="4680000"/>
            <a:ext cx="1558440" cy="2159280"/>
          </a:xfrm>
          <a:prstGeom prst="rect">
            <a:avLst/>
          </a:prstGeom>
          <a:ln w="0">
            <a:noFill/>
          </a:ln>
        </p:spPr>
      </p:pic>
      <p:pic>
        <p:nvPicPr>
          <p:cNvPr id="91" name="" descr=""/>
          <p:cNvPicPr/>
          <p:nvPr/>
        </p:nvPicPr>
        <p:blipFill>
          <a:blip r:embed="rId3"/>
          <a:stretch/>
        </p:blipFill>
        <p:spPr>
          <a:xfrm>
            <a:off x="0" y="1440000"/>
            <a:ext cx="6580080" cy="432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ая выноска 4_7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3" name="Прямоугольная выноска 9_7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95" name="TextBox 5_6"/>
          <p:cNvSpPr/>
          <p:nvPr/>
        </p:nvSpPr>
        <p:spPr>
          <a:xfrm>
            <a:off x="6984720" y="134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 rot="985200">
            <a:off x="4965480" y="1281240"/>
            <a:ext cx="1836000" cy="166320"/>
          </a:xfrm>
          <a:custGeom>
            <a:avLst/>
            <a:gdLst/>
            <a:ahLst/>
            <a:rect l="l" t="t" r="r" b="b"/>
            <a:pathLst>
              <a:path w="5158" h="466">
                <a:moveTo>
                  <a:pt x="5048" y="111"/>
                </a:moveTo>
                <a:lnTo>
                  <a:pt x="1221" y="117"/>
                </a:lnTo>
                <a:lnTo>
                  <a:pt x="1165" y="0"/>
                </a:lnTo>
                <a:lnTo>
                  <a:pt x="0" y="234"/>
                </a:lnTo>
                <a:lnTo>
                  <a:pt x="1384" y="465"/>
                </a:lnTo>
                <a:lnTo>
                  <a:pt x="1330" y="348"/>
                </a:lnTo>
                <a:lnTo>
                  <a:pt x="5157" y="343"/>
                </a:lnTo>
                <a:lnTo>
                  <a:pt x="5048" y="111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"/>
          <p:cNvSpPr/>
          <p:nvPr/>
        </p:nvSpPr>
        <p:spPr>
          <a:xfrm rot="452400">
            <a:off x="5007600" y="240228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6" y="116"/>
                </a:moveTo>
                <a:lnTo>
                  <a:pt x="1214" y="119"/>
                </a:lnTo>
                <a:lnTo>
                  <a:pt x="1178" y="0"/>
                </a:lnTo>
                <a:lnTo>
                  <a:pt x="0" y="241"/>
                </a:lnTo>
                <a:lnTo>
                  <a:pt x="1322" y="479"/>
                </a:lnTo>
                <a:lnTo>
                  <a:pt x="1287" y="360"/>
                </a:lnTo>
                <a:lnTo>
                  <a:pt x="5037" y="356"/>
                </a:lnTo>
                <a:lnTo>
                  <a:pt x="4966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98" name="" descr=""/>
          <p:cNvPicPr/>
          <p:nvPr/>
        </p:nvPicPr>
        <p:blipFill>
          <a:blip r:embed="rId2"/>
          <a:stretch/>
        </p:blipFill>
        <p:spPr>
          <a:xfrm>
            <a:off x="7440840" y="4680000"/>
            <a:ext cx="1558440" cy="2159280"/>
          </a:xfrm>
          <a:prstGeom prst="rect">
            <a:avLst/>
          </a:prstGeom>
          <a:ln w="0">
            <a:noFill/>
          </a:ln>
        </p:spPr>
      </p:pic>
      <p:pic>
        <p:nvPicPr>
          <p:cNvPr id="99" name="" descr=""/>
          <p:cNvPicPr/>
          <p:nvPr/>
        </p:nvPicPr>
        <p:blipFill>
          <a:blip r:embed="rId3"/>
          <a:stretch/>
        </p:blipFill>
        <p:spPr>
          <a:xfrm>
            <a:off x="41760" y="0"/>
            <a:ext cx="4997520" cy="6856920"/>
          </a:xfrm>
          <a:prstGeom prst="rect">
            <a:avLst/>
          </a:prstGeom>
          <a:ln w="0">
            <a:noFill/>
          </a:ln>
        </p:spPr>
      </p:pic>
      <p:sp>
        <p:nvSpPr>
          <p:cNvPr id="100" name="TextBox 5_22"/>
          <p:cNvSpPr/>
          <p:nvPr/>
        </p:nvSpPr>
        <p:spPr>
          <a:xfrm>
            <a:off x="6840720" y="2160000"/>
            <a:ext cx="21592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Высказываем предположения,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приводим аргументы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ая выноска 4_1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02" name="Прямоугольная выноска 9_1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04" name="TextBox 5_7"/>
          <p:cNvSpPr/>
          <p:nvPr/>
        </p:nvSpPr>
        <p:spPr>
          <a:xfrm>
            <a:off x="6704280" y="162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 rot="19740000">
            <a:off x="5079600" y="4622040"/>
            <a:ext cx="1799280" cy="171720"/>
          </a:xfrm>
          <a:custGeom>
            <a:avLst/>
            <a:gdLst/>
            <a:ahLst/>
            <a:rect l="l" t="t" r="r" b="b"/>
            <a:pathLst>
              <a:path w="5038" h="481">
                <a:moveTo>
                  <a:pt x="4965" y="119"/>
                </a:moveTo>
                <a:lnTo>
                  <a:pt x="1214" y="119"/>
                </a:lnTo>
                <a:lnTo>
                  <a:pt x="1179" y="0"/>
                </a:lnTo>
                <a:lnTo>
                  <a:pt x="0" y="240"/>
                </a:lnTo>
                <a:lnTo>
                  <a:pt x="1322" y="480"/>
                </a:lnTo>
                <a:lnTo>
                  <a:pt x="1286" y="360"/>
                </a:lnTo>
                <a:lnTo>
                  <a:pt x="5037" y="359"/>
                </a:lnTo>
                <a:lnTo>
                  <a:pt x="4965" y="119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"/>
          <p:cNvSpPr/>
          <p:nvPr/>
        </p:nvSpPr>
        <p:spPr>
          <a:xfrm rot="452400">
            <a:off x="5172840" y="281628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20"/>
                </a:lnTo>
                <a:lnTo>
                  <a:pt x="1177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7274520" y="4493520"/>
            <a:ext cx="1868760" cy="2363760"/>
          </a:xfrm>
          <a:prstGeom prst="rect">
            <a:avLst/>
          </a:prstGeom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3"/>
          <a:stretch/>
        </p:blipFill>
        <p:spPr>
          <a:xfrm>
            <a:off x="74520" y="0"/>
            <a:ext cx="5117040" cy="6856920"/>
          </a:xfrm>
          <a:prstGeom prst="rect">
            <a:avLst/>
          </a:prstGeom>
          <a:ln w="0">
            <a:noFill/>
          </a:ln>
        </p:spPr>
      </p:pic>
      <p:sp>
        <p:nvSpPr>
          <p:cNvPr id="109" name=""/>
          <p:cNvSpPr/>
          <p:nvPr/>
        </p:nvSpPr>
        <p:spPr>
          <a:xfrm rot="1150800">
            <a:off x="5150520" y="1541880"/>
            <a:ext cx="1748880" cy="171720"/>
          </a:xfrm>
          <a:custGeom>
            <a:avLst/>
            <a:gdLst/>
            <a:ahLst/>
            <a:rect l="l" t="t" r="r" b="b"/>
            <a:pathLst>
              <a:path w="4897" h="481">
                <a:moveTo>
                  <a:pt x="4825" y="119"/>
                </a:moveTo>
                <a:lnTo>
                  <a:pt x="1179" y="120"/>
                </a:lnTo>
                <a:lnTo>
                  <a:pt x="1144" y="0"/>
                </a:lnTo>
                <a:lnTo>
                  <a:pt x="0" y="240"/>
                </a:lnTo>
                <a:lnTo>
                  <a:pt x="1286" y="480"/>
                </a:lnTo>
                <a:lnTo>
                  <a:pt x="1251" y="360"/>
                </a:lnTo>
                <a:lnTo>
                  <a:pt x="4896" y="359"/>
                </a:lnTo>
                <a:lnTo>
                  <a:pt x="4825" y="119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TextBox 5_23"/>
          <p:cNvSpPr/>
          <p:nvPr/>
        </p:nvSpPr>
        <p:spPr>
          <a:xfrm>
            <a:off x="6840000" y="250740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Соотносим данные текста с рисунком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1" name="TextBox 5_24"/>
          <p:cNvSpPr/>
          <p:nvPr/>
        </p:nvSpPr>
        <p:spPr>
          <a:xfrm>
            <a:off x="6840000" y="3955320"/>
            <a:ext cx="215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Делаем выводы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ая выноска 4_10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3" name="Прямоугольная выноска 9_10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15" name="TextBox 5_10"/>
          <p:cNvSpPr/>
          <p:nvPr/>
        </p:nvSpPr>
        <p:spPr>
          <a:xfrm>
            <a:off x="6704280" y="162000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данные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 rot="19530000">
            <a:off x="4930200" y="4403880"/>
            <a:ext cx="1791720" cy="171720"/>
          </a:xfrm>
          <a:custGeom>
            <a:avLst/>
            <a:gdLst/>
            <a:ahLst/>
            <a:rect l="l" t="t" r="r" b="b"/>
            <a:pathLst>
              <a:path w="5017" h="481">
                <a:moveTo>
                  <a:pt x="4944" y="120"/>
                </a:moveTo>
                <a:lnTo>
                  <a:pt x="1208" y="120"/>
                </a:lnTo>
                <a:lnTo>
                  <a:pt x="1173" y="0"/>
                </a:lnTo>
                <a:lnTo>
                  <a:pt x="0" y="240"/>
                </a:lnTo>
                <a:lnTo>
                  <a:pt x="1317" y="480"/>
                </a:lnTo>
                <a:lnTo>
                  <a:pt x="1280" y="360"/>
                </a:lnTo>
                <a:lnTo>
                  <a:pt x="5016" y="360"/>
                </a:lnTo>
                <a:lnTo>
                  <a:pt x="4944" y="120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"/>
          <p:cNvSpPr/>
          <p:nvPr/>
        </p:nvSpPr>
        <p:spPr>
          <a:xfrm rot="19935600">
            <a:off x="5156640" y="2504880"/>
            <a:ext cx="1787400" cy="171720"/>
          </a:xfrm>
          <a:custGeom>
            <a:avLst/>
            <a:gdLst/>
            <a:ahLst/>
            <a:rect l="l" t="t" r="r" b="b"/>
            <a:pathLst>
              <a:path w="5006" h="481">
                <a:moveTo>
                  <a:pt x="4933" y="117"/>
                </a:moveTo>
                <a:lnTo>
                  <a:pt x="1206" y="120"/>
                </a:lnTo>
                <a:lnTo>
                  <a:pt x="1171" y="0"/>
                </a:lnTo>
                <a:lnTo>
                  <a:pt x="0" y="240"/>
                </a:lnTo>
                <a:lnTo>
                  <a:pt x="1315" y="480"/>
                </a:lnTo>
                <a:lnTo>
                  <a:pt x="1278" y="360"/>
                </a:lnTo>
                <a:lnTo>
                  <a:pt x="5005" y="357"/>
                </a:lnTo>
                <a:lnTo>
                  <a:pt x="4933" y="117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18" name="" descr=""/>
          <p:cNvPicPr/>
          <p:nvPr/>
        </p:nvPicPr>
        <p:blipFill>
          <a:blip r:embed="rId2"/>
          <a:stretch/>
        </p:blipFill>
        <p:spPr>
          <a:xfrm>
            <a:off x="7274520" y="4493520"/>
            <a:ext cx="1868760" cy="2363760"/>
          </a:xfrm>
          <a:prstGeom prst="rect">
            <a:avLst/>
          </a:prstGeom>
          <a:ln w="0"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tretch/>
        </p:blipFill>
        <p:spPr>
          <a:xfrm>
            <a:off x="0" y="360"/>
            <a:ext cx="5089320" cy="6856920"/>
          </a:xfrm>
          <a:prstGeom prst="rect">
            <a:avLst/>
          </a:prstGeom>
          <a:ln w="0">
            <a:noFill/>
          </a:ln>
        </p:spPr>
      </p:pic>
      <p:sp>
        <p:nvSpPr>
          <p:cNvPr id="120" name="TextBox 5_25"/>
          <p:cNvSpPr/>
          <p:nvPr/>
        </p:nvSpPr>
        <p:spPr>
          <a:xfrm>
            <a:off x="6660000" y="3321720"/>
            <a:ext cx="23392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Предлагаем варианты решения, приводим аргументы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ая выноска 4_8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2" name="Прямоугольная выноска 9_8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24" name="TextBox 5_8"/>
          <p:cNvSpPr/>
          <p:nvPr/>
        </p:nvSpPr>
        <p:spPr>
          <a:xfrm>
            <a:off x="6660000" y="196740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Преобразуем данные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 rot="452400">
            <a:off x="5007600" y="204228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5" y="116"/>
                </a:moveTo>
                <a:lnTo>
                  <a:pt x="1214" y="119"/>
                </a:lnTo>
                <a:lnTo>
                  <a:pt x="1178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7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"/>
          <p:cNvSpPr/>
          <p:nvPr/>
        </p:nvSpPr>
        <p:spPr>
          <a:xfrm rot="20854800">
            <a:off x="5216040" y="3954240"/>
            <a:ext cx="1815120" cy="169560"/>
          </a:xfrm>
          <a:custGeom>
            <a:avLst/>
            <a:gdLst/>
            <a:ahLst/>
            <a:rect l="l" t="t" r="r" b="b"/>
            <a:pathLst>
              <a:path w="5052" h="475">
                <a:moveTo>
                  <a:pt x="5051" y="117"/>
                </a:moveTo>
                <a:lnTo>
                  <a:pt x="1268" y="118"/>
                </a:lnTo>
                <a:lnTo>
                  <a:pt x="1274" y="0"/>
                </a:lnTo>
                <a:lnTo>
                  <a:pt x="0" y="237"/>
                </a:lnTo>
                <a:lnTo>
                  <a:pt x="1247" y="474"/>
                </a:lnTo>
                <a:lnTo>
                  <a:pt x="1253" y="355"/>
                </a:lnTo>
                <a:lnTo>
                  <a:pt x="5038" y="354"/>
                </a:lnTo>
                <a:lnTo>
                  <a:pt x="5051" y="117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27" name="" descr=""/>
          <p:cNvPicPr/>
          <p:nvPr/>
        </p:nvPicPr>
        <p:blipFill>
          <a:blip r:embed="rId2"/>
          <a:stretch/>
        </p:blipFill>
        <p:spPr>
          <a:xfrm>
            <a:off x="7274520" y="4493520"/>
            <a:ext cx="1868760" cy="2363760"/>
          </a:xfrm>
          <a:prstGeom prst="rect">
            <a:avLst/>
          </a:prstGeom>
          <a:ln w="0">
            <a:noFill/>
          </a:ln>
        </p:spPr>
      </p:pic>
      <p:pic>
        <p:nvPicPr>
          <p:cNvPr id="128" name="" descr=""/>
          <p:cNvPicPr/>
          <p:nvPr/>
        </p:nvPicPr>
        <p:blipFill>
          <a:blip r:embed="rId3"/>
          <a:stretch/>
        </p:blipFill>
        <p:spPr>
          <a:xfrm>
            <a:off x="0" y="360"/>
            <a:ext cx="5060520" cy="6856920"/>
          </a:xfrm>
          <a:prstGeom prst="rect">
            <a:avLst/>
          </a:prstGeom>
          <a:ln w="0">
            <a:noFill/>
          </a:ln>
        </p:spPr>
      </p:pic>
      <p:sp>
        <p:nvSpPr>
          <p:cNvPr id="129" name="TextBox 5_26"/>
          <p:cNvSpPr/>
          <p:nvPr/>
        </p:nvSpPr>
        <p:spPr>
          <a:xfrm>
            <a:off x="6840000" y="340740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Уточняем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понятия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ая выноска 4_11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1" name="Прямоугольная выноска 9_11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33" name="TextBox 5_11"/>
          <p:cNvSpPr/>
          <p:nvPr/>
        </p:nvSpPr>
        <p:spPr>
          <a:xfrm>
            <a:off x="6840000" y="225828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 rot="452400">
            <a:off x="5187600" y="237456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19"/>
                </a:lnTo>
                <a:lnTo>
                  <a:pt x="1177" y="0"/>
                </a:lnTo>
                <a:lnTo>
                  <a:pt x="0" y="240"/>
                </a:lnTo>
                <a:lnTo>
                  <a:pt x="1321" y="479"/>
                </a:lnTo>
                <a:lnTo>
                  <a:pt x="1286" y="359"/>
                </a:lnTo>
                <a:lnTo>
                  <a:pt x="5036" y="355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"/>
          <p:cNvSpPr/>
          <p:nvPr/>
        </p:nvSpPr>
        <p:spPr>
          <a:xfrm rot="20722200">
            <a:off x="5030640" y="4095360"/>
            <a:ext cx="1855080" cy="167760"/>
          </a:xfrm>
          <a:custGeom>
            <a:avLst/>
            <a:gdLst/>
            <a:ahLst/>
            <a:rect l="l" t="t" r="r" b="b"/>
            <a:pathLst>
              <a:path w="5168" h="471">
                <a:moveTo>
                  <a:pt x="5167" y="116"/>
                </a:moveTo>
                <a:lnTo>
                  <a:pt x="1300" y="117"/>
                </a:lnTo>
                <a:lnTo>
                  <a:pt x="1312" y="0"/>
                </a:lnTo>
                <a:lnTo>
                  <a:pt x="0" y="235"/>
                </a:lnTo>
                <a:lnTo>
                  <a:pt x="1266" y="470"/>
                </a:lnTo>
                <a:lnTo>
                  <a:pt x="1277" y="352"/>
                </a:lnTo>
                <a:lnTo>
                  <a:pt x="5145" y="350"/>
                </a:lnTo>
                <a:lnTo>
                  <a:pt x="5167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36" name="" descr=""/>
          <p:cNvPicPr/>
          <p:nvPr/>
        </p:nvPicPr>
        <p:blipFill>
          <a:blip r:embed="rId2"/>
          <a:stretch/>
        </p:blipFill>
        <p:spPr>
          <a:xfrm>
            <a:off x="7274520" y="4493520"/>
            <a:ext cx="1868760" cy="2363760"/>
          </a:xfrm>
          <a:prstGeom prst="rect">
            <a:avLst/>
          </a:prstGeom>
          <a:ln w="0">
            <a:noFill/>
          </a:ln>
        </p:spPr>
      </p:pic>
      <p:pic>
        <p:nvPicPr>
          <p:cNvPr id="137" name="" descr=""/>
          <p:cNvPicPr/>
          <p:nvPr/>
        </p:nvPicPr>
        <p:blipFill>
          <a:blip r:embed="rId3"/>
          <a:stretch/>
        </p:blipFill>
        <p:spPr>
          <a:xfrm>
            <a:off x="15120" y="0"/>
            <a:ext cx="5024160" cy="6856920"/>
          </a:xfrm>
          <a:prstGeom prst="rect">
            <a:avLst/>
          </a:prstGeom>
          <a:ln w="0">
            <a:noFill/>
          </a:ln>
        </p:spPr>
      </p:pic>
      <p:sp>
        <p:nvSpPr>
          <p:cNvPr id="138" name="TextBox 5_27"/>
          <p:cNvSpPr/>
          <p:nvPr/>
        </p:nvSpPr>
        <p:spPr>
          <a:xfrm>
            <a:off x="6840000" y="350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Сравниваем объекты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ая выноска 4_9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40" name="Прямоугольная выноска 9_9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42" name="TextBox 5_9"/>
          <p:cNvSpPr/>
          <p:nvPr/>
        </p:nvSpPr>
        <p:spPr>
          <a:xfrm>
            <a:off x="7020000" y="1427400"/>
            <a:ext cx="197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Определяем, что должно измениться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 rot="452400">
            <a:off x="5200560" y="132228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4" y="119"/>
                </a:lnTo>
                <a:lnTo>
                  <a:pt x="1177" y="0"/>
                </a:lnTo>
                <a:lnTo>
                  <a:pt x="0" y="240"/>
                </a:lnTo>
                <a:lnTo>
                  <a:pt x="1321" y="479"/>
                </a:lnTo>
                <a:lnTo>
                  <a:pt x="1286" y="359"/>
                </a:lnTo>
                <a:lnTo>
                  <a:pt x="5036" y="355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"/>
          <p:cNvSpPr/>
          <p:nvPr/>
        </p:nvSpPr>
        <p:spPr>
          <a:xfrm rot="452400">
            <a:off x="5200560" y="281628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19"/>
                </a:lnTo>
                <a:lnTo>
                  <a:pt x="1177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46" name="" descr=""/>
          <p:cNvPicPr/>
          <p:nvPr/>
        </p:nvPicPr>
        <p:blipFill>
          <a:blip r:embed="rId3"/>
          <a:stretch/>
        </p:blipFill>
        <p:spPr>
          <a:xfrm>
            <a:off x="0" y="-35640"/>
            <a:ext cx="5219280" cy="6892920"/>
          </a:xfrm>
          <a:prstGeom prst="rect">
            <a:avLst/>
          </a:prstGeom>
          <a:ln w="0">
            <a:noFill/>
          </a:ln>
        </p:spPr>
      </p:pic>
      <p:sp>
        <p:nvSpPr>
          <p:cNvPr id="147" name="TextBox 5_28"/>
          <p:cNvSpPr/>
          <p:nvPr/>
        </p:nvSpPr>
        <p:spPr>
          <a:xfrm>
            <a:off x="6984000" y="368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Выполняем преобразования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48" name="TextBox 5_29"/>
          <p:cNvSpPr/>
          <p:nvPr/>
        </p:nvSpPr>
        <p:spPr>
          <a:xfrm>
            <a:off x="7020000" y="252000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Соотносим данные текста с чертежом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 rot="20892600">
            <a:off x="5171040" y="4141800"/>
            <a:ext cx="1799280" cy="171720"/>
          </a:xfrm>
          <a:custGeom>
            <a:avLst/>
            <a:gdLst/>
            <a:ahLst/>
            <a:rect l="l" t="t" r="r" b="b"/>
            <a:pathLst>
              <a:path w="5038" h="481">
                <a:moveTo>
                  <a:pt x="4966" y="115"/>
                </a:moveTo>
                <a:lnTo>
                  <a:pt x="1215" y="120"/>
                </a:lnTo>
                <a:lnTo>
                  <a:pt x="1178" y="0"/>
                </a:lnTo>
                <a:lnTo>
                  <a:pt x="0" y="242"/>
                </a:lnTo>
                <a:lnTo>
                  <a:pt x="1323" y="480"/>
                </a:lnTo>
                <a:lnTo>
                  <a:pt x="1286" y="361"/>
                </a:lnTo>
                <a:lnTo>
                  <a:pt x="5037" y="354"/>
                </a:lnTo>
                <a:lnTo>
                  <a:pt x="4966" y="115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ая выноска 4_14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51" name="Прямоугольная выноска 9_14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53" name="TextBox 5_14"/>
          <p:cNvSpPr/>
          <p:nvPr/>
        </p:nvSpPr>
        <p:spPr>
          <a:xfrm>
            <a:off x="6840360" y="2053080"/>
            <a:ext cx="21592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Выбираем варианты, приводим аргументы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 rot="452400">
            <a:off x="5200560" y="2456280"/>
            <a:ext cx="1799280" cy="171720"/>
          </a:xfrm>
          <a:custGeom>
            <a:avLst/>
            <a:gdLst/>
            <a:ahLst/>
            <a:rect l="l" t="t" r="r" b="b"/>
            <a:pathLst>
              <a:path w="5037" h="480">
                <a:moveTo>
                  <a:pt x="4965" y="116"/>
                </a:moveTo>
                <a:lnTo>
                  <a:pt x="1213" y="119"/>
                </a:lnTo>
                <a:lnTo>
                  <a:pt x="1177" y="0"/>
                </a:lnTo>
                <a:lnTo>
                  <a:pt x="0" y="241"/>
                </a:lnTo>
                <a:lnTo>
                  <a:pt x="1321" y="479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55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56" name="" descr=""/>
          <p:cNvPicPr/>
          <p:nvPr/>
        </p:nvPicPr>
        <p:blipFill>
          <a:blip r:embed="rId3"/>
          <a:stretch/>
        </p:blipFill>
        <p:spPr>
          <a:xfrm>
            <a:off x="30960" y="0"/>
            <a:ext cx="5069160" cy="683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ая выноска 4_13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58" name="Прямоугольная выноска 9_13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60" name="TextBox 5_13"/>
          <p:cNvSpPr/>
          <p:nvPr/>
        </p:nvSpPr>
        <p:spPr>
          <a:xfrm>
            <a:off x="6840000" y="2953080"/>
            <a:ext cx="21592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Высказываем предположения, приводим доказательства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62" name="" descr=""/>
          <p:cNvPicPr/>
          <p:nvPr/>
        </p:nvPicPr>
        <p:blipFill>
          <a:blip r:embed="rId3"/>
          <a:stretch/>
        </p:blipFill>
        <p:spPr>
          <a:xfrm>
            <a:off x="0" y="1260000"/>
            <a:ext cx="5965920" cy="3588480"/>
          </a:xfrm>
          <a:prstGeom prst="rect">
            <a:avLst/>
          </a:prstGeom>
          <a:ln w="0">
            <a:noFill/>
          </a:ln>
        </p:spPr>
      </p:pic>
      <p:sp>
        <p:nvSpPr>
          <p:cNvPr id="163" name=""/>
          <p:cNvSpPr/>
          <p:nvPr/>
        </p:nvSpPr>
        <p:spPr>
          <a:xfrm rot="1662600">
            <a:off x="5526720" y="2715120"/>
            <a:ext cx="1659600" cy="18108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6" y="116"/>
                </a:moveTo>
                <a:lnTo>
                  <a:pt x="1214" y="120"/>
                </a:lnTo>
                <a:lnTo>
                  <a:pt x="1178" y="0"/>
                </a:lnTo>
                <a:lnTo>
                  <a:pt x="0" y="241"/>
                </a:lnTo>
                <a:lnTo>
                  <a:pt x="1322" y="479"/>
                </a:lnTo>
                <a:lnTo>
                  <a:pt x="1286" y="360"/>
                </a:lnTo>
                <a:lnTo>
                  <a:pt x="5037" y="356"/>
                </a:lnTo>
                <a:lnTo>
                  <a:pt x="4966" y="116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ая выноска 4_16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65" name="Прямоугольная выноска 9_16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66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67" name="TextBox 5_16"/>
          <p:cNvSpPr/>
          <p:nvPr/>
        </p:nvSpPr>
        <p:spPr>
          <a:xfrm>
            <a:off x="6840000" y="2340000"/>
            <a:ext cx="21592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информацию, сравниваем объекты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 rot="20626200">
            <a:off x="5208840" y="3114720"/>
            <a:ext cx="1703880" cy="166680"/>
          </a:xfrm>
          <a:custGeom>
            <a:avLst/>
            <a:gdLst/>
            <a:ahLst/>
            <a:rect l="l" t="t" r="r" b="b"/>
            <a:pathLst>
              <a:path w="4751" h="467">
                <a:moveTo>
                  <a:pt x="4750" y="114"/>
                </a:moveTo>
                <a:lnTo>
                  <a:pt x="1199" y="115"/>
                </a:lnTo>
                <a:lnTo>
                  <a:pt x="1213" y="0"/>
                </a:lnTo>
                <a:lnTo>
                  <a:pt x="0" y="233"/>
                </a:lnTo>
                <a:lnTo>
                  <a:pt x="1155" y="466"/>
                </a:lnTo>
                <a:lnTo>
                  <a:pt x="1169" y="348"/>
                </a:lnTo>
                <a:lnTo>
                  <a:pt x="4721" y="347"/>
                </a:lnTo>
                <a:lnTo>
                  <a:pt x="4750" y="114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69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70" name="" descr=""/>
          <p:cNvPicPr/>
          <p:nvPr/>
        </p:nvPicPr>
        <p:blipFill>
          <a:blip r:embed="rId3"/>
          <a:stretch/>
        </p:blipFill>
        <p:spPr>
          <a:xfrm>
            <a:off x="50040" y="315360"/>
            <a:ext cx="4809240" cy="6523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ая выноска 4_12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72" name="Прямоугольная выноска 9_12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74" name="TextBox 5_12"/>
          <p:cNvSpPr/>
          <p:nvPr/>
        </p:nvSpPr>
        <p:spPr>
          <a:xfrm>
            <a:off x="6840000" y="1701720"/>
            <a:ext cx="2159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Сравниваем объекты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 rot="452400">
            <a:off x="5396760" y="1818360"/>
            <a:ext cx="1799280" cy="171720"/>
          </a:xfrm>
          <a:custGeom>
            <a:avLst/>
            <a:gdLst/>
            <a:ahLst/>
            <a:rect l="l" t="t" r="r" b="b"/>
            <a:pathLst>
              <a:path w="5037" h="481">
                <a:moveTo>
                  <a:pt x="4965" y="117"/>
                </a:moveTo>
                <a:lnTo>
                  <a:pt x="1214" y="120"/>
                </a:lnTo>
                <a:lnTo>
                  <a:pt x="1177" y="0"/>
                </a:lnTo>
                <a:lnTo>
                  <a:pt x="0" y="241"/>
                </a:lnTo>
                <a:lnTo>
                  <a:pt x="1321" y="480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7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"/>
          <p:cNvSpPr/>
          <p:nvPr/>
        </p:nvSpPr>
        <p:spPr>
          <a:xfrm rot="19935000">
            <a:off x="5519520" y="4157640"/>
            <a:ext cx="1661400" cy="153000"/>
          </a:xfrm>
          <a:custGeom>
            <a:avLst/>
            <a:gdLst/>
            <a:ahLst/>
            <a:rect l="l" t="t" r="r" b="b"/>
            <a:pathLst>
              <a:path w="4656" h="429">
                <a:moveTo>
                  <a:pt x="4655" y="105"/>
                </a:moveTo>
                <a:lnTo>
                  <a:pt x="1192" y="108"/>
                </a:lnTo>
                <a:lnTo>
                  <a:pt x="1229" y="0"/>
                </a:lnTo>
                <a:lnTo>
                  <a:pt x="0" y="216"/>
                </a:lnTo>
                <a:lnTo>
                  <a:pt x="1078" y="428"/>
                </a:lnTo>
                <a:lnTo>
                  <a:pt x="1116" y="322"/>
                </a:lnTo>
                <a:lnTo>
                  <a:pt x="4580" y="319"/>
                </a:lnTo>
                <a:lnTo>
                  <a:pt x="4655" y="105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77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78" name="" descr=""/>
          <p:cNvPicPr/>
          <p:nvPr/>
        </p:nvPicPr>
        <p:blipFill>
          <a:blip r:embed="rId3"/>
          <a:stretch/>
        </p:blipFill>
        <p:spPr>
          <a:xfrm>
            <a:off x="0" y="0"/>
            <a:ext cx="5067720" cy="6857280"/>
          </a:xfrm>
          <a:prstGeom prst="rect">
            <a:avLst/>
          </a:prstGeom>
          <a:ln w="0">
            <a:noFill/>
          </a:ln>
        </p:spPr>
      </p:pic>
      <p:sp>
        <p:nvSpPr>
          <p:cNvPr id="179" name="TextBox 5_30"/>
          <p:cNvSpPr/>
          <p:nvPr/>
        </p:nvSpPr>
        <p:spPr>
          <a:xfrm>
            <a:off x="6984000" y="3321720"/>
            <a:ext cx="215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Делаем выводы,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приводим доказательства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Прямоугольная выноска 4_15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81" name="Прямоугольная выноска 9_15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82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83" name="TextBox 5_15"/>
          <p:cNvSpPr/>
          <p:nvPr/>
        </p:nvSpPr>
        <p:spPr>
          <a:xfrm>
            <a:off x="6660000" y="2241720"/>
            <a:ext cx="21592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Сравниваем объекты,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делаем выводы, приводим доказательства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 rot="19338000">
            <a:off x="4904280" y="3772080"/>
            <a:ext cx="1799280" cy="171720"/>
          </a:xfrm>
          <a:custGeom>
            <a:avLst/>
            <a:gdLst/>
            <a:ahLst/>
            <a:rect l="l" t="t" r="r" b="b"/>
            <a:pathLst>
              <a:path w="5038" h="480">
                <a:moveTo>
                  <a:pt x="4965" y="120"/>
                </a:moveTo>
                <a:lnTo>
                  <a:pt x="1215" y="119"/>
                </a:lnTo>
                <a:lnTo>
                  <a:pt x="1179" y="0"/>
                </a:lnTo>
                <a:lnTo>
                  <a:pt x="0" y="240"/>
                </a:lnTo>
                <a:lnTo>
                  <a:pt x="1322" y="479"/>
                </a:lnTo>
                <a:lnTo>
                  <a:pt x="1287" y="359"/>
                </a:lnTo>
                <a:lnTo>
                  <a:pt x="5037" y="360"/>
                </a:lnTo>
                <a:lnTo>
                  <a:pt x="4965" y="120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85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86" name="" descr=""/>
          <p:cNvPicPr/>
          <p:nvPr/>
        </p:nvPicPr>
        <p:blipFill>
          <a:blip r:embed="rId3"/>
          <a:stretch/>
        </p:blipFill>
        <p:spPr>
          <a:xfrm>
            <a:off x="0" y="131760"/>
            <a:ext cx="5039280" cy="672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ая выноска 4_17"/>
          <p:cNvSpPr/>
          <p:nvPr/>
        </p:nvSpPr>
        <p:spPr>
          <a:xfrm>
            <a:off x="-4501080" y="-20689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Помидоры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69 руб./кг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88" name="Прямоугольная выноска 9_17"/>
          <p:cNvSpPr/>
          <p:nvPr/>
        </p:nvSpPr>
        <p:spPr>
          <a:xfrm>
            <a:off x="9859680" y="-2331720"/>
            <a:ext cx="3815280" cy="206784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Фасоль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110 руб./кг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89" name="" descr=""/>
          <p:cNvPicPr/>
          <p:nvPr/>
        </p:nvPicPr>
        <p:blipFill>
          <a:blip r:embed="rId1"/>
          <a:stretch/>
        </p:blipFill>
        <p:spPr>
          <a:xfrm>
            <a:off x="7200000" y="10800"/>
            <a:ext cx="1847520" cy="1248480"/>
          </a:xfrm>
          <a:prstGeom prst="rect">
            <a:avLst/>
          </a:prstGeom>
          <a:ln w="0">
            <a:noFill/>
          </a:ln>
        </p:spPr>
      </p:pic>
      <p:sp>
        <p:nvSpPr>
          <p:cNvPr id="190" name="TextBox 5_17"/>
          <p:cNvSpPr/>
          <p:nvPr/>
        </p:nvSpPr>
        <p:spPr>
          <a:xfrm>
            <a:off x="6984000" y="2421720"/>
            <a:ext cx="2159280" cy="20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Анализируем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информацию,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высказываем предположения, приводим доказательства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 rot="452400">
            <a:off x="5223600" y="2996640"/>
            <a:ext cx="1799280" cy="171720"/>
          </a:xfrm>
          <a:custGeom>
            <a:avLst/>
            <a:gdLst/>
            <a:ahLst/>
            <a:rect l="l" t="t" r="r" b="b"/>
            <a:pathLst>
              <a:path w="5037" h="481">
                <a:moveTo>
                  <a:pt x="4965" y="117"/>
                </a:moveTo>
                <a:lnTo>
                  <a:pt x="1213" y="120"/>
                </a:lnTo>
                <a:lnTo>
                  <a:pt x="1177" y="0"/>
                </a:lnTo>
                <a:lnTo>
                  <a:pt x="0" y="241"/>
                </a:lnTo>
                <a:lnTo>
                  <a:pt x="1321" y="480"/>
                </a:lnTo>
                <a:lnTo>
                  <a:pt x="1286" y="360"/>
                </a:lnTo>
                <a:lnTo>
                  <a:pt x="5036" y="356"/>
                </a:lnTo>
                <a:lnTo>
                  <a:pt x="4965" y="117"/>
                </a:lnTo>
              </a:path>
            </a:pathLst>
          </a:custGeom>
          <a:solidFill>
            <a:srgbClr val="8d281e"/>
          </a:solidFill>
          <a:ln w="0">
            <a:solidFill>
              <a:srgbClr val="4e102d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92" name="" descr=""/>
          <p:cNvPicPr/>
          <p:nvPr/>
        </p:nvPicPr>
        <p:blipFill>
          <a:blip r:embed="rId2"/>
          <a:stretch/>
        </p:blipFill>
        <p:spPr>
          <a:xfrm>
            <a:off x="7491600" y="4680000"/>
            <a:ext cx="1651680" cy="2161800"/>
          </a:xfrm>
          <a:prstGeom prst="rect">
            <a:avLst/>
          </a:prstGeom>
          <a:ln w="0">
            <a:noFill/>
          </a:ln>
        </p:spPr>
      </p:pic>
      <p:pic>
        <p:nvPicPr>
          <p:cNvPr id="193" name="" descr=""/>
          <p:cNvPicPr/>
          <p:nvPr/>
        </p:nvPicPr>
        <p:blipFill>
          <a:blip r:embed="rId3"/>
          <a:stretch/>
        </p:blipFill>
        <p:spPr>
          <a:xfrm>
            <a:off x="0" y="32760"/>
            <a:ext cx="5039280" cy="6824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59652</TotalTime>
  <Application>LibreOffice/7.1.2.2$Windows_X86_64 LibreOffice_project/8a45595d069ef5570103caea1b71cc9d82b2aae4</Application>
  <AppVersion>15.0000</AppVersion>
  <Words>404</Words>
  <Paragraphs>230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2018-02-14T07:22:11Z</dcterms:created>
  <dc:creator>Мама</dc:creator>
  <dc:description/>
  <dc:language>ru-RU</dc:language>
  <cp:lastModifiedBy/>
  <dcterms:modified xsi:type="dcterms:W3CDTF">2023-03-23T06:47:23Z</dcterms:modified>
  <cp:revision>152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11</vt:i4>
  </property>
  <property fmtid="{D5CDD505-2E9C-101B-9397-08002B2CF9AE}" pid="3" name="PresentationFormat">
    <vt:lpwstr>Экран (4:3)</vt:lpwstr>
  </property>
  <property fmtid="{D5CDD505-2E9C-101B-9397-08002B2CF9AE}" pid="4" name="Slides">
    <vt:i4>26</vt:i4>
  </property>
</Properties>
</file>