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8" r:id="rId3"/>
    <p:sldId id="279" r:id="rId4"/>
    <p:sldId id="280" r:id="rId5"/>
    <p:sldId id="28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6" r:id="rId15"/>
    <p:sldId id="267" r:id="rId16"/>
    <p:sldId id="274" r:id="rId17"/>
    <p:sldId id="270" r:id="rId18"/>
    <p:sldId id="271" r:id="rId19"/>
    <p:sldId id="275" r:id="rId20"/>
    <p:sldId id="272" r:id="rId21"/>
    <p:sldId id="273" r:id="rId22"/>
    <p:sldId id="276" r:id="rId23"/>
    <p:sldId id="27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4" Type="http://schemas.openxmlformats.org/officeDocument/2006/relationships/image" Target="../media/image3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9.jpeg"/><Relationship Id="rId3" Type="http://schemas.openxmlformats.org/officeDocument/2006/relationships/image" Target="../media/image37.jpeg"/><Relationship Id="rId7" Type="http://schemas.openxmlformats.org/officeDocument/2006/relationships/image" Target="../media/image34.emf"/><Relationship Id="rId12" Type="http://schemas.openxmlformats.org/officeDocument/2006/relationships/image" Target="../media/image38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6.emf"/><Relationship Id="rId5" Type="http://schemas.openxmlformats.org/officeDocument/2006/relationships/image" Target="../media/image33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5.emf"/><Relationship Id="rId1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25A48-F33E-E795-CE1B-7FC0D27624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28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Проектно-исследовательская деятельность краеведческой направленности как способ формирования творческой, самоопределяющейся, саморазвивающейся личности школьника.</a:t>
            </a:r>
            <a:r>
              <a:rPr lang="ru-RU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E2AC88-A7C6-7B6C-B523-3A3524F16C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224758"/>
            <a:ext cx="8215667" cy="123849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sz="1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</a:rPr>
              <a:t>Хайдукова</a:t>
            </a:r>
            <a:r>
              <a:rPr lang="ru-RU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</a:rPr>
              <a:t> Анна Владимировна, 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lnSpc>
                <a:spcPct val="110000"/>
              </a:lnSpc>
            </a:pPr>
            <a:r>
              <a:rPr lang="ru-RU" sz="14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</a:rPr>
              <a:t>учитель начальных классов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lnSpc>
                <a:spcPct val="110000"/>
              </a:lnSpc>
            </a:pPr>
            <a:r>
              <a:rPr lang="ru-RU" sz="14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</a:rPr>
              <a:t> МБОУ «СОШ № 16» города Владимира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lnSpc>
                <a:spcPct val="110000"/>
              </a:lnSpc>
            </a:pPr>
            <a:r>
              <a:rPr lang="ru-RU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</a:rPr>
              <a:t>Грузинцева Ольга Юрьевна, </a:t>
            </a:r>
            <a:endParaRPr lang="ru-RU" sz="1400" dirty="0">
              <a:latin typeface="Times New Roman"/>
              <a:ea typeface="Times New Roman"/>
            </a:endParaRPr>
          </a:p>
          <a:p>
            <a:pPr>
              <a:lnSpc>
                <a:spcPct val="110000"/>
              </a:lnSpc>
            </a:pPr>
            <a:r>
              <a:rPr lang="ru-RU" sz="14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Times New Roman"/>
              </a:rPr>
              <a:t>методист МБОУДПО «ГИМЦ» города Владимира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381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75B19-DC30-A171-8BBF-70E9BA4E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98" y="226828"/>
            <a:ext cx="8905376" cy="80453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информация, позволяющая детям ориентироваться в улицах города, городах и природных объектах области с помощью различных видов карт.</a:t>
            </a:r>
            <a:b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8F812FC-3DC8-AED9-B477-003C7F7E2D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325"/>
          <a:stretch/>
        </p:blipFill>
        <p:spPr>
          <a:xfrm rot="5400000">
            <a:off x="5281057" y="2889915"/>
            <a:ext cx="4338085" cy="3051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88C7630-9CB0-67DE-7AA0-F427E42227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482404" y="1475244"/>
            <a:ext cx="3960509" cy="29738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F7DF12-05D4-EAA1-F207-E6041DD36C5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13"/>
          <a:stretch/>
        </p:blipFill>
        <p:spPr>
          <a:xfrm rot="5400000">
            <a:off x="2229744" y="2243585"/>
            <a:ext cx="4338085" cy="3051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81DCDE-DDA9-F8C2-9EF7-B659B0492C52}"/>
              </a:ext>
            </a:extLst>
          </p:cNvPr>
          <p:cNvSpPr txBox="1"/>
          <p:nvPr/>
        </p:nvSpPr>
        <p:spPr>
          <a:xfrm>
            <a:off x="2873130" y="1600198"/>
            <a:ext cx="6102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F0FD4D69-5BE1-8856-FE9A-DA626456BC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88801" y="1526926"/>
            <a:ext cx="3881438" cy="2914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689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027F5-6337-734E-5EF8-A0F836A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009" y="156238"/>
            <a:ext cx="8596668" cy="13208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неоднократно отправляют обучающихся к тексту за поиском нужной для ответа на вопрос информации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F580D4-2FC2-A18E-C391-87F9310F5B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25"/>
          <a:stretch/>
        </p:blipFill>
        <p:spPr>
          <a:xfrm rot="5400000">
            <a:off x="-87177" y="1446819"/>
            <a:ext cx="3881439" cy="3065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F059595-9873-146F-6007-13265663AE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589"/>
          <a:stretch/>
        </p:blipFill>
        <p:spPr>
          <a:xfrm>
            <a:off x="9071487" y="856449"/>
            <a:ext cx="2784184" cy="2323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74AD7933-2A11-6639-5947-E03967302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99"/>
          <a:stretch/>
        </p:blipFill>
        <p:spPr>
          <a:xfrm rot="5400000">
            <a:off x="2654095" y="3087197"/>
            <a:ext cx="3881438" cy="2906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04562F-15F0-A82C-2B1C-C1AAB1ED7E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69"/>
          <a:stretch/>
        </p:blipFill>
        <p:spPr>
          <a:xfrm rot="5400000">
            <a:off x="5856918" y="3045943"/>
            <a:ext cx="3881438" cy="29891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355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F6AD01-A514-2E22-A146-2E68CB944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806368" cy="1320800"/>
          </a:xfrm>
        </p:spPr>
        <p:txBody>
          <a:bodyPr>
            <a:normAutofit fontScale="90000"/>
          </a:bodyPr>
          <a:lstStyle/>
          <a:p>
            <a:pPr algn="r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«Скажи мне, и я забуду, 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Покажи мне, и я запомню, 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Дай мне действовать самому, 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я научусь».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(китайская мудрость)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901F89-D651-5810-A544-08C8E5AE08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504497"/>
            <a:ext cx="5340694" cy="18445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endParaRPr lang="ru-RU" sz="26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воспитание чувства патриотизма, формирование духовно-нравственных качеств личности на основе изучения исторического и культурного наследия родного края, национальных традиций, его природы.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B92780-9A4C-EB3B-2054-EAFD13DE0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5310" y="2349795"/>
            <a:ext cx="9817518" cy="4191297"/>
          </a:xfrm>
        </p:spPr>
        <p:txBody>
          <a:bodyPr>
            <a:normAutofit fontScale="92500" lnSpcReduction="10000"/>
          </a:bodyPr>
          <a:lstStyle/>
          <a:p>
            <a:pPr marL="71120" marR="71755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6870" marR="71755" indent="-285750"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Вовлечь обучающихся в краеведческую работу и развить у них стабильный познавательный интерес к изучению родного края, формировать продуктивную деятельность.</a:t>
            </a:r>
          </a:p>
          <a:p>
            <a:pPr marL="356870" marR="71755" indent="-285750"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устойчивые мотивы одаренных детей, интересующихся работой с краеведческим материалом, расширить их знания, стремление выйти за рамки программы при изучении истории родного края.</a:t>
            </a:r>
          </a:p>
          <a:p>
            <a:pPr marL="356870" marR="71755" indent="-285750"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навыки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исследовательской работы как одной из форм учебной деятельности.</a:t>
            </a:r>
          </a:p>
          <a:p>
            <a:pPr marL="356870" marR="71755" indent="-285750"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Активизировать участие одаренных детей во всевозможных конкурсах проектно-исследовательских работ, а также в научно-практических конференциях;</a:t>
            </a:r>
          </a:p>
          <a:p>
            <a:pPr marL="356870" marR="71755" indent="-285750"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 активные формы работы, способствующие восстановлению психофизических сил и здоровья детей, воспитанию здорового образа жизни, адаптации к жизни в современном обществе.</a:t>
            </a:r>
          </a:p>
          <a:p>
            <a:pPr marL="356870" marR="71755" indent="-285750"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Воспитать нравственную, творческую личность, любящую свою малую родину, уважающую историю и культуру города, области, Отечества.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4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68504-497F-1031-F3C4-35E4A728D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664" y="237461"/>
            <a:ext cx="8596668" cy="13208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работа № 10, 2 класс «Суздаль»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0FE3C05-BC70-3333-2433-111BA38851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12666" y="1320289"/>
            <a:ext cx="3822056" cy="2914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DB08B23C-0E8B-3451-1D31-850FBE500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81355" y="2739767"/>
            <a:ext cx="6648375" cy="3880772"/>
          </a:xfrm>
        </p:spPr>
        <p:txBody>
          <a:bodyPr>
            <a:normAutofit/>
          </a:bodyPr>
          <a:lstStyle/>
          <a:p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Проект: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«Музей под открытым небом – город моего детства».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0A7DFF-7DFB-5484-ACAE-4511F21B9B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74"/>
          <a:stretch/>
        </p:blipFill>
        <p:spPr>
          <a:xfrm rot="5400000">
            <a:off x="8472562" y="2444631"/>
            <a:ext cx="3563404" cy="2593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F4B73F-A7D6-9619-62B9-9C4DE144D3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03"/>
          <a:stretch/>
        </p:blipFill>
        <p:spPr>
          <a:xfrm>
            <a:off x="4477406" y="866479"/>
            <a:ext cx="4480159" cy="36897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A14F35-5D67-D6F0-42C9-C6ADCFDCB54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128739" y="3941779"/>
            <a:ext cx="3073486" cy="2380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8382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018FE-73FD-557B-665E-62988054F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92" y="156237"/>
            <a:ext cx="8596668" cy="13208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работа № 7, 2 класс «Как строился Владимир»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40ADA02-0271-3F1F-D769-F7F592B8A6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106"/>
          <a:stretch/>
        </p:blipFill>
        <p:spPr>
          <a:xfrm rot="5400000">
            <a:off x="-61035" y="1152909"/>
            <a:ext cx="3227876" cy="2475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1A376DAA-1190-6063-AA82-BBDB231F0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96785" y="765545"/>
            <a:ext cx="7362823" cy="5275818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сследовательский проект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«Владимир вчера, сегодня, завтра. 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чьих руках его судьба?» 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32979E-6618-7DD9-B9FA-4BBAA6EC18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330"/>
          <a:stretch/>
        </p:blipFill>
        <p:spPr>
          <a:xfrm rot="5400000">
            <a:off x="2125626" y="3673888"/>
            <a:ext cx="3371935" cy="2270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6CFDD3-1233-E077-4AAA-286BBF3F20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339"/>
          <a:stretch/>
        </p:blipFill>
        <p:spPr>
          <a:xfrm rot="5400000">
            <a:off x="4550163" y="2219938"/>
            <a:ext cx="3498109" cy="2512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A653A15-7EED-2C7B-D1B1-1F011213F7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04"/>
          <a:stretch/>
        </p:blipFill>
        <p:spPr>
          <a:xfrm rot="5400000">
            <a:off x="6741786" y="3786211"/>
            <a:ext cx="3240267" cy="23524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7D141F-0775-7610-0350-11DD6C8B49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909"/>
          <a:stretch/>
        </p:blipFill>
        <p:spPr>
          <a:xfrm rot="5400000">
            <a:off x="8976520" y="1757350"/>
            <a:ext cx="3266026" cy="2489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043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DA851-F735-20F7-9AFB-24B77D480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71437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Фотоальбом «Мой Владимир»</a:t>
            </a:r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F9BF9400-EAC9-CADA-0D61-F2966FEE01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2007" y="798417"/>
            <a:ext cx="3284653" cy="2577486"/>
          </a:xfrm>
        </p:spPr>
      </p:pic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95A67783-7310-ABD7-73D8-15A3B88F8B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793836"/>
              </p:ext>
            </p:extLst>
          </p:nvPr>
        </p:nvGraphicFramePr>
        <p:xfrm>
          <a:off x="338186" y="731838"/>
          <a:ext cx="2192363" cy="2836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Acrobat Document" r:id="rId4" imgW="3947400" imgH="5121360" progId="">
                  <p:embed/>
                </p:oleObj>
              </mc:Choice>
              <mc:Fallback>
                <p:oleObj name="Acrobat Document" r:id="rId4" imgW="3947400" imgH="512136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86" y="731838"/>
                        <a:ext cx="2192363" cy="28363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Содержимое 5">
            <a:extLst>
              <a:ext uri="{FF2B5EF4-FFF2-40B4-BE49-F238E27FC236}">
                <a16:creationId xmlns:a16="http://schemas.microsoft.com/office/drawing/2014/main" id="{1D6CC789-8D97-849F-9AAE-51C995DB022A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01609590"/>
              </p:ext>
            </p:extLst>
          </p:nvPr>
        </p:nvGraphicFramePr>
        <p:xfrm>
          <a:off x="401835" y="3702044"/>
          <a:ext cx="2192510" cy="2836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Acrobat Document" r:id="rId6" imgW="3947400" imgH="5121360" progId="">
                  <p:embed/>
                </p:oleObj>
              </mc:Choice>
              <mc:Fallback>
                <p:oleObj name="Acrobat Document" r:id="rId6" imgW="3947400" imgH="5121360" progId="">
                  <p:embed/>
                  <p:pic>
                    <p:nvPicPr>
                      <p:cNvPr id="0" name="Содержимое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835" y="3702044"/>
                        <a:ext cx="2192510" cy="28363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DB556BCD-9EFF-4660-442A-90F71D6E88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1722591"/>
              </p:ext>
            </p:extLst>
          </p:nvPr>
        </p:nvGraphicFramePr>
        <p:xfrm>
          <a:off x="2704738" y="787232"/>
          <a:ext cx="2041966" cy="2641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Acrobat Document" r:id="rId8" imgW="3947400" imgH="5121360" progId="">
                  <p:embed/>
                </p:oleObj>
              </mc:Choice>
              <mc:Fallback>
                <p:oleObj name="Acrobat Document" r:id="rId8" imgW="3947400" imgH="512136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4738" y="787232"/>
                        <a:ext cx="2041966" cy="26417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EACFD788-8225-316B-336B-F47C25A586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7645823"/>
              </p:ext>
            </p:extLst>
          </p:nvPr>
        </p:nvGraphicFramePr>
        <p:xfrm>
          <a:off x="2704738" y="3596449"/>
          <a:ext cx="2192510" cy="2836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Acrobat Document" r:id="rId10" imgW="3947400" imgH="5121360" progId="">
                  <p:embed/>
                </p:oleObj>
              </mc:Choice>
              <mc:Fallback>
                <p:oleObj name="Acrobat Document" r:id="rId10" imgW="3947400" imgH="512136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4738" y="3596449"/>
                        <a:ext cx="2192510" cy="28365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4603EDB-615F-8C22-4B79-4FE7E1FFA2A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2009" y="3781548"/>
            <a:ext cx="3284651" cy="259588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50D624A-C01D-4B7E-F88A-43A0CCAC990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8983" y="820703"/>
            <a:ext cx="3403007" cy="25552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DAD010A-9DCB-EC90-E1DA-FE335BDCED9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4804" y="3781548"/>
            <a:ext cx="3457186" cy="259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0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BFD39A-1B11-A3D8-E0AD-268D8A2D3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49" y="269358"/>
            <a:ext cx="11376837" cy="13208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работа № 2, 2 класс «О Клязьме»; 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работа № 8, 4 класс «Водные богатства Владимирской области»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4AEF8EE-78BC-7E4E-EA36-F091C077C2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2038" y="1500026"/>
            <a:ext cx="2895633" cy="2324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6D45C95B-0E4F-3E07-F5FA-FD5E6AEF43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812714" y="4129631"/>
            <a:ext cx="2611675" cy="2138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02E374-3F87-ACB5-3340-CF093D068A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30654" y="1524565"/>
            <a:ext cx="2886176" cy="2284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6C616E8-5551-DB26-11C8-DE04522E8F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32557" y="4147982"/>
            <a:ext cx="2611671" cy="2101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403D6D1-D7CC-DCFE-3222-6071C1158E8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75049" y="1538683"/>
            <a:ext cx="2886175" cy="2256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3A0669D-C44A-0036-5900-19A3A120F1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262488" y="1562454"/>
            <a:ext cx="2886179" cy="2208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985B6F8-CB97-9A84-B46C-9E561E9D344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948520" y="4142377"/>
            <a:ext cx="2611673" cy="2112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5583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4A6E7-1F77-FD70-944B-44F9430D1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804" y="248093"/>
            <a:ext cx="8596668" cy="13208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«Речка моего детства – Клязьма»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5CE704E-4118-F318-7379-3097C4C067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832" y="907233"/>
            <a:ext cx="4184650" cy="3138487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4926D4DD-BDB6-9645-7733-A8ED856CAB0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6482" y="925688"/>
            <a:ext cx="4183062" cy="3137296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712522-4959-B8F0-9746-B9F8FBF717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9189" y="4081439"/>
            <a:ext cx="3190025" cy="2629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E7A1A13-0D20-023E-2AC3-A04DEA1C2A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000" y="898634"/>
            <a:ext cx="3166214" cy="2571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B689338-7DC4-A977-EAFA-26418F26F0B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1310" y="4081439"/>
            <a:ext cx="3698174" cy="2629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368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CAA28-CA96-8AFC-AEE5-184572F5C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76" y="199656"/>
            <a:ext cx="9022365" cy="13208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Комплексная проверочная работа № 10, 4 класс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«Михаил Петрович Лазарев»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972FB7C7-932E-D6A9-F75A-5D13E52D78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880147" y="3918335"/>
            <a:ext cx="3040119" cy="2378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9818DB6-B7FF-5605-CC43-9069C0EE90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352602" y="3930627"/>
            <a:ext cx="3040117" cy="23534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BBD59443-4CB6-9A22-4538-6005669453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04005" y="1701828"/>
            <a:ext cx="2974939" cy="2233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1E96506-9554-9BA0-AA14-3FB9BD5395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092541" y="1777346"/>
            <a:ext cx="2974939" cy="2233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8EBDDC8-1FB6-4978-F15A-26DF699036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697664" y="656402"/>
            <a:ext cx="3167117" cy="2378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C912837-B662-C684-E844-FF3277E7AD4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193239" y="3917707"/>
            <a:ext cx="3040117" cy="2379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9248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C4544-311C-9D6E-5EE0-D95D18678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43" y="237460"/>
            <a:ext cx="10940903" cy="13208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проект 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«Достойный сын Отчизны – Михаил Петрович Лазарев</a:t>
            </a:r>
            <a:r>
              <a:rPr lang="ru-RU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1EC5A2B0-2303-E9B4-65B4-F88E765388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0826" y="4286406"/>
            <a:ext cx="4183062" cy="2466343"/>
          </a:xfrm>
        </p:spPr>
      </p:pic>
      <p:pic>
        <p:nvPicPr>
          <p:cNvPr id="5" name="Объект 7">
            <a:extLst>
              <a:ext uri="{FF2B5EF4-FFF2-40B4-BE49-F238E27FC236}">
                <a16:creationId xmlns:a16="http://schemas.microsoft.com/office/drawing/2014/main" id="{6CD6A7BA-2745-F2A1-0192-A5D093DBAA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6736" y="1243464"/>
            <a:ext cx="4184650" cy="2953310"/>
          </a:xfr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0C14E032-A914-9AC1-D664-41CAD4EF04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2171" y="4267326"/>
            <a:ext cx="3429215" cy="246634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8B87B7-78B7-59BE-AD13-64AA444E1A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3171" y="1585552"/>
            <a:ext cx="3662049" cy="25634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269DA26-258A-8689-6B3A-7016495A07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1" y="4267326"/>
            <a:ext cx="3405903" cy="24663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3E0E33E-12D7-7634-EA17-8AECA991C82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20" y="1546468"/>
            <a:ext cx="3314627" cy="260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0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00089" y="1256943"/>
            <a:ext cx="90868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самостоятельная деятельность учащихся, осуществляемая под руководством учителя, направленная на решение творческой, исследовательской, личностно и социально значимой проблемы и на получение конкретного результата в виде материального или интеллектуального продукта.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0089" y="3843762"/>
            <a:ext cx="9086848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Проектная </a:t>
            </a:r>
            <a:r>
              <a:rPr lang="ru-RU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деятельность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э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метод, который раскрепощает ребёнка, повышает уровень его познавательной активности, учебной мотивации; способствует эмоциональной уравновешенности и уверенности в своих силах.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0250" y="323592"/>
            <a:ext cx="6276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Что такое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проект, проектная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деятельность?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0337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F3B3A-D47E-FEA6-8552-2082D1D42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Определение учебной мотивации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E630307-109C-00BB-EC1F-3944CB487B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3324" y="1387533"/>
            <a:ext cx="9159766" cy="462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1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8FB4CA0-3191-7DC7-12D5-05955CE0BC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9623" y="849142"/>
            <a:ext cx="2009502" cy="2679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BD69D8-C620-A94B-25EF-AA21AC916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7019"/>
            <a:ext cx="8596668" cy="48171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познавательной активности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C3B49A49-AD82-9FE7-FD61-6945573978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1228" y="3813271"/>
            <a:ext cx="2294321" cy="2853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FD377B66-EBFD-7517-F1E4-5641737931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3636" y="766732"/>
            <a:ext cx="2059295" cy="2698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EE78FA-D181-E4B1-450B-C3DE93D9FE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3673" y="849142"/>
            <a:ext cx="2121802" cy="2616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A8A2AD4-4B97-6BC5-F8EB-D28DBC24843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7024" y="3813271"/>
            <a:ext cx="2343830" cy="2853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CB1FF5-C68D-30D3-3694-B3875D51E14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01" y="4112891"/>
            <a:ext cx="3190281" cy="2254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5971656-AB3A-5DAB-95CE-93F11AD63CA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8183" y="849142"/>
            <a:ext cx="2021513" cy="2616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9A52E90-86E4-08D3-A432-0362C20AED9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22" y="849142"/>
            <a:ext cx="2021513" cy="2616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820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695015A-C29F-3994-0415-A9F4FB3BE2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324595"/>
              </p:ext>
            </p:extLst>
          </p:nvPr>
        </p:nvGraphicFramePr>
        <p:xfrm>
          <a:off x="285750" y="157162"/>
          <a:ext cx="11501438" cy="6486526"/>
        </p:xfrm>
        <a:graphic>
          <a:graphicData uri="http://schemas.openxmlformats.org/drawingml/2006/table">
            <a:tbl>
              <a:tblPr firstRow="1" firstCol="1" bandRow="1"/>
              <a:tblGrid>
                <a:gridCol w="5669129">
                  <a:extLst>
                    <a:ext uri="{9D8B030D-6E8A-4147-A177-3AD203B41FA5}">
                      <a16:colId xmlns:a16="http://schemas.microsoft.com/office/drawing/2014/main" val="1189907678"/>
                    </a:ext>
                  </a:extLst>
                </a:gridCol>
                <a:gridCol w="5832309">
                  <a:extLst>
                    <a:ext uri="{9D8B030D-6E8A-4147-A177-3AD203B41FA5}">
                      <a16:colId xmlns:a16="http://schemas.microsoft.com/office/drawing/2014/main" val="2893703276"/>
                    </a:ext>
                  </a:extLst>
                </a:gridCol>
              </a:tblGrid>
              <a:tr h="301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комплексной работы, класс, </a:t>
                      </a:r>
                      <a:r>
                        <a:rPr lang="ru-RU" sz="1800" b="1" kern="10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</a:t>
                      </a:r>
                      <a:endParaRPr lang="ru-RU" sz="18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22" marR="50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kern="1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 исследовательского проекта</a:t>
                      </a:r>
                      <a:endParaRPr lang="ru-RU" sz="18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022" marR="50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162405"/>
                  </a:ext>
                </a:extLst>
              </a:tr>
              <a:tr h="30195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4 «Лоси на </a:t>
                      </a:r>
                      <a:r>
                        <a:rPr lang="ru-RU" sz="1600" kern="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Клязьме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», 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класс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21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«Лесной великан»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523743"/>
                  </a:ext>
                </a:extLst>
              </a:tr>
              <a:tr h="6039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6 «Золотые ворота», 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класс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35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«История города в названиях остановок городского транспорта»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641186"/>
                  </a:ext>
                </a:extLst>
              </a:tr>
              <a:tr h="6039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1 «Храм в честь праздника Покрова Богородицы</a:t>
                      </a:r>
                      <a:r>
                        <a:rPr lang="ru-RU" sz="1600" kern="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»,                   </a:t>
                      </a:r>
                      <a:r>
                        <a:rPr lang="ru-RU" sz="1600" b="1" kern="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класс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«Историко-ландшафтный комплекс – </a:t>
                      </a:r>
                      <a:r>
                        <a:rPr lang="ru-RU" sz="1600" kern="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Боголюбовский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луг»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076801"/>
                  </a:ext>
                </a:extLst>
              </a:tr>
              <a:tr h="6039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5 «Вишневый град», 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класс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35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«О чем рассказывают памятники города Владимира?»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4811128"/>
                  </a:ext>
                </a:extLst>
              </a:tr>
              <a:tr h="4771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9 «Город на краю области», </a:t>
                      </a:r>
                      <a:r>
                        <a:rPr lang="ru-RU" sz="1600" b="1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класс</a:t>
                      </a: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67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«Город моего детства»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6643419"/>
                  </a:ext>
                </a:extLst>
              </a:tr>
              <a:tr h="4771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2 «Выхухоль», 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класс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10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«Удивительные животные ровесники динозавров»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638058"/>
                  </a:ext>
                </a:extLst>
              </a:tr>
              <a:tr h="4771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3 «Невежинская рябина», </a:t>
                      </a:r>
                      <a:r>
                        <a:rPr lang="ru-RU" sz="1600" b="1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класс</a:t>
                      </a: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«Гостеприимная рябинка»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819151"/>
                  </a:ext>
                </a:extLst>
              </a:tr>
              <a:tr h="6039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9 «Великий князь Александр Невский», </a:t>
                      </a:r>
                      <a:r>
                        <a:rPr lang="ru-RU" sz="1600" b="1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класс</a:t>
                      </a: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73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«Солнце земли русской»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5064522"/>
                  </a:ext>
                </a:extLst>
              </a:tr>
              <a:tr h="30195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10 «Ковров», </a:t>
                      </a:r>
                      <a:r>
                        <a:rPr lang="ru-RU" sz="1600" b="1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класс</a:t>
                      </a:r>
                      <a:r>
                        <a:rPr lang="ru-RU" sz="1600" kern="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82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«Город воинской славы – Ковров»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1855298"/>
                  </a:ext>
                </a:extLst>
              </a:tr>
              <a:tr h="4771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1 «Дмитриевский собор», 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 класс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«Тайны русской сказки в камне»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93316"/>
                  </a:ext>
                </a:extLst>
              </a:tr>
              <a:tr h="30195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4 «Мстера», 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 класс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36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«Мстера – город сказка»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420849"/>
                  </a:ext>
                </a:extLst>
              </a:tr>
              <a:tr h="4771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6 «Мещера», 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 класс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57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«Национальный парк «Мещера» и его обитатели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121530"/>
                  </a:ext>
                </a:extLst>
              </a:tr>
              <a:tr h="4771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 № 7 «Наука </a:t>
                      </a:r>
                      <a:r>
                        <a:rPr lang="ru-RU" sz="1600" kern="1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мирмекология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», </a:t>
                      </a:r>
                      <a:r>
                        <a:rPr lang="ru-RU" sz="1600" b="1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 класс</a:t>
                      </a: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стр. 68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kern="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«Удивительные труженики – муравьи»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165" marR="5016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5149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78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3C8745-74AF-7567-BF55-9DA77A94A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180" y="4918454"/>
            <a:ext cx="8596668" cy="1081662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9EFC80-04ED-03A7-C875-A7317DADE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645" y="1312989"/>
            <a:ext cx="8596668" cy="2836034"/>
          </a:xfrm>
        </p:spPr>
        <p:txBody>
          <a:bodyPr>
            <a:normAutofit fontScale="55000" lnSpcReduction="20000"/>
          </a:bodyPr>
          <a:lstStyle/>
          <a:p>
            <a:r>
              <a:rPr lang="ru-RU" sz="5900" i="1" kern="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«</a:t>
            </a: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ты планируешь будущее на один год, </a:t>
            </a:r>
            <a:b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посей зерно.</a:t>
            </a:r>
            <a:b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5900" i="1" kern="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Если </a:t>
            </a: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рассчитываешь на десять лет,</a:t>
            </a:r>
            <a:b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ru-RU" sz="5900" i="1" kern="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сажай дерево</a:t>
            </a:r>
            <a:b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ru-RU" sz="5900" i="1" kern="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ты рассчитываешь на сто лет,</a:t>
            </a:r>
            <a:b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5900" i="1" kern="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обучай народ»</a:t>
            </a:r>
            <a:br>
              <a:rPr lang="ru-RU" sz="5900" i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900" i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</a:t>
            </a:r>
            <a:r>
              <a:rPr lang="ru-RU" sz="5900" i="1" kern="1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5900" i="1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Китайская мудрость)</a:t>
            </a:r>
            <a:endParaRPr lang="ru-RU" sz="59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830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5992" y="423209"/>
            <a:ext cx="3908442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А что такое исследование?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0075" y="1681103"/>
            <a:ext cx="74866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Исследование в широком смысле 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–  </a:t>
            </a:r>
            <a:b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поиск знаний или систематическое расследование с целью установления фактов.</a:t>
            </a:r>
            <a:endParaRPr kumimoji="0" lang="ru-RU" sz="2800" i="0" u="none" strike="noStrike" kern="0" cap="none" spc="0" normalizeH="0" baseline="0" noProof="0" dirty="0" smtClean="0">
              <a:ln>
                <a:noFill/>
              </a:ln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4601" y="4133994"/>
            <a:ext cx="74723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spcBef>
                <a:spcPts val="1000"/>
              </a:spcBef>
            </a:pPr>
            <a:r>
              <a:rPr lang="ru-RU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Исследование в узком смысле </a:t>
            </a:r>
            <a:r>
              <a:rPr lang="ru-RU" sz="2800" b="1" i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–  </a:t>
            </a:r>
            <a:r>
              <a:rPr lang="ru-RU" sz="28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научный </a:t>
            </a:r>
            <a:r>
              <a:rPr lang="ru-RU" sz="2800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метод (процесс) изучения чего-либо.</a:t>
            </a:r>
            <a:r>
              <a:rPr lang="ru-RU" sz="2800" i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sz="2800" i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88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0335" y="500049"/>
            <a:ext cx="50720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617B">
                    <a:lumMod val="75000"/>
                  </a:srgbClr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= «Пять П»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4617B">
                  <a:lumMod val="75000"/>
                </a:srgbClr>
              </a:solidFill>
              <a:effectLst/>
              <a:uLnTx/>
              <a:uFillTx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4539" y="1357313"/>
            <a:ext cx="6757986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2536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438150" y="596773"/>
            <a:ext cx="9148763" cy="2387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«Одарённость человека – маленький росточек ,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едва проклюнувшийся из земли и требующий к себе огромного внимания. Необходимо холить и лелеять, ухаживать за ним, сделать все необходимое, чтобы он вырос и дал обильный плод»</a:t>
            </a: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                                                                                 В.А. Сухомлинский</a:t>
            </a:r>
            <a:endParaRPr kumimoji="0" lang="ru-RU" sz="2400" b="1" i="1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7609" y="4102227"/>
            <a:ext cx="9120266" cy="1907148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Гении не падают с неба, </a:t>
            </a:r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они должны иметь возможность образоваться и развиться.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А. Бебель</a:t>
            </a:r>
          </a:p>
          <a:p>
            <a:endParaRPr lang="ru-RU" sz="24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                                                                                           </a:t>
            </a:r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6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FD7837-0C02-E78D-85A0-ACD484612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976755" marR="68580" indent="205740" algn="r">
              <a:spcAft>
                <a:spcPts val="0"/>
              </a:spcAft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«Если</a:t>
            </a:r>
            <a:r>
              <a:rPr lang="ru-RU" sz="1800" b="1" spc="-2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</a:t>
            </a:r>
            <a:r>
              <a:rPr lang="ru-RU" sz="18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z="18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любит</a:t>
            </a:r>
            <a:r>
              <a:rPr lang="ru-RU" sz="1800" b="1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старые</a:t>
            </a:r>
            <a:r>
              <a:rPr lang="ru-RU" sz="18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улицы,</a:t>
            </a:r>
            <a:r>
              <a:rPr lang="ru-RU" sz="1800" b="1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старые</a:t>
            </a:r>
            <a:r>
              <a:rPr lang="ru-RU" sz="18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дома</a:t>
            </a:r>
            <a:r>
              <a:rPr lang="ru-RU" sz="18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– значит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spc="-6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1800" b="1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него</a:t>
            </a:r>
            <a:r>
              <a:rPr lang="ru-RU" sz="1800" b="1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нет</a:t>
            </a:r>
            <a:r>
              <a:rPr lang="ru-RU" sz="1800" b="1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любви</a:t>
            </a:r>
            <a:r>
              <a:rPr lang="ru-RU" sz="1800" b="1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800" b="1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своему</a:t>
            </a:r>
            <a:r>
              <a:rPr lang="ru-RU" sz="1800" b="1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городу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spc="-5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Если</a:t>
            </a:r>
            <a:r>
              <a:rPr lang="ru-RU" sz="1800" b="1"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 равнодушен к памятникам истории своей страны – он, как правило, равнодушен и к своей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стране»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Д.С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. Лихачев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9D0971-571C-D79A-512C-8481188340C4}"/>
              </a:ext>
            </a:extLst>
          </p:cNvPr>
          <p:cNvSpPr/>
          <p:nvPr/>
        </p:nvSpPr>
        <p:spPr>
          <a:xfrm>
            <a:off x="2977116" y="2286000"/>
            <a:ext cx="5061098" cy="7230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Краеведческий материал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0EB864-CE13-8A9E-182F-098303F1F3A9}"/>
              </a:ext>
            </a:extLst>
          </p:cNvPr>
          <p:cNvSpPr/>
          <p:nvPr/>
        </p:nvSpPr>
        <p:spPr>
          <a:xfrm>
            <a:off x="365761" y="3429000"/>
            <a:ext cx="3387256" cy="86461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из жизни горожан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37183BB-7E02-382D-51C5-3A999488D7D6}"/>
              </a:ext>
            </a:extLst>
          </p:cNvPr>
          <p:cNvSpPr/>
          <p:nvPr/>
        </p:nvSpPr>
        <p:spPr>
          <a:xfrm>
            <a:off x="3941527" y="3457132"/>
            <a:ext cx="3806455" cy="86461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Исторические события края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0D89507-DA9E-72FA-1A9A-ADBAA2ADF13E}"/>
              </a:ext>
            </a:extLst>
          </p:cNvPr>
          <p:cNvSpPr/>
          <p:nvPr/>
        </p:nvSpPr>
        <p:spPr>
          <a:xfrm>
            <a:off x="8118795" y="3422671"/>
            <a:ext cx="3806455" cy="8990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природе края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EF4FF01-44FE-A105-9CFB-772A7EC8240B}"/>
              </a:ext>
            </a:extLst>
          </p:cNvPr>
          <p:cNvSpPr/>
          <p:nvPr/>
        </p:nvSpPr>
        <p:spPr>
          <a:xfrm>
            <a:off x="2660173" y="4635795"/>
            <a:ext cx="6251945" cy="8320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Целостная картина родного края</a:t>
            </a:r>
          </a:p>
        </p:txBody>
      </p:sp>
    </p:spTree>
    <p:extLst>
      <p:ext uri="{BB962C8B-B14F-4D97-AF65-F5344CB8AC3E}">
        <p14:creationId xmlns:p14="http://schemas.microsoft.com/office/powerpoint/2010/main" val="135115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36EAC-65E5-2CE8-4343-C8B37F8D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06" y="286895"/>
            <a:ext cx="8806457" cy="1320800"/>
          </a:xfrm>
        </p:spPr>
        <p:txBody>
          <a:bodyPr>
            <a:norm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«Учитель должен учить дитя наблюдать верно и обогащать его душу возможно полными, верными, яркими образами, которые потом становятся элементами его мыслительного процесса»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К.Д. Ушинский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0D63369-582B-1D20-69BC-97B9E192B7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6260" y="1662705"/>
            <a:ext cx="2900855" cy="3881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783167C6-5CD2-44E6-6EB7-28A356996F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494" y="1734042"/>
            <a:ext cx="2923752" cy="3881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8E4E12-A27B-32BA-7DB6-CE7BA40ED6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489" y="2621342"/>
            <a:ext cx="2948152" cy="3863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9518BE-A9F4-4BEE-3695-A658CB1E16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6756" y="2603634"/>
            <a:ext cx="2948152" cy="3880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 descr="http://catalog.planeta-kniga.ru/image/cache/import_files/d2/d209aade927411e984d8503eaa523af0_d209aadf927411e984d8503eaa523af0-500x500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42" r="14410"/>
          <a:stretch>
            <a:fillRect/>
          </a:stretch>
        </p:blipFill>
        <p:spPr bwMode="auto">
          <a:xfrm>
            <a:off x="1823636" y="4341073"/>
            <a:ext cx="1333041" cy="1802552"/>
          </a:xfrm>
          <a:prstGeom prst="rect">
            <a:avLst/>
          </a:prstGeom>
          <a:noFill/>
        </p:spPr>
      </p:pic>
      <p:pic>
        <p:nvPicPr>
          <p:cNvPr id="10" name="Рисунок 9" descr="http://catalog.planeta-kniga.ru/image/cache/import_files/d2/d209aae0927411e984d8503eaa523af0_d209aae1927411e984d8503eaa523af0-500x500.jp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73" r="14253"/>
          <a:stretch>
            <a:fillRect/>
          </a:stretch>
        </p:blipFill>
        <p:spPr bwMode="auto">
          <a:xfrm>
            <a:off x="4830183" y="4996543"/>
            <a:ext cx="1370421" cy="1861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http://catalog.planeta-kniga.ru/image/cache/import_files/24/242261d800d111ea85bc503eaa523af0_1483e4a4136611ea85e7503eaa523af0-500x500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83" r="15132"/>
          <a:stretch>
            <a:fillRect/>
          </a:stretch>
        </p:blipFill>
        <p:spPr bwMode="auto">
          <a:xfrm>
            <a:off x="7334652" y="4311095"/>
            <a:ext cx="1331894" cy="1881590"/>
          </a:xfrm>
          <a:prstGeom prst="rect">
            <a:avLst/>
          </a:prstGeom>
          <a:noFill/>
        </p:spPr>
      </p:pic>
      <p:pic>
        <p:nvPicPr>
          <p:cNvPr id="12" name="Picture 2" descr="https://fs3.fotoload.ru/f/0518/1525426057/f7b010dafb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3219" y="4995584"/>
            <a:ext cx="1367013" cy="1862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522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DE559C-DCF0-5454-D52B-A0EF27FEF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148852"/>
            <a:ext cx="8596668" cy="67694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исторический или природоведческий научно-познавательный текст, который сопровождается иллюстрациями, фотографиями; </a:t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4622962-3C38-162E-D0EE-A9D3004FF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15950" y="1472833"/>
            <a:ext cx="4356415" cy="32710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AF7A06-D882-C087-2CDA-0F7A1184F5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957406" y="1514807"/>
            <a:ext cx="4481383" cy="3364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DD1F83-0178-177A-8EFA-AE62F2F95D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6069" y="2138987"/>
            <a:ext cx="4653089" cy="4277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1983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13A45-4C9E-960C-8785-00D80D11A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073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математическая информация, графики и диаграммы, закрепляющие содержание прочитанного текста, информационные таблицы;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F100A623-67FE-FCC1-C0B0-5BC1F950A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7510" y="2069930"/>
            <a:ext cx="3881438" cy="2914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A88943F-A1C6-DBF0-47BA-CB097526DB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109654" y="2777236"/>
            <a:ext cx="4284918" cy="3217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6683B7D-F28B-0749-86BC-85E42595AC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631059" y="2099169"/>
            <a:ext cx="4116163" cy="3090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3201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714</TotalTime>
  <Words>826</Words>
  <Application>Microsoft Office PowerPoint</Application>
  <PresentationFormat>Широкоэкранный</PresentationFormat>
  <Paragraphs>98</Paragraphs>
  <Slides>23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Times New Roman</vt:lpstr>
      <vt:lpstr>Trebuchet MS</vt:lpstr>
      <vt:lpstr>Verdana</vt:lpstr>
      <vt:lpstr>Wingdings 3</vt:lpstr>
      <vt:lpstr>Аспект</vt:lpstr>
      <vt:lpstr>Acrobat Document</vt:lpstr>
      <vt:lpstr>Проектно-исследовательская деятельность краеведческой направленности как способ формирования творческой, самоопределяющейся, саморазвивающейся личности школьника. </vt:lpstr>
      <vt:lpstr>Презентация PowerPoint</vt:lpstr>
      <vt:lpstr>Презентация PowerPoint</vt:lpstr>
      <vt:lpstr>Презентация PowerPoint</vt:lpstr>
      <vt:lpstr>«Одарённость человека – маленький росточек ,  едва проклюнувшийся из земли и требующий к себе огромного внимания. Необходимо холить и лелеять, ухаживать за ним, сделать все необходимое, чтобы он вырос и дал обильный плод»                                                                                   В.А. Сухомлинский</vt:lpstr>
      <vt:lpstr>«Если человек не любит старые улицы, старые дома – значит,  у него нет любви к своему городу.  Если человек равнодушен к памятникам истории своей страны – он, как правило, равнодушен и к своей стране» Д.С. Лихачев</vt:lpstr>
      <vt:lpstr>«Учитель должен учить дитя наблюдать верно и обогащать его душу возможно полными, верными, яркими образами, которые потом становятся элементами его мыслительного процесса»  (К.Д. Ушинский) </vt:lpstr>
      <vt:lpstr>- исторический или природоведческий научно-познавательный текст, который сопровождается иллюстрациями, фотографиями;  </vt:lpstr>
      <vt:lpstr>- математическая информация, графики и диаграммы, закрепляющие содержание прочитанного текста, информационные таблицы;</vt:lpstr>
      <vt:lpstr>- информация, позволяющая детям ориентироваться в улицах города, городах и природных объектах области с помощью различных видов карт. </vt:lpstr>
      <vt:lpstr>- неоднократно отправляют обучающихся к тексту за поиском нужной для ответа на вопрос информации</vt:lpstr>
      <vt:lpstr>«Скажи мне, и я забуду,  Покажи мне, и я запомню,  Дай мне действовать самому,  И я научусь». (китайская мудрость)</vt:lpstr>
      <vt:lpstr> Комплексная работа № 10, 2 класс «Суздаль» </vt:lpstr>
      <vt:lpstr>Комплексная работа № 7, 2 класс «Как строился Владимир» </vt:lpstr>
      <vt:lpstr>Фотоальбом «Мой Владимир»</vt:lpstr>
      <vt:lpstr>Комплексная работа № 2, 2 класс «О Клязьме»;  Комплексная работа № 8, 4 класс «Водные богатства Владимирской области»</vt:lpstr>
      <vt:lpstr>«Речка моего детства – Клязьма»</vt:lpstr>
      <vt:lpstr>Комплексная проверочная работа № 10, 4 класс  «Михаил Петрович Лазарев»  </vt:lpstr>
      <vt:lpstr>Исследовательский проект  «Достойный сын Отчизны – Михаил Петрович Лазарев» </vt:lpstr>
      <vt:lpstr>Определение учебной мотивации</vt:lpstr>
      <vt:lpstr>Диагностика познавательной активности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Проектно-исследовательская деятельность краеведческой направленности как способ формирования творческой, самоопределяющейся, саморазвивающейся личности школьника. </dc:title>
  <dc:creator>Owner</dc:creator>
  <cp:lastModifiedBy>Владимир Пантелеев</cp:lastModifiedBy>
  <cp:revision>28</cp:revision>
  <dcterms:created xsi:type="dcterms:W3CDTF">2024-01-08T11:13:13Z</dcterms:created>
  <dcterms:modified xsi:type="dcterms:W3CDTF">2024-02-01T12:29:09Z</dcterms:modified>
</cp:coreProperties>
</file>