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0"/>
  </p:notesMasterIdLst>
  <p:sldIdLst>
    <p:sldId id="256" r:id="rId2"/>
    <p:sldId id="295" r:id="rId3"/>
    <p:sldId id="260" r:id="rId4"/>
    <p:sldId id="330" r:id="rId5"/>
    <p:sldId id="331" r:id="rId6"/>
    <p:sldId id="288" r:id="rId7"/>
    <p:sldId id="290" r:id="rId8"/>
    <p:sldId id="293" r:id="rId9"/>
    <p:sldId id="286" r:id="rId10"/>
    <p:sldId id="292" r:id="rId11"/>
    <p:sldId id="303" r:id="rId12"/>
    <p:sldId id="307" r:id="rId13"/>
    <p:sldId id="305" r:id="rId14"/>
    <p:sldId id="296" r:id="rId15"/>
    <p:sldId id="261" r:id="rId16"/>
    <p:sldId id="333" r:id="rId17"/>
    <p:sldId id="314" r:id="rId18"/>
    <p:sldId id="357" r:id="rId19"/>
    <p:sldId id="358" r:id="rId20"/>
    <p:sldId id="334" r:id="rId21"/>
    <p:sldId id="335" r:id="rId22"/>
    <p:sldId id="347" r:id="rId23"/>
    <p:sldId id="339" r:id="rId24"/>
    <p:sldId id="342" r:id="rId25"/>
    <p:sldId id="341" r:id="rId26"/>
    <p:sldId id="345" r:id="rId27"/>
    <p:sldId id="315" r:id="rId28"/>
    <p:sldId id="349" r:id="rId29"/>
    <p:sldId id="350" r:id="rId30"/>
    <p:sldId id="354" r:id="rId31"/>
    <p:sldId id="355" r:id="rId32"/>
    <p:sldId id="356" r:id="rId33"/>
    <p:sldId id="337" r:id="rId34"/>
    <p:sldId id="340" r:id="rId35"/>
    <p:sldId id="336" r:id="rId36"/>
    <p:sldId id="343" r:id="rId37"/>
    <p:sldId id="344" r:id="rId38"/>
    <p:sldId id="316" r:id="rId39"/>
    <p:sldId id="348" r:id="rId40"/>
    <p:sldId id="359" r:id="rId41"/>
    <p:sldId id="360" r:id="rId42"/>
    <p:sldId id="361" r:id="rId43"/>
    <p:sldId id="362" r:id="rId44"/>
    <p:sldId id="364" r:id="rId45"/>
    <p:sldId id="317" r:id="rId46"/>
    <p:sldId id="338" r:id="rId47"/>
    <p:sldId id="363" r:id="rId48"/>
    <p:sldId id="326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EACBA"/>
    <a:srgbClr val="FF66FF"/>
    <a:srgbClr val="4E8C5D"/>
    <a:srgbClr val="97FBF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660" autoAdjust="0"/>
  </p:normalViewPr>
  <p:slideViewPr>
    <p:cSldViewPr>
      <p:cViewPr>
        <p:scale>
          <a:sx n="90" d="100"/>
          <a:sy n="90" d="100"/>
        </p:scale>
        <p:origin x="-1234" y="-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D79AC8-4454-41DB-8972-D97AEE62425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05ED7B-447B-4BD9-8876-4A5C2E58AC28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1917BA77-1189-4CC8-B479-7B5A22EC1420}" type="parTrans" cxnId="{61AA17B2-A5FE-433B-981F-FEB97FFFCBA3}">
      <dgm:prSet/>
      <dgm:spPr/>
      <dgm:t>
        <a:bodyPr/>
        <a:lstStyle/>
        <a:p>
          <a:endParaRPr lang="ru-RU"/>
        </a:p>
      </dgm:t>
    </dgm:pt>
    <dgm:pt modelId="{DCBB6ED9-4087-4A9C-BB4E-A9EF6E4B543C}" type="sibTrans" cxnId="{61AA17B2-A5FE-433B-981F-FEB97FFFCBA3}">
      <dgm:prSet/>
      <dgm:spPr/>
      <dgm:t>
        <a:bodyPr/>
        <a:lstStyle/>
        <a:p>
          <a:endParaRPr lang="ru-RU"/>
        </a:p>
      </dgm:t>
    </dgm:pt>
    <dgm:pt modelId="{847C111A-4C31-4E67-B636-0A4DBBBB70DD}">
      <dgm:prSet phldrT="[Текст]" custT="1"/>
      <dgm:spPr/>
      <dgm:t>
        <a:bodyPr/>
        <a:lstStyle/>
        <a:p>
          <a:pPr algn="just"/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установить такие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связи между единицами текстовой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информации, которые удовлетворяют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нескольким критериям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Для выделения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главной мысли текста необходимо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связать и интерпретировать отдельные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части текста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Сравнение,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противопоставление и категоризация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отдельных сообщений текста проводится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одновременно по нескольким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основаниям. Часто искомая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сообщается в явном виде, текст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содержит немало противоречивой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 и других трудностей: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некоторые идеи текста не отвечают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читательским ожиданиям или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сформулированы через отрицание. Для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осмысления текста читатель должен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разъяснять отдельные элементы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содержания и формы текста или дать их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оценку. Некоторые задания этого уровня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требуют детального понимания связи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между сообщениями текста 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общеизвестными, повседневными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знаниями, некоторые задания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предполагают опору на знания, не самые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общеизвестные</a:t>
          </a:r>
          <a:endParaRPr lang="ru-RU" sz="13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13C91-422A-4383-8D44-53D7B66688C4}" type="parTrans" cxnId="{D67A6AB7-4A7E-40B2-AEA9-C33F59CB9D44}">
      <dgm:prSet/>
      <dgm:spPr/>
      <dgm:t>
        <a:bodyPr/>
        <a:lstStyle/>
        <a:p>
          <a:endParaRPr lang="ru-RU"/>
        </a:p>
      </dgm:t>
    </dgm:pt>
    <dgm:pt modelId="{CF0989F7-5C93-4A68-A4A9-4D7B06E6A2E5}" type="sibTrans" cxnId="{D67A6AB7-4A7E-40B2-AEA9-C33F59CB9D44}">
      <dgm:prSet/>
      <dgm:spPr/>
      <dgm:t>
        <a:bodyPr/>
        <a:lstStyle/>
        <a:p>
          <a:endParaRPr lang="ru-RU"/>
        </a:p>
      </dgm:t>
    </dgm:pt>
    <dgm:pt modelId="{157EA2A3-85B3-4067-97B8-C5C576F73D0A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795B85BC-C090-441E-89DC-C4D3CCF9389E}" type="parTrans" cxnId="{A2A0E429-C5CE-4ECB-A791-25A3CB77E93C}">
      <dgm:prSet/>
      <dgm:spPr/>
      <dgm:t>
        <a:bodyPr/>
        <a:lstStyle/>
        <a:p>
          <a:endParaRPr lang="ru-RU"/>
        </a:p>
      </dgm:t>
    </dgm:pt>
    <dgm:pt modelId="{415B15B0-A1E6-4342-A6CE-71F9DCB4BDEE}" type="sibTrans" cxnId="{A2A0E429-C5CE-4ECB-A791-25A3CB77E93C}">
      <dgm:prSet/>
      <dgm:spPr/>
      <dgm:t>
        <a:bodyPr/>
        <a:lstStyle/>
        <a:p>
          <a:endParaRPr lang="ru-RU"/>
        </a:p>
      </dgm:t>
    </dgm:pt>
    <dgm:pt modelId="{D5054138-A47F-49D5-BB8E-A7AA0D940761}">
      <dgm:prSet phldrT="[Текст]" custT="1"/>
      <dgm:spPr/>
      <dgm:t>
        <a:bodyPr/>
        <a:lstStyle/>
        <a:p>
          <a:pPr algn="just"/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тексте одну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несколько единиц информации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требующей дополнительного, но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несложного осмысления, распознать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главную мысль текста, понять связи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отдельных частей текста,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отдельные части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текста, сравнивая или противопоставляя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отдельные сообщения текста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осмысления текста читатель должен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установить ряд связей между текстом 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внетекстовыми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знаниями, опираясь на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личный опыт и собственные отношения к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описанным реалиям </a:t>
          </a:r>
          <a:endParaRPr lang="ru-RU" sz="13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7DD66A-9380-4DDC-92C3-12E2492027E5}" type="parTrans" cxnId="{748988DD-D721-4CEE-A301-760ACBEC9036}">
      <dgm:prSet/>
      <dgm:spPr/>
      <dgm:t>
        <a:bodyPr/>
        <a:lstStyle/>
        <a:p>
          <a:endParaRPr lang="ru-RU"/>
        </a:p>
      </dgm:t>
    </dgm:pt>
    <dgm:pt modelId="{34FBA4B8-541D-48E7-B1EB-6781FE3C4153}" type="sibTrans" cxnId="{748988DD-D721-4CEE-A301-760ACBEC9036}">
      <dgm:prSet/>
      <dgm:spPr/>
      <dgm:t>
        <a:bodyPr/>
        <a:lstStyle/>
        <a:p>
          <a:endParaRPr lang="ru-RU"/>
        </a:p>
      </dgm:t>
    </dgm:pt>
    <dgm:pt modelId="{552D0E69-4606-42BE-81D1-C0BCA5C7F224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76B5BEC3-87F0-4E53-8038-F46C43A2831F}" type="parTrans" cxnId="{4459D911-36D5-4271-9FFD-CB1AD53B5A58}">
      <dgm:prSet/>
      <dgm:spPr/>
      <dgm:t>
        <a:bodyPr/>
        <a:lstStyle/>
        <a:p>
          <a:endParaRPr lang="ru-RU"/>
        </a:p>
      </dgm:t>
    </dgm:pt>
    <dgm:pt modelId="{8171E9EA-A782-4B27-8B21-3EB687124C75}" type="sibTrans" cxnId="{4459D911-36D5-4271-9FFD-CB1AD53B5A58}">
      <dgm:prSet/>
      <dgm:spPr/>
      <dgm:t>
        <a:bodyPr/>
        <a:lstStyle/>
        <a:p>
          <a:endParaRPr lang="ru-RU"/>
        </a:p>
      </dgm:t>
    </dgm:pt>
    <dgm:pt modelId="{0484E401-3529-44C1-9C77-7CC05439AE8C}">
      <dgm:prSet phldrT="[Текст]" custT="1"/>
      <dgm:spPr/>
      <dgm:t>
        <a:bodyPr/>
        <a:lstStyle/>
        <a:p>
          <a:pPr algn="just"/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тексте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одну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единицу информации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изложенной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явном виде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Текст должен быть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коротким, синтаксически простым. Тема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тип текста должны быть знакомы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читателю (обычно это повествование или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простой список). Как правило, такой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содержит подсказки для читателя,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например, иллюстрации или повторения.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не содержит противоречивой или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избыточной информации. Для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интерпретации такого текста требуется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связать соседние сообщения текста. </a:t>
          </a:r>
          <a:endParaRPr lang="ru-RU" sz="13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55A9BE-35E9-44E0-99BD-3BF14BB3BFBC}" type="parTrans" cxnId="{2AE9E32D-90BD-4A3C-8B07-D5639155E2EC}">
      <dgm:prSet/>
      <dgm:spPr/>
      <dgm:t>
        <a:bodyPr/>
        <a:lstStyle/>
        <a:p>
          <a:endParaRPr lang="ru-RU"/>
        </a:p>
      </dgm:t>
    </dgm:pt>
    <dgm:pt modelId="{D4BC9E91-1E18-4DD9-99B1-D1EE0513B0EF}" type="sibTrans" cxnId="{2AE9E32D-90BD-4A3C-8B07-D5639155E2EC}">
      <dgm:prSet/>
      <dgm:spPr/>
      <dgm:t>
        <a:bodyPr/>
        <a:lstStyle/>
        <a:p>
          <a:endParaRPr lang="ru-RU"/>
        </a:p>
      </dgm:t>
    </dgm:pt>
    <dgm:pt modelId="{151C5B12-BF75-470A-891D-81DE86BDAC4A}">
      <dgm:prSet/>
      <dgm:spPr>
        <a:solidFill>
          <a:srgbClr val="92D050"/>
        </a:solidFill>
      </dgm:spPr>
      <dgm:t>
        <a:bodyPr/>
        <a:lstStyle/>
        <a:p>
          <a:endParaRPr lang="ru-RU"/>
        </a:p>
      </dgm:t>
    </dgm:pt>
    <dgm:pt modelId="{5EBD34BC-CB07-4DFE-9BFF-FB9BCCE55265}" type="parTrans" cxnId="{4199DD12-8EFB-4429-9F68-9000BD2F8545}">
      <dgm:prSet/>
      <dgm:spPr/>
      <dgm:t>
        <a:bodyPr/>
        <a:lstStyle/>
        <a:p>
          <a:endParaRPr lang="ru-RU"/>
        </a:p>
      </dgm:t>
    </dgm:pt>
    <dgm:pt modelId="{D6D4B26F-0FAF-4876-A1D3-2A5B20D8604F}" type="sibTrans" cxnId="{4199DD12-8EFB-4429-9F68-9000BD2F8545}">
      <dgm:prSet/>
      <dgm:spPr/>
      <dgm:t>
        <a:bodyPr/>
        <a:lstStyle/>
        <a:p>
          <a:endParaRPr lang="ru-RU"/>
        </a:p>
      </dgm:t>
    </dgm:pt>
    <dgm:pt modelId="{730C1062-A5D4-417B-94EB-A610D5E03F12}">
      <dgm:prSet custT="1"/>
      <dgm:spPr/>
      <dgm:t>
        <a:bodyPr/>
        <a:lstStyle/>
        <a:p>
          <a:pPr algn="just"/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тексте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одну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несколько единиц информации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изложенной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явном виде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распознать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главную тему текста или цель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автора,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создавшего текст на тему, знакомую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читателю. Читатель способен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установить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связь между сообщением текста и</a:t>
          </a:r>
          <a:r>
            <a:rPr lang="en-US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общеизвестными, житейскими знаниями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Обычно искомая информация лежит на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поверхности текста и специально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выделена; текст практически не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содержит противоречивой информации.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текст, и вопрос к нему содержат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подсказки, помогающие читателю найти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информацию, необходимую для ответа</a:t>
          </a:r>
          <a:r>
            <a:rPr lang="en-US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вопрос. </a:t>
          </a:r>
          <a:endParaRPr lang="ru-RU" sz="13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DB38B6-46AF-4053-B208-B6427B41A43C}" type="parTrans" cxnId="{46CF9EF6-CE67-4779-AE5E-1633712F99F3}">
      <dgm:prSet/>
      <dgm:spPr/>
      <dgm:t>
        <a:bodyPr/>
        <a:lstStyle/>
        <a:p>
          <a:endParaRPr lang="ru-RU"/>
        </a:p>
      </dgm:t>
    </dgm:pt>
    <dgm:pt modelId="{CE6514A4-8D02-4941-A38C-780BF5BDBFFC}" type="sibTrans" cxnId="{46CF9EF6-CE67-4779-AE5E-1633712F99F3}">
      <dgm:prSet/>
      <dgm:spPr/>
      <dgm:t>
        <a:bodyPr/>
        <a:lstStyle/>
        <a:p>
          <a:endParaRPr lang="ru-RU"/>
        </a:p>
      </dgm:t>
    </dgm:pt>
    <dgm:pt modelId="{3E8A6396-3EFB-42E7-B92D-062BA5202B4A}" type="pres">
      <dgm:prSet presAssocID="{C8D79AC8-4454-41DB-8972-D97AEE62425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0505BE-F6B7-4C66-87A7-3CF6ADBFFCC2}" type="pres">
      <dgm:prSet presAssocID="{5705ED7B-447B-4BD9-8876-4A5C2E58AC28}" presName="composite" presStyleCnt="0"/>
      <dgm:spPr/>
    </dgm:pt>
    <dgm:pt modelId="{DB5F0C3C-F135-417C-B635-6CACD077A247}" type="pres">
      <dgm:prSet presAssocID="{5705ED7B-447B-4BD9-8876-4A5C2E58AC28}" presName="parentText" presStyleLbl="alignNode1" presStyleIdx="0" presStyleCnt="4" custAng="10800000" custScaleY="112233" custLinFactNeighborX="14" custLinFactNeighborY="-229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1C664-A203-472D-AE17-A4E46253888A}" type="pres">
      <dgm:prSet presAssocID="{5705ED7B-447B-4BD9-8876-4A5C2E58AC28}" presName="descendantText" presStyleLbl="alignAcc1" presStyleIdx="0" presStyleCnt="4" custScaleY="259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85A1B-D5DF-45A5-A627-812030D6F4C3}" type="pres">
      <dgm:prSet presAssocID="{DCBB6ED9-4087-4A9C-BB4E-A9EF6E4B543C}" presName="sp" presStyleCnt="0"/>
      <dgm:spPr/>
    </dgm:pt>
    <dgm:pt modelId="{DED23A2C-1581-44B8-9308-08737FFBD9DA}" type="pres">
      <dgm:prSet presAssocID="{157EA2A3-85B3-4067-97B8-C5C576F73D0A}" presName="composite" presStyleCnt="0"/>
      <dgm:spPr/>
    </dgm:pt>
    <dgm:pt modelId="{E493D4C7-609D-4B1C-B996-3A5BB4023644}" type="pres">
      <dgm:prSet presAssocID="{157EA2A3-85B3-4067-97B8-C5C576F73D0A}" presName="parentText" presStyleLbl="alignNode1" presStyleIdx="1" presStyleCnt="4" custAng="10800000" custScaleY="119690" custLinFactNeighborX="14" custLinFactNeighborY="-161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57F8D-1A9B-4FCD-A097-43AA0D45028F}" type="pres">
      <dgm:prSet presAssocID="{157EA2A3-85B3-4067-97B8-C5C576F73D0A}" presName="descendantText" presStyleLbl="alignAcc1" presStyleIdx="1" presStyleCnt="4" custScaleY="176744" custLinFactNeighborX="-172" custLinFactNeighborY="25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D2F23-400F-49F0-BD7E-FF7C5A013A4D}" type="pres">
      <dgm:prSet presAssocID="{415B15B0-A1E6-4342-A6CE-71F9DCB4BDEE}" presName="sp" presStyleCnt="0"/>
      <dgm:spPr/>
    </dgm:pt>
    <dgm:pt modelId="{A74E20B1-B181-4C30-899F-B61AFE4D0AC4}" type="pres">
      <dgm:prSet presAssocID="{151C5B12-BF75-470A-891D-81DE86BDAC4A}" presName="composite" presStyleCnt="0"/>
      <dgm:spPr/>
    </dgm:pt>
    <dgm:pt modelId="{59E919F2-C484-402E-8D81-F149F94522C7}" type="pres">
      <dgm:prSet presAssocID="{151C5B12-BF75-470A-891D-81DE86BDAC4A}" presName="parentText" presStyleLbl="alignNode1" presStyleIdx="2" presStyleCnt="4" custAng="10800000" custScaleY="109479" custLinFactNeighborX="14" custLinFactNeighborY="-70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913BC4-FD45-4B93-BAFB-F94F422D0A89}" type="pres">
      <dgm:prSet presAssocID="{151C5B12-BF75-470A-891D-81DE86BDAC4A}" presName="descendantText" presStyleLbl="alignAcc1" presStyleIdx="2" presStyleCnt="4" custScaleY="167155" custLinFactNeighborX="115" custLinFactNeighborY="30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FFCFE9-D2DA-4A46-85F8-E6409E861A4C}" type="pres">
      <dgm:prSet presAssocID="{D6D4B26F-0FAF-4876-A1D3-2A5B20D8604F}" presName="sp" presStyleCnt="0"/>
      <dgm:spPr/>
    </dgm:pt>
    <dgm:pt modelId="{18E30AA5-2894-413F-A838-4C36F33FCB2B}" type="pres">
      <dgm:prSet presAssocID="{552D0E69-4606-42BE-81D1-C0BCA5C7F224}" presName="composite" presStyleCnt="0"/>
      <dgm:spPr/>
    </dgm:pt>
    <dgm:pt modelId="{C7BA96B7-64FF-4FFB-A346-B8EBDA6B9788}" type="pres">
      <dgm:prSet presAssocID="{552D0E69-4606-42BE-81D1-C0BCA5C7F224}" presName="parentText" presStyleLbl="alignNode1" presStyleIdx="3" presStyleCnt="4" custAng="10800000" custScaleY="11529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3B2D5-2F84-4A47-BCE4-1CD6E695D944}" type="pres">
      <dgm:prSet presAssocID="{552D0E69-4606-42BE-81D1-C0BCA5C7F224}" presName="descendantText" presStyleLbl="alignAcc1" presStyleIdx="3" presStyleCnt="4" custScaleY="148588" custLinFactNeighborX="-7" custLinFactNeighborY="424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A0E429-C5CE-4ECB-A791-25A3CB77E93C}" srcId="{C8D79AC8-4454-41DB-8972-D97AEE624250}" destId="{157EA2A3-85B3-4067-97B8-C5C576F73D0A}" srcOrd="1" destOrd="0" parTransId="{795B85BC-C090-441E-89DC-C4D3CCF9389E}" sibTransId="{415B15B0-A1E6-4342-A6CE-71F9DCB4BDEE}"/>
    <dgm:cxn modelId="{6A5AF6A8-EC0B-4597-97FB-785493995943}" type="presOf" srcId="{C8D79AC8-4454-41DB-8972-D97AEE624250}" destId="{3E8A6396-3EFB-42E7-B92D-062BA5202B4A}" srcOrd="0" destOrd="0" presId="urn:microsoft.com/office/officeart/2005/8/layout/chevron2"/>
    <dgm:cxn modelId="{43BE1C64-4F60-4A96-AF96-743D1D1E52EF}" type="presOf" srcId="{D5054138-A47F-49D5-BB8E-A7AA0D940761}" destId="{64657F8D-1A9B-4FCD-A097-43AA0D45028F}" srcOrd="0" destOrd="0" presId="urn:microsoft.com/office/officeart/2005/8/layout/chevron2"/>
    <dgm:cxn modelId="{4199DD12-8EFB-4429-9F68-9000BD2F8545}" srcId="{C8D79AC8-4454-41DB-8972-D97AEE624250}" destId="{151C5B12-BF75-470A-891D-81DE86BDAC4A}" srcOrd="2" destOrd="0" parTransId="{5EBD34BC-CB07-4DFE-9BFF-FB9BCCE55265}" sibTransId="{D6D4B26F-0FAF-4876-A1D3-2A5B20D8604F}"/>
    <dgm:cxn modelId="{B5C2D6FD-EC7A-459D-989F-2485E04C79DB}" type="presOf" srcId="{0484E401-3529-44C1-9C77-7CC05439AE8C}" destId="{A663B2D5-2F84-4A47-BCE4-1CD6E695D944}" srcOrd="0" destOrd="0" presId="urn:microsoft.com/office/officeart/2005/8/layout/chevron2"/>
    <dgm:cxn modelId="{2AE9E32D-90BD-4A3C-8B07-D5639155E2EC}" srcId="{552D0E69-4606-42BE-81D1-C0BCA5C7F224}" destId="{0484E401-3529-44C1-9C77-7CC05439AE8C}" srcOrd="0" destOrd="0" parTransId="{A255A9BE-35E9-44E0-99BD-3BF14BB3BFBC}" sibTransId="{D4BC9E91-1E18-4DD9-99B1-D1EE0513B0EF}"/>
    <dgm:cxn modelId="{D9008E90-F362-47FE-92E1-11FAEF1522A3}" type="presOf" srcId="{552D0E69-4606-42BE-81D1-C0BCA5C7F224}" destId="{C7BA96B7-64FF-4FFB-A346-B8EBDA6B9788}" srcOrd="0" destOrd="0" presId="urn:microsoft.com/office/officeart/2005/8/layout/chevron2"/>
    <dgm:cxn modelId="{9345E077-ABBF-4477-B072-F4699940643F}" type="presOf" srcId="{730C1062-A5D4-417B-94EB-A610D5E03F12}" destId="{05913BC4-FD45-4B93-BAFB-F94F422D0A89}" srcOrd="0" destOrd="0" presId="urn:microsoft.com/office/officeart/2005/8/layout/chevron2"/>
    <dgm:cxn modelId="{32EE495B-92E0-40FF-8264-5F6DB8E479A5}" type="presOf" srcId="{5705ED7B-447B-4BD9-8876-4A5C2E58AC28}" destId="{DB5F0C3C-F135-417C-B635-6CACD077A247}" srcOrd="0" destOrd="0" presId="urn:microsoft.com/office/officeart/2005/8/layout/chevron2"/>
    <dgm:cxn modelId="{46CF9EF6-CE67-4779-AE5E-1633712F99F3}" srcId="{151C5B12-BF75-470A-891D-81DE86BDAC4A}" destId="{730C1062-A5D4-417B-94EB-A610D5E03F12}" srcOrd="0" destOrd="0" parTransId="{E4DB38B6-46AF-4053-B208-B6427B41A43C}" sibTransId="{CE6514A4-8D02-4941-A38C-780BF5BDBFFC}"/>
    <dgm:cxn modelId="{53E91FFB-7926-44EA-8A91-AB52FEF5D639}" type="presOf" srcId="{847C111A-4C31-4E67-B636-0A4DBBBB70DD}" destId="{2D41C664-A203-472D-AE17-A4E46253888A}" srcOrd="0" destOrd="0" presId="urn:microsoft.com/office/officeart/2005/8/layout/chevron2"/>
    <dgm:cxn modelId="{38F22D4E-8259-4C39-BBEE-3F688E50AC60}" type="presOf" srcId="{157EA2A3-85B3-4067-97B8-C5C576F73D0A}" destId="{E493D4C7-609D-4B1C-B996-3A5BB4023644}" srcOrd="0" destOrd="0" presId="urn:microsoft.com/office/officeart/2005/8/layout/chevron2"/>
    <dgm:cxn modelId="{61AA17B2-A5FE-433B-981F-FEB97FFFCBA3}" srcId="{C8D79AC8-4454-41DB-8972-D97AEE624250}" destId="{5705ED7B-447B-4BD9-8876-4A5C2E58AC28}" srcOrd="0" destOrd="0" parTransId="{1917BA77-1189-4CC8-B479-7B5A22EC1420}" sibTransId="{DCBB6ED9-4087-4A9C-BB4E-A9EF6E4B543C}"/>
    <dgm:cxn modelId="{D67A6AB7-4A7E-40B2-AEA9-C33F59CB9D44}" srcId="{5705ED7B-447B-4BD9-8876-4A5C2E58AC28}" destId="{847C111A-4C31-4E67-B636-0A4DBBBB70DD}" srcOrd="0" destOrd="0" parTransId="{04713C91-422A-4383-8D44-53D7B66688C4}" sibTransId="{CF0989F7-5C93-4A68-A4A9-4D7B06E6A2E5}"/>
    <dgm:cxn modelId="{4459D911-36D5-4271-9FFD-CB1AD53B5A58}" srcId="{C8D79AC8-4454-41DB-8972-D97AEE624250}" destId="{552D0E69-4606-42BE-81D1-C0BCA5C7F224}" srcOrd="3" destOrd="0" parTransId="{76B5BEC3-87F0-4E53-8038-F46C43A2831F}" sibTransId="{8171E9EA-A782-4B27-8B21-3EB687124C75}"/>
    <dgm:cxn modelId="{F28C0FF3-0185-44EC-BC23-0AAD798A1E70}" type="presOf" srcId="{151C5B12-BF75-470A-891D-81DE86BDAC4A}" destId="{59E919F2-C484-402E-8D81-F149F94522C7}" srcOrd="0" destOrd="0" presId="urn:microsoft.com/office/officeart/2005/8/layout/chevron2"/>
    <dgm:cxn modelId="{748988DD-D721-4CEE-A301-760ACBEC9036}" srcId="{157EA2A3-85B3-4067-97B8-C5C576F73D0A}" destId="{D5054138-A47F-49D5-BB8E-A7AA0D940761}" srcOrd="0" destOrd="0" parTransId="{E47DD66A-9380-4DDC-92C3-12E2492027E5}" sibTransId="{34FBA4B8-541D-48E7-B1EB-6781FE3C4153}"/>
    <dgm:cxn modelId="{BBCA882A-0624-416B-87F7-9D56EA775129}" type="presParOf" srcId="{3E8A6396-3EFB-42E7-B92D-062BA5202B4A}" destId="{730505BE-F6B7-4C66-87A7-3CF6ADBFFCC2}" srcOrd="0" destOrd="0" presId="urn:microsoft.com/office/officeart/2005/8/layout/chevron2"/>
    <dgm:cxn modelId="{9249104D-D9CF-4D3F-A69A-A8AF8FC935EB}" type="presParOf" srcId="{730505BE-F6B7-4C66-87A7-3CF6ADBFFCC2}" destId="{DB5F0C3C-F135-417C-B635-6CACD077A247}" srcOrd="0" destOrd="0" presId="urn:microsoft.com/office/officeart/2005/8/layout/chevron2"/>
    <dgm:cxn modelId="{05935A4B-C05A-4932-9721-D86DE5C6CADD}" type="presParOf" srcId="{730505BE-F6B7-4C66-87A7-3CF6ADBFFCC2}" destId="{2D41C664-A203-472D-AE17-A4E46253888A}" srcOrd="1" destOrd="0" presId="urn:microsoft.com/office/officeart/2005/8/layout/chevron2"/>
    <dgm:cxn modelId="{98426B8B-68A7-4DD4-8191-0F2BF51DC9C9}" type="presParOf" srcId="{3E8A6396-3EFB-42E7-B92D-062BA5202B4A}" destId="{D3A85A1B-D5DF-45A5-A627-812030D6F4C3}" srcOrd="1" destOrd="0" presId="urn:microsoft.com/office/officeart/2005/8/layout/chevron2"/>
    <dgm:cxn modelId="{E7365E2F-D665-456E-803F-FEF16AAA132D}" type="presParOf" srcId="{3E8A6396-3EFB-42E7-B92D-062BA5202B4A}" destId="{DED23A2C-1581-44B8-9308-08737FFBD9DA}" srcOrd="2" destOrd="0" presId="urn:microsoft.com/office/officeart/2005/8/layout/chevron2"/>
    <dgm:cxn modelId="{EE6E462B-D237-44D4-9F7F-C563669EB62A}" type="presParOf" srcId="{DED23A2C-1581-44B8-9308-08737FFBD9DA}" destId="{E493D4C7-609D-4B1C-B996-3A5BB4023644}" srcOrd="0" destOrd="0" presId="urn:microsoft.com/office/officeart/2005/8/layout/chevron2"/>
    <dgm:cxn modelId="{DDA8DA4A-77DD-45B0-B818-D7F7FF6B4002}" type="presParOf" srcId="{DED23A2C-1581-44B8-9308-08737FFBD9DA}" destId="{64657F8D-1A9B-4FCD-A097-43AA0D45028F}" srcOrd="1" destOrd="0" presId="urn:microsoft.com/office/officeart/2005/8/layout/chevron2"/>
    <dgm:cxn modelId="{6F236CD7-3B61-4669-B85D-ECAB5FD5B153}" type="presParOf" srcId="{3E8A6396-3EFB-42E7-B92D-062BA5202B4A}" destId="{0E6D2F23-400F-49F0-BD7E-FF7C5A013A4D}" srcOrd="3" destOrd="0" presId="urn:microsoft.com/office/officeart/2005/8/layout/chevron2"/>
    <dgm:cxn modelId="{8F501D6C-1F69-4FA9-B68D-22211F8BE3CC}" type="presParOf" srcId="{3E8A6396-3EFB-42E7-B92D-062BA5202B4A}" destId="{A74E20B1-B181-4C30-899F-B61AFE4D0AC4}" srcOrd="4" destOrd="0" presId="urn:microsoft.com/office/officeart/2005/8/layout/chevron2"/>
    <dgm:cxn modelId="{C264B144-C9C8-4E80-9BAE-5ABB5FE27BEC}" type="presParOf" srcId="{A74E20B1-B181-4C30-899F-B61AFE4D0AC4}" destId="{59E919F2-C484-402E-8D81-F149F94522C7}" srcOrd="0" destOrd="0" presId="urn:microsoft.com/office/officeart/2005/8/layout/chevron2"/>
    <dgm:cxn modelId="{BAD4B666-88FB-4947-90E2-802375DD6D31}" type="presParOf" srcId="{A74E20B1-B181-4C30-899F-B61AFE4D0AC4}" destId="{05913BC4-FD45-4B93-BAFB-F94F422D0A89}" srcOrd="1" destOrd="0" presId="urn:microsoft.com/office/officeart/2005/8/layout/chevron2"/>
    <dgm:cxn modelId="{0E5B9669-3683-4C76-BBF8-97FFA139470D}" type="presParOf" srcId="{3E8A6396-3EFB-42E7-B92D-062BA5202B4A}" destId="{F2FFCFE9-D2DA-4A46-85F8-E6409E861A4C}" srcOrd="5" destOrd="0" presId="urn:microsoft.com/office/officeart/2005/8/layout/chevron2"/>
    <dgm:cxn modelId="{E45D7ECD-9C8C-4F4E-AE9B-339F9B6FF88F}" type="presParOf" srcId="{3E8A6396-3EFB-42E7-B92D-062BA5202B4A}" destId="{18E30AA5-2894-413F-A838-4C36F33FCB2B}" srcOrd="6" destOrd="0" presId="urn:microsoft.com/office/officeart/2005/8/layout/chevron2"/>
    <dgm:cxn modelId="{BB72ACC1-4C14-4B6B-9D60-804A8B50E194}" type="presParOf" srcId="{18E30AA5-2894-413F-A838-4C36F33FCB2B}" destId="{C7BA96B7-64FF-4FFB-A346-B8EBDA6B9788}" srcOrd="0" destOrd="0" presId="urn:microsoft.com/office/officeart/2005/8/layout/chevron2"/>
    <dgm:cxn modelId="{24B8AF5E-01E9-4B64-8334-0159B8E3D12F}" type="presParOf" srcId="{18E30AA5-2894-413F-A838-4C36F33FCB2B}" destId="{A663B2D5-2F84-4A47-BCE4-1CD6E695D94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D79AC8-4454-41DB-8972-D97AEE62425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05ED7B-447B-4BD9-8876-4A5C2E58AC28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1917BA77-1189-4CC8-B479-7B5A22EC1420}" type="parTrans" cxnId="{61AA17B2-A5FE-433B-981F-FEB97FFFCBA3}">
      <dgm:prSet/>
      <dgm:spPr/>
      <dgm:t>
        <a:bodyPr/>
        <a:lstStyle/>
        <a:p>
          <a:endParaRPr lang="ru-RU"/>
        </a:p>
      </dgm:t>
    </dgm:pt>
    <dgm:pt modelId="{DCBB6ED9-4087-4A9C-BB4E-A9EF6E4B543C}" type="sibTrans" cxnId="{61AA17B2-A5FE-433B-981F-FEB97FFFCBA3}">
      <dgm:prSet/>
      <dgm:spPr/>
      <dgm:t>
        <a:bodyPr/>
        <a:lstStyle/>
        <a:p>
          <a:endParaRPr lang="ru-RU"/>
        </a:p>
      </dgm:t>
    </dgm:pt>
    <dgm:pt modelId="{847C111A-4C31-4E67-B636-0A4DBBBB70DD}">
      <dgm:prSet phldrT="[Текст]" custT="1"/>
      <dgm:spPr/>
      <dgm:t>
        <a:bodyPr/>
        <a:lstStyle/>
        <a:p>
          <a:pPr algn="just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детально и точно интерпретировать текст в целом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все его части, каждую единицу информации, сообщенной в самых глубинных слоях текста, и каждую, даже самую неприметную деталь формы. Читатель демонстрирует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полное и подробное понимание нескольких текстов и связей между ними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От читателя требуется понимание незнакомых ему идей, выраженных в тексте, содержащем противоречивую информацию. Для интерпретации этих идей читателю необходимо самостоятельно строить абстрактные понятия. Читатель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способен давать критическую оценку сложному тексту на незнакомую тему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а также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выдвигать гипотезы на основании прочитанного, опираясь одновременно на несколько критериев и учитывая несколько точек зрения</a:t>
          </a:r>
          <a:endParaRPr lang="ru-RU" sz="14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13C91-422A-4383-8D44-53D7B66688C4}" type="parTrans" cxnId="{D67A6AB7-4A7E-40B2-AEA9-C33F59CB9D44}">
      <dgm:prSet/>
      <dgm:spPr/>
      <dgm:t>
        <a:bodyPr/>
        <a:lstStyle/>
        <a:p>
          <a:endParaRPr lang="ru-RU"/>
        </a:p>
      </dgm:t>
    </dgm:pt>
    <dgm:pt modelId="{CF0989F7-5C93-4A68-A4A9-4D7B06E6A2E5}" type="sibTrans" cxnId="{D67A6AB7-4A7E-40B2-AEA9-C33F59CB9D44}">
      <dgm:prSet/>
      <dgm:spPr/>
      <dgm:t>
        <a:bodyPr/>
        <a:lstStyle/>
        <a:p>
          <a:endParaRPr lang="ru-RU"/>
        </a:p>
      </dgm:t>
    </dgm:pt>
    <dgm:pt modelId="{157EA2A3-85B3-4067-97B8-C5C576F73D0A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795B85BC-C090-441E-89DC-C4D3CCF9389E}" type="parTrans" cxnId="{A2A0E429-C5CE-4ECB-A791-25A3CB77E93C}">
      <dgm:prSet/>
      <dgm:spPr/>
      <dgm:t>
        <a:bodyPr/>
        <a:lstStyle/>
        <a:p>
          <a:endParaRPr lang="ru-RU"/>
        </a:p>
      </dgm:t>
    </dgm:pt>
    <dgm:pt modelId="{415B15B0-A1E6-4342-A6CE-71F9DCB4BDEE}" type="sibTrans" cxnId="{A2A0E429-C5CE-4ECB-A791-25A3CB77E93C}">
      <dgm:prSet/>
      <dgm:spPr/>
      <dgm:t>
        <a:bodyPr/>
        <a:lstStyle/>
        <a:p>
          <a:endParaRPr lang="ru-RU"/>
        </a:p>
      </dgm:t>
    </dgm:pt>
    <dgm:pt modelId="{D5054138-A47F-49D5-BB8E-A7AA0D940761}">
      <dgm:prSet phldrT="[Текст]" custT="1"/>
      <dgm:spPr/>
      <dgm:t>
        <a:bodyPr/>
        <a:lstStyle/>
        <a:p>
          <a:pPr algn="just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находить и связывать единицы информации, содержащейся в самых глубинных слоях текста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При этом читателю постоянно приходится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отбирать информацию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относящуюся к задаче,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среди множества сходных единиц информации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Осмысление текста опирается на академические, специализированные знания. Содержание и форма этих текстов незнакомы читателю. Задания этого уровня предполагают вычитывание и понимание понятий, которые противоречат читательским ожиданиям. 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7DD66A-9380-4DDC-92C3-12E2492027E5}" type="parTrans" cxnId="{748988DD-D721-4CEE-A301-760ACBEC9036}">
      <dgm:prSet/>
      <dgm:spPr/>
      <dgm:t>
        <a:bodyPr/>
        <a:lstStyle/>
        <a:p>
          <a:endParaRPr lang="ru-RU"/>
        </a:p>
      </dgm:t>
    </dgm:pt>
    <dgm:pt modelId="{34FBA4B8-541D-48E7-B1EB-6781FE3C4153}" type="sibTrans" cxnId="{748988DD-D721-4CEE-A301-760ACBEC9036}">
      <dgm:prSet/>
      <dgm:spPr/>
      <dgm:t>
        <a:bodyPr/>
        <a:lstStyle/>
        <a:p>
          <a:endParaRPr lang="ru-RU"/>
        </a:p>
      </dgm:t>
    </dgm:pt>
    <dgm:pt modelId="{552D0E69-4606-42BE-81D1-C0BCA5C7F224}">
      <dgm:prSet phldrT="[Текст]" phldr="1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76B5BEC3-87F0-4E53-8038-F46C43A2831F}" type="parTrans" cxnId="{4459D911-36D5-4271-9FFD-CB1AD53B5A58}">
      <dgm:prSet/>
      <dgm:spPr/>
      <dgm:t>
        <a:bodyPr/>
        <a:lstStyle/>
        <a:p>
          <a:endParaRPr lang="ru-RU"/>
        </a:p>
      </dgm:t>
    </dgm:pt>
    <dgm:pt modelId="{8171E9EA-A782-4B27-8B21-3EB687124C75}" type="sibTrans" cxnId="{4459D911-36D5-4271-9FFD-CB1AD53B5A58}">
      <dgm:prSet/>
      <dgm:spPr/>
      <dgm:t>
        <a:bodyPr/>
        <a:lstStyle/>
        <a:p>
          <a:endParaRPr lang="ru-RU"/>
        </a:p>
      </dgm:t>
    </dgm:pt>
    <dgm:pt modelId="{0484E401-3529-44C1-9C77-7CC05439AE8C}">
      <dgm:prSet phldrT="[Текст]" custT="1"/>
      <dgm:spPr/>
      <dgm:t>
        <a:bodyPr/>
        <a:lstStyle/>
        <a:p>
          <a:pPr algn="just"/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находить и связывать единицы информации, не сообщенной в явном виде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Некоторые задания этого уровня требуют понимания языковых нюансов в их связи с целостным сообщением текста. Другие задания предполагают понимание </a:t>
          </a:r>
          <a:r>
            <a: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текста на тему, незнакомую читателю</a:t>
          </a:r>
          <a:r>
            <a:rPr lang="ru-RU" sz="1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Читатель должен обнаружить детальное и точное понимание длинных и сложных текстов с незнакомым содержанием и формой. Основанием для читательской оценки и гипотез, развивающих мысль автора, служат специальные знания, сообщенные в тексте</a:t>
          </a:r>
          <a:endParaRPr lang="ru-RU" sz="14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55A9BE-35E9-44E0-99BD-3BF14BB3BFBC}" type="parTrans" cxnId="{2AE9E32D-90BD-4A3C-8B07-D5639155E2EC}">
      <dgm:prSet/>
      <dgm:spPr/>
      <dgm:t>
        <a:bodyPr/>
        <a:lstStyle/>
        <a:p>
          <a:endParaRPr lang="ru-RU"/>
        </a:p>
      </dgm:t>
    </dgm:pt>
    <dgm:pt modelId="{D4BC9E91-1E18-4DD9-99B1-D1EE0513B0EF}" type="sibTrans" cxnId="{2AE9E32D-90BD-4A3C-8B07-D5639155E2EC}">
      <dgm:prSet/>
      <dgm:spPr/>
      <dgm:t>
        <a:bodyPr/>
        <a:lstStyle/>
        <a:p>
          <a:endParaRPr lang="ru-RU"/>
        </a:p>
      </dgm:t>
    </dgm:pt>
    <dgm:pt modelId="{3E8A6396-3EFB-42E7-B92D-062BA5202B4A}" type="pres">
      <dgm:prSet presAssocID="{C8D79AC8-4454-41DB-8972-D97AEE62425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0505BE-F6B7-4C66-87A7-3CF6ADBFFCC2}" type="pres">
      <dgm:prSet presAssocID="{5705ED7B-447B-4BD9-8876-4A5C2E58AC28}" presName="composite" presStyleCnt="0"/>
      <dgm:spPr/>
    </dgm:pt>
    <dgm:pt modelId="{DB5F0C3C-F135-417C-B635-6CACD077A247}" type="pres">
      <dgm:prSet presAssocID="{5705ED7B-447B-4BD9-8876-4A5C2E58AC28}" presName="parentText" presStyleLbl="alignNode1" presStyleIdx="0" presStyleCnt="3" custAng="10800000" custScaleY="11774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1C664-A203-472D-AE17-A4E46253888A}" type="pres">
      <dgm:prSet presAssocID="{5705ED7B-447B-4BD9-8876-4A5C2E58AC28}" presName="descendantText" presStyleLbl="alignAcc1" presStyleIdx="0" presStyleCnt="3" custScaleY="198664" custLinFactNeighborX="21" custLinFactNeighborY="21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85A1B-D5DF-45A5-A627-812030D6F4C3}" type="pres">
      <dgm:prSet presAssocID="{DCBB6ED9-4087-4A9C-BB4E-A9EF6E4B543C}" presName="sp" presStyleCnt="0"/>
      <dgm:spPr/>
    </dgm:pt>
    <dgm:pt modelId="{DED23A2C-1581-44B8-9308-08737FFBD9DA}" type="pres">
      <dgm:prSet presAssocID="{157EA2A3-85B3-4067-97B8-C5C576F73D0A}" presName="composite" presStyleCnt="0"/>
      <dgm:spPr/>
    </dgm:pt>
    <dgm:pt modelId="{E493D4C7-609D-4B1C-B996-3A5BB4023644}" type="pres">
      <dgm:prSet presAssocID="{157EA2A3-85B3-4067-97B8-C5C576F73D0A}" presName="parentText" presStyleLbl="alignNode1" presStyleIdx="1" presStyleCnt="3" custAng="10800000" custScaleY="1033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57F8D-1A9B-4FCD-A097-43AA0D45028F}" type="pres">
      <dgm:prSet presAssocID="{157EA2A3-85B3-4067-97B8-C5C576F73D0A}" presName="descendantText" presStyleLbl="alignAcc1" presStyleIdx="1" presStyleCnt="3" custScaleY="125086" custLinFactNeighborX="21" custLinFactNeighborY="507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D2F23-400F-49F0-BD7E-FF7C5A013A4D}" type="pres">
      <dgm:prSet presAssocID="{415B15B0-A1E6-4342-A6CE-71F9DCB4BDEE}" presName="sp" presStyleCnt="0"/>
      <dgm:spPr/>
    </dgm:pt>
    <dgm:pt modelId="{18E30AA5-2894-413F-A838-4C36F33FCB2B}" type="pres">
      <dgm:prSet presAssocID="{552D0E69-4606-42BE-81D1-C0BCA5C7F224}" presName="composite" presStyleCnt="0"/>
      <dgm:spPr/>
    </dgm:pt>
    <dgm:pt modelId="{C7BA96B7-64FF-4FFB-A346-B8EBDA6B9788}" type="pres">
      <dgm:prSet presAssocID="{552D0E69-4606-42BE-81D1-C0BCA5C7F224}" presName="parentText" presStyleLbl="alignNode1" presStyleIdx="2" presStyleCnt="3" custAng="10800000" custScaleY="1096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3B2D5-2F84-4A47-BCE4-1CD6E695D944}" type="pres">
      <dgm:prSet presAssocID="{552D0E69-4606-42BE-81D1-C0BCA5C7F224}" presName="descendantText" presStyleLbl="alignAcc1" presStyleIdx="2" presStyleCnt="3" custScaleY="121408" custLinFactNeighborX="82" custLinFactNeighborY="43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A0E429-C5CE-4ECB-A791-25A3CB77E93C}" srcId="{C8D79AC8-4454-41DB-8972-D97AEE624250}" destId="{157EA2A3-85B3-4067-97B8-C5C576F73D0A}" srcOrd="1" destOrd="0" parTransId="{795B85BC-C090-441E-89DC-C4D3CCF9389E}" sibTransId="{415B15B0-A1E6-4342-A6CE-71F9DCB4BDEE}"/>
    <dgm:cxn modelId="{D2D2872D-C7E6-4A1A-9B5B-99DB97EAF2B3}" type="presOf" srcId="{157EA2A3-85B3-4067-97B8-C5C576F73D0A}" destId="{E493D4C7-609D-4B1C-B996-3A5BB4023644}" srcOrd="0" destOrd="0" presId="urn:microsoft.com/office/officeart/2005/8/layout/chevron2"/>
    <dgm:cxn modelId="{9C9D2A70-8F9F-4E0F-9DB7-F03834C605B4}" type="presOf" srcId="{552D0E69-4606-42BE-81D1-C0BCA5C7F224}" destId="{C7BA96B7-64FF-4FFB-A346-B8EBDA6B9788}" srcOrd="0" destOrd="0" presId="urn:microsoft.com/office/officeart/2005/8/layout/chevron2"/>
    <dgm:cxn modelId="{3BEB2F9B-A6FE-47E5-BA87-DFF6612042CA}" type="presOf" srcId="{0484E401-3529-44C1-9C77-7CC05439AE8C}" destId="{A663B2D5-2F84-4A47-BCE4-1CD6E695D944}" srcOrd="0" destOrd="0" presId="urn:microsoft.com/office/officeart/2005/8/layout/chevron2"/>
    <dgm:cxn modelId="{2AE9E32D-90BD-4A3C-8B07-D5639155E2EC}" srcId="{552D0E69-4606-42BE-81D1-C0BCA5C7F224}" destId="{0484E401-3529-44C1-9C77-7CC05439AE8C}" srcOrd="0" destOrd="0" parTransId="{A255A9BE-35E9-44E0-99BD-3BF14BB3BFBC}" sibTransId="{D4BC9E91-1E18-4DD9-99B1-D1EE0513B0EF}"/>
    <dgm:cxn modelId="{C29578B9-DBA0-4C6A-B9F4-D23C865FAEFD}" type="presOf" srcId="{D5054138-A47F-49D5-BB8E-A7AA0D940761}" destId="{64657F8D-1A9B-4FCD-A097-43AA0D45028F}" srcOrd="0" destOrd="0" presId="urn:microsoft.com/office/officeart/2005/8/layout/chevron2"/>
    <dgm:cxn modelId="{ED039A6F-628C-4E30-9FE8-58F230A272F3}" type="presOf" srcId="{C8D79AC8-4454-41DB-8972-D97AEE624250}" destId="{3E8A6396-3EFB-42E7-B92D-062BA5202B4A}" srcOrd="0" destOrd="0" presId="urn:microsoft.com/office/officeart/2005/8/layout/chevron2"/>
    <dgm:cxn modelId="{C3DA2FCF-6B65-45B4-898C-B98EC7337208}" type="presOf" srcId="{847C111A-4C31-4E67-B636-0A4DBBBB70DD}" destId="{2D41C664-A203-472D-AE17-A4E46253888A}" srcOrd="0" destOrd="0" presId="urn:microsoft.com/office/officeart/2005/8/layout/chevron2"/>
    <dgm:cxn modelId="{F86973C2-F895-4E76-83AF-3D7077915CA0}" type="presOf" srcId="{5705ED7B-447B-4BD9-8876-4A5C2E58AC28}" destId="{DB5F0C3C-F135-417C-B635-6CACD077A247}" srcOrd="0" destOrd="0" presId="urn:microsoft.com/office/officeart/2005/8/layout/chevron2"/>
    <dgm:cxn modelId="{61AA17B2-A5FE-433B-981F-FEB97FFFCBA3}" srcId="{C8D79AC8-4454-41DB-8972-D97AEE624250}" destId="{5705ED7B-447B-4BD9-8876-4A5C2E58AC28}" srcOrd="0" destOrd="0" parTransId="{1917BA77-1189-4CC8-B479-7B5A22EC1420}" sibTransId="{DCBB6ED9-4087-4A9C-BB4E-A9EF6E4B543C}"/>
    <dgm:cxn modelId="{D67A6AB7-4A7E-40B2-AEA9-C33F59CB9D44}" srcId="{5705ED7B-447B-4BD9-8876-4A5C2E58AC28}" destId="{847C111A-4C31-4E67-B636-0A4DBBBB70DD}" srcOrd="0" destOrd="0" parTransId="{04713C91-422A-4383-8D44-53D7B66688C4}" sibTransId="{CF0989F7-5C93-4A68-A4A9-4D7B06E6A2E5}"/>
    <dgm:cxn modelId="{4459D911-36D5-4271-9FFD-CB1AD53B5A58}" srcId="{C8D79AC8-4454-41DB-8972-D97AEE624250}" destId="{552D0E69-4606-42BE-81D1-C0BCA5C7F224}" srcOrd="2" destOrd="0" parTransId="{76B5BEC3-87F0-4E53-8038-F46C43A2831F}" sibTransId="{8171E9EA-A782-4B27-8B21-3EB687124C75}"/>
    <dgm:cxn modelId="{748988DD-D721-4CEE-A301-760ACBEC9036}" srcId="{157EA2A3-85B3-4067-97B8-C5C576F73D0A}" destId="{D5054138-A47F-49D5-BB8E-A7AA0D940761}" srcOrd="0" destOrd="0" parTransId="{E47DD66A-9380-4DDC-92C3-12E2492027E5}" sibTransId="{34FBA4B8-541D-48E7-B1EB-6781FE3C4153}"/>
    <dgm:cxn modelId="{DD086C2B-8062-42AA-8461-7E28A3D371F1}" type="presParOf" srcId="{3E8A6396-3EFB-42E7-B92D-062BA5202B4A}" destId="{730505BE-F6B7-4C66-87A7-3CF6ADBFFCC2}" srcOrd="0" destOrd="0" presId="urn:microsoft.com/office/officeart/2005/8/layout/chevron2"/>
    <dgm:cxn modelId="{C153FA0B-D31D-47A2-8996-CBEA2101F77B}" type="presParOf" srcId="{730505BE-F6B7-4C66-87A7-3CF6ADBFFCC2}" destId="{DB5F0C3C-F135-417C-B635-6CACD077A247}" srcOrd="0" destOrd="0" presId="urn:microsoft.com/office/officeart/2005/8/layout/chevron2"/>
    <dgm:cxn modelId="{141BCB56-568B-4B41-9E02-501625DF4B2A}" type="presParOf" srcId="{730505BE-F6B7-4C66-87A7-3CF6ADBFFCC2}" destId="{2D41C664-A203-472D-AE17-A4E46253888A}" srcOrd="1" destOrd="0" presId="urn:microsoft.com/office/officeart/2005/8/layout/chevron2"/>
    <dgm:cxn modelId="{84B475B6-A16A-4A83-8298-E123A0789D08}" type="presParOf" srcId="{3E8A6396-3EFB-42E7-B92D-062BA5202B4A}" destId="{D3A85A1B-D5DF-45A5-A627-812030D6F4C3}" srcOrd="1" destOrd="0" presId="urn:microsoft.com/office/officeart/2005/8/layout/chevron2"/>
    <dgm:cxn modelId="{FB8132EA-3EDC-4572-9082-66A3E1D8DC10}" type="presParOf" srcId="{3E8A6396-3EFB-42E7-B92D-062BA5202B4A}" destId="{DED23A2C-1581-44B8-9308-08737FFBD9DA}" srcOrd="2" destOrd="0" presId="urn:microsoft.com/office/officeart/2005/8/layout/chevron2"/>
    <dgm:cxn modelId="{246CC8A9-49C9-4EC7-B52E-5CE6177B213B}" type="presParOf" srcId="{DED23A2C-1581-44B8-9308-08737FFBD9DA}" destId="{E493D4C7-609D-4B1C-B996-3A5BB4023644}" srcOrd="0" destOrd="0" presId="urn:microsoft.com/office/officeart/2005/8/layout/chevron2"/>
    <dgm:cxn modelId="{6B628A5C-1CEE-41C0-BE66-C5A9F046C096}" type="presParOf" srcId="{DED23A2C-1581-44B8-9308-08737FFBD9DA}" destId="{64657F8D-1A9B-4FCD-A097-43AA0D45028F}" srcOrd="1" destOrd="0" presId="urn:microsoft.com/office/officeart/2005/8/layout/chevron2"/>
    <dgm:cxn modelId="{E17F9AA0-8C44-43A6-9087-B26CA68B56F6}" type="presParOf" srcId="{3E8A6396-3EFB-42E7-B92D-062BA5202B4A}" destId="{0E6D2F23-400F-49F0-BD7E-FF7C5A013A4D}" srcOrd="3" destOrd="0" presId="urn:microsoft.com/office/officeart/2005/8/layout/chevron2"/>
    <dgm:cxn modelId="{91E22145-7D31-43FA-9750-D0AEF26D07D3}" type="presParOf" srcId="{3E8A6396-3EFB-42E7-B92D-062BA5202B4A}" destId="{18E30AA5-2894-413F-A838-4C36F33FCB2B}" srcOrd="4" destOrd="0" presId="urn:microsoft.com/office/officeart/2005/8/layout/chevron2"/>
    <dgm:cxn modelId="{4AE7595F-DD21-453F-97D4-C01A711BE2AB}" type="presParOf" srcId="{18E30AA5-2894-413F-A838-4C36F33FCB2B}" destId="{C7BA96B7-64FF-4FFB-A346-B8EBDA6B9788}" srcOrd="0" destOrd="0" presId="urn:microsoft.com/office/officeart/2005/8/layout/chevron2"/>
    <dgm:cxn modelId="{8493B971-BB52-49E0-A152-9B1E522427F0}" type="presParOf" srcId="{18E30AA5-2894-413F-A838-4C36F33FCB2B}" destId="{A663B2D5-2F84-4A47-BCE4-1CD6E695D94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F0E2FA-CBF1-4518-A985-C6A6253BA07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46246D-0975-4E0A-893F-048F8C34C07F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Недостаточно владеют смысловым чтением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8BD06B-C548-4B13-A994-23BE75DEADBB}" type="parTrans" cxnId="{705CBAD2-C424-4A0B-9042-1B6DE8F076E2}">
      <dgm:prSet/>
      <dgm:spPr/>
      <dgm:t>
        <a:bodyPr/>
        <a:lstStyle/>
        <a:p>
          <a:endParaRPr lang="ru-RU"/>
        </a:p>
      </dgm:t>
    </dgm:pt>
    <dgm:pt modelId="{B0906BF8-4E4B-498D-B7BC-407E6B55A3CD}" type="sibTrans" cxnId="{705CBAD2-C424-4A0B-9042-1B6DE8F076E2}">
      <dgm:prSet/>
      <dgm:spPr/>
      <dgm:t>
        <a:bodyPr/>
        <a:lstStyle/>
        <a:p>
          <a:endParaRPr lang="ru-RU"/>
        </a:p>
      </dgm:t>
    </dgm:pt>
    <dgm:pt modelId="{D3A2E9B6-3102-4D60-8C12-CCB1DF3E4D46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справляются с задачами на интерпретацию информации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7FF240-A15F-4FF7-80DF-106280895DF6}" type="parTrans" cxnId="{55E75ED4-3425-437E-891D-C0C2613E42C2}">
      <dgm:prSet/>
      <dgm:spPr/>
      <dgm:t>
        <a:bodyPr/>
        <a:lstStyle/>
        <a:p>
          <a:endParaRPr lang="ru-RU"/>
        </a:p>
      </dgm:t>
    </dgm:pt>
    <dgm:pt modelId="{71309452-CA05-41EE-8798-F7EBA690D8C0}" type="sibTrans" cxnId="{55E75ED4-3425-437E-891D-C0C2613E42C2}">
      <dgm:prSet/>
      <dgm:spPr/>
      <dgm:t>
        <a:bodyPr/>
        <a:lstStyle/>
        <a:p>
          <a:endParaRPr lang="ru-RU"/>
        </a:p>
      </dgm:t>
    </dgm:pt>
    <dgm:pt modelId="{E0BA29EB-9E89-4D8B-AD94-C83C3BA669FA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Текст на других уроках не является предметом обсуждения, исследования, анализа → затрудняются в решении задач, требующих анализа, обобщения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017D30-00EC-41A4-A6F7-C6288834179D}" type="parTrans" cxnId="{91601F0F-C5DA-4A32-80CE-1A98FC31EE78}">
      <dgm:prSet/>
      <dgm:spPr/>
      <dgm:t>
        <a:bodyPr/>
        <a:lstStyle/>
        <a:p>
          <a:endParaRPr lang="ru-RU"/>
        </a:p>
      </dgm:t>
    </dgm:pt>
    <dgm:pt modelId="{A34DD277-B4C8-48C2-8978-65948BD19798}" type="sibTrans" cxnId="{91601F0F-C5DA-4A32-80CE-1A98FC31EE78}">
      <dgm:prSet/>
      <dgm:spPr/>
      <dgm:t>
        <a:bodyPr/>
        <a:lstStyle/>
        <a:p>
          <a:endParaRPr lang="ru-RU"/>
        </a:p>
      </dgm:t>
    </dgm:pt>
    <dgm:pt modelId="{C60F7BD6-B8CF-436B-BC1D-FBD2808D1CF7}">
      <dgm:prSet custT="1"/>
      <dgm:spPr/>
      <dgm:t>
        <a:bodyPr/>
        <a:lstStyle/>
        <a:p>
          <a:pPr algn="ctr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умеют высказывать предположения, строить доказательства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A48764-D809-4930-8B75-570BE825B9FF}" type="parTrans" cxnId="{CF034F1D-E432-4C49-8876-1008662B81E8}">
      <dgm:prSet/>
      <dgm:spPr/>
      <dgm:t>
        <a:bodyPr/>
        <a:lstStyle/>
        <a:p>
          <a:endParaRPr lang="ru-RU"/>
        </a:p>
      </dgm:t>
    </dgm:pt>
    <dgm:pt modelId="{E0BF7DAB-30ED-4B19-A4EC-E853B7A94406}" type="sibTrans" cxnId="{CF034F1D-E432-4C49-8876-1008662B81E8}">
      <dgm:prSet/>
      <dgm:spPr/>
      <dgm:t>
        <a:bodyPr/>
        <a:lstStyle/>
        <a:p>
          <a:endParaRPr lang="ru-RU"/>
        </a:p>
      </dgm:t>
    </dgm:pt>
    <dgm:pt modelId="{06F5D3E4-3B03-407D-939B-4FD7F41DAF59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Недостаточно сформировано умение работать с моделями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09D0C7-0A5F-48E5-863F-60DF23A53867}" type="parTrans" cxnId="{9DDAFCD7-DBDA-41D6-BE26-B78C7C408F4C}">
      <dgm:prSet/>
      <dgm:spPr/>
      <dgm:t>
        <a:bodyPr/>
        <a:lstStyle/>
        <a:p>
          <a:endParaRPr lang="ru-RU"/>
        </a:p>
      </dgm:t>
    </dgm:pt>
    <dgm:pt modelId="{767A9EE4-9BB6-4C2C-87D7-B7F8F009D95A}" type="sibTrans" cxnId="{9DDAFCD7-DBDA-41D6-BE26-B78C7C408F4C}">
      <dgm:prSet/>
      <dgm:spPr/>
      <dgm:t>
        <a:bodyPr/>
        <a:lstStyle/>
        <a:p>
          <a:endParaRPr lang="ru-RU"/>
        </a:p>
      </dgm:t>
    </dgm:pt>
    <dgm:pt modelId="{137AF2CB-BE6F-4E5E-8DDB-FED2EE05866D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умеют «увязывать» свой опыт с приобретаемой в школе системой знаний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554CFB-6E05-4C12-8CFC-8D57A410A2E8}" type="parTrans" cxnId="{E7892DA7-1AC4-4FE2-B364-93AF723834C8}">
      <dgm:prSet/>
      <dgm:spPr/>
      <dgm:t>
        <a:bodyPr/>
        <a:lstStyle/>
        <a:p>
          <a:endParaRPr lang="ru-RU"/>
        </a:p>
      </dgm:t>
    </dgm:pt>
    <dgm:pt modelId="{A54E5806-3AB6-4681-A212-27FB64F71D12}" type="sibTrans" cxnId="{E7892DA7-1AC4-4FE2-B364-93AF723834C8}">
      <dgm:prSet/>
      <dgm:spPr/>
      <dgm:t>
        <a:bodyPr/>
        <a:lstStyle/>
        <a:p>
          <a:endParaRPr lang="ru-RU"/>
        </a:p>
      </dgm:t>
    </dgm:pt>
    <dgm:pt modelId="{6941B483-BA55-4F5F-82BE-77110213F1A0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Приоритет чтения художественного текста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CFB4BF-845D-4074-BA5F-98204C38C6D7}" type="parTrans" cxnId="{FA9A2571-F5FB-45CA-9071-681368D1DD74}">
      <dgm:prSet/>
      <dgm:spPr/>
      <dgm:t>
        <a:bodyPr/>
        <a:lstStyle/>
        <a:p>
          <a:endParaRPr lang="ru-RU"/>
        </a:p>
      </dgm:t>
    </dgm:pt>
    <dgm:pt modelId="{64E7ACEE-B76A-46E8-A2B4-DCC942778A03}" type="sibTrans" cxnId="{FA9A2571-F5FB-45CA-9071-681368D1DD74}">
      <dgm:prSet/>
      <dgm:spPr/>
      <dgm:t>
        <a:bodyPr/>
        <a:lstStyle/>
        <a:p>
          <a:endParaRPr lang="ru-RU"/>
        </a:p>
      </dgm:t>
    </dgm:pt>
    <dgm:pt modelId="{62845D4E-8F32-4813-BE0A-999BD539FD7D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 в научно-познавательных текстах не могут выделить научную информацию, описания, элементы фантастики; </a:t>
          </a:r>
        </a:p>
        <a:p>
          <a:pPr algn="just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 Не понимают, что в тексте-инструкции является главным для решения учебной задачи, не могут выделить обязательные «шаги» действия. </a:t>
          </a:r>
        </a:p>
        <a:p>
          <a:pPr algn="just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в) в учебном тексте самостоятельно затрудняются выделить учебную задачу; </a:t>
          </a:r>
        </a:p>
        <a:p>
          <a:pPr algn="just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г) в математическом тексте «не видят», можно ли при выделенных условиях решить математическую задачу. </a:t>
          </a:r>
        </a:p>
      </dgm:t>
    </dgm:pt>
    <dgm:pt modelId="{90ABAC2E-4506-4BC6-9187-ED4DE75D75A9}" type="parTrans" cxnId="{505FFAF9-F09F-46D7-9951-341E49004E74}">
      <dgm:prSet/>
      <dgm:spPr/>
      <dgm:t>
        <a:bodyPr/>
        <a:lstStyle/>
        <a:p>
          <a:endParaRPr lang="ru-RU"/>
        </a:p>
      </dgm:t>
    </dgm:pt>
    <dgm:pt modelId="{D4553830-B71F-46B8-8474-11A770534135}" type="sibTrans" cxnId="{505FFAF9-F09F-46D7-9951-341E49004E74}">
      <dgm:prSet/>
      <dgm:spPr/>
      <dgm:t>
        <a:bodyPr/>
        <a:lstStyle/>
        <a:p>
          <a:endParaRPr lang="ru-RU"/>
        </a:p>
      </dgm:t>
    </dgm:pt>
    <dgm:pt modelId="{A655EAB6-52C0-43BE-B794-5050F4C35BCB}" type="pres">
      <dgm:prSet presAssocID="{4EF0E2FA-CBF1-4518-A985-C6A6253BA077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456921A-4FC3-4AD1-9737-717D8CC14D5C}" type="pres">
      <dgm:prSet presAssocID="{4EF0E2FA-CBF1-4518-A985-C6A6253BA077}" presName="pyramid" presStyleLbl="node1" presStyleIdx="0" presStyleCnt="1" custScaleX="122563" custScaleY="97006" custLinFactNeighborX="1108" custLinFactNeighborY="-1497"/>
      <dgm:spPr>
        <a:prstGeom prst="round2DiagRect">
          <a:avLst/>
        </a:prstGeom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ru-RU"/>
        </a:p>
      </dgm:t>
    </dgm:pt>
    <dgm:pt modelId="{03CCECC2-1ABF-4F15-92E8-10D87ED9ACAA}" type="pres">
      <dgm:prSet presAssocID="{4EF0E2FA-CBF1-4518-A985-C6A6253BA077}" presName="theList" presStyleCnt="0"/>
      <dgm:spPr/>
    </dgm:pt>
    <dgm:pt modelId="{67DA4D4F-4548-4968-8E05-0A7D8D787AFA}" type="pres">
      <dgm:prSet presAssocID="{8646246D-0975-4E0A-893F-048F8C34C07F}" presName="aNode" presStyleLbl="fgAcc1" presStyleIdx="0" presStyleCnt="8" custScaleX="139464" custScaleY="333758" custLinFactY="-401989" custLinFactNeighborX="-188" custLinFactNeighborY="-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8D699F-B446-4312-8167-C94A4C0D88CC}" type="pres">
      <dgm:prSet presAssocID="{8646246D-0975-4E0A-893F-048F8C34C07F}" presName="aSpace" presStyleCnt="0"/>
      <dgm:spPr/>
    </dgm:pt>
    <dgm:pt modelId="{147DF0B3-5B59-456A-9E12-88CBAF62AA2F}" type="pres">
      <dgm:prSet presAssocID="{D3A2E9B6-3102-4D60-8C12-CCB1DF3E4D46}" presName="aNode" presStyleLbl="fgAcc1" presStyleIdx="1" presStyleCnt="8" custScaleX="139464" custScaleY="478374" custLinFactY="-357605" custLinFactNeighborX="680" custLinFactNeighborY="-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138EC-B1A3-4F35-906A-B23A34EC68BD}" type="pres">
      <dgm:prSet presAssocID="{D3A2E9B6-3102-4D60-8C12-CCB1DF3E4D46}" presName="aSpace" presStyleCnt="0"/>
      <dgm:spPr/>
    </dgm:pt>
    <dgm:pt modelId="{064C9448-9B7E-4508-BF3F-4362023DBB67}" type="pres">
      <dgm:prSet presAssocID="{E0BA29EB-9E89-4D8B-AD94-C83C3BA669FA}" presName="aNode" presStyleLbl="fgAcc1" presStyleIdx="2" presStyleCnt="8" custAng="0" custScaleX="141441" custScaleY="720614" custLinFactY="108133" custLinFactNeighborX="988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E93FFD-65CD-47E6-AA00-11C053179C55}" type="pres">
      <dgm:prSet presAssocID="{E0BA29EB-9E89-4D8B-AD94-C83C3BA669FA}" presName="aSpace" presStyleCnt="0"/>
      <dgm:spPr/>
    </dgm:pt>
    <dgm:pt modelId="{FFB1011C-FFAF-4886-B5B3-498F22AFFA67}" type="pres">
      <dgm:prSet presAssocID="{C60F7BD6-B8CF-436B-BC1D-FBD2808D1CF7}" presName="aNode" presStyleLbl="fgAcc1" presStyleIdx="3" presStyleCnt="8" custScaleX="139806" custScaleY="451268" custLinFactY="2041729" custLinFactNeighborX="171" custLinFactNeighborY="2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8C97B-B802-4FBE-A064-654AFC32A96C}" type="pres">
      <dgm:prSet presAssocID="{C60F7BD6-B8CF-436B-BC1D-FBD2808D1CF7}" presName="aSpace" presStyleCnt="0"/>
      <dgm:spPr/>
    </dgm:pt>
    <dgm:pt modelId="{21046CE2-DBC6-4992-B041-F1FFF257AA46}" type="pres">
      <dgm:prSet presAssocID="{06F5D3E4-3B03-407D-939B-4FD7F41DAF59}" presName="aNode" presStyleLbl="fgAcc1" presStyleIdx="4" presStyleCnt="8" custScaleX="138591" custScaleY="477303" custLinFactY="2160314" custLinFactNeighborX="-437" custLinFactNeighborY="2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23B63-EFBF-49F9-AFBF-FC94079B4109}" type="pres">
      <dgm:prSet presAssocID="{06F5D3E4-3B03-407D-939B-4FD7F41DAF59}" presName="aSpace" presStyleCnt="0"/>
      <dgm:spPr/>
    </dgm:pt>
    <dgm:pt modelId="{1CB98BAA-0FB6-47B8-B2DC-C6C3B348C5F6}" type="pres">
      <dgm:prSet presAssocID="{137AF2CB-BE6F-4E5E-8DDB-FED2EE05866D}" presName="aNode" presStyleLbl="fgAcc1" presStyleIdx="5" presStyleCnt="8" custScaleX="139509" custScaleY="522433" custLinFactY="2210943" custLinFactNeighborX="22" custLinFactNeighborY="2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EB6D8-BB72-4452-8454-0FD093FECF38}" type="pres">
      <dgm:prSet presAssocID="{137AF2CB-BE6F-4E5E-8DDB-FED2EE05866D}" presName="aSpace" presStyleCnt="0"/>
      <dgm:spPr/>
    </dgm:pt>
    <dgm:pt modelId="{9E25EFA3-AE1E-4F21-B8AE-B18C129953BC}" type="pres">
      <dgm:prSet presAssocID="{6941B483-BA55-4F5F-82BE-77110213F1A0}" presName="aNode" presStyleLbl="fgAcc1" presStyleIdx="6" presStyleCnt="8" custScaleX="139464" custScaleY="263335" custLinFactY="-2242823" custLinFactNeighborX="0" custLinFactNeighborY="-2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E1DD7-C919-4206-B51F-817BC8853606}" type="pres">
      <dgm:prSet presAssocID="{6941B483-BA55-4F5F-82BE-77110213F1A0}" presName="aSpace" presStyleCnt="0"/>
      <dgm:spPr/>
    </dgm:pt>
    <dgm:pt modelId="{62D795B1-D907-4A89-92C5-6363EABF8408}" type="pres">
      <dgm:prSet presAssocID="{62845D4E-8F32-4813-BE0A-999BD539FD7D}" presName="aNode" presStyleLbl="fgAcc1" presStyleIdx="7" presStyleCnt="8" custScaleX="123028" custScaleY="1926169" custLinFactY="-1321938" custLinFactNeighborX="454" custLinFactNeighborY="-1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1E895-9A3D-417F-9A24-6133CB50C81F}" type="pres">
      <dgm:prSet presAssocID="{62845D4E-8F32-4813-BE0A-999BD539FD7D}" presName="aSpace" presStyleCnt="0"/>
      <dgm:spPr/>
    </dgm:pt>
  </dgm:ptLst>
  <dgm:cxnLst>
    <dgm:cxn modelId="{505FFAF9-F09F-46D7-9951-341E49004E74}" srcId="{4EF0E2FA-CBF1-4518-A985-C6A6253BA077}" destId="{62845D4E-8F32-4813-BE0A-999BD539FD7D}" srcOrd="7" destOrd="0" parTransId="{90ABAC2E-4506-4BC6-9187-ED4DE75D75A9}" sibTransId="{D4553830-B71F-46B8-8474-11A770534135}"/>
    <dgm:cxn modelId="{A0BC3379-3A23-483C-A756-01BEE9E79F77}" type="presOf" srcId="{06F5D3E4-3B03-407D-939B-4FD7F41DAF59}" destId="{21046CE2-DBC6-4992-B041-F1FFF257AA46}" srcOrd="0" destOrd="0" presId="urn:microsoft.com/office/officeart/2005/8/layout/pyramid2"/>
    <dgm:cxn modelId="{25B01B7E-0B19-4F0E-952D-3F0555F1FDD3}" type="presOf" srcId="{4EF0E2FA-CBF1-4518-A985-C6A6253BA077}" destId="{A655EAB6-52C0-43BE-B794-5050F4C35BCB}" srcOrd="0" destOrd="0" presId="urn:microsoft.com/office/officeart/2005/8/layout/pyramid2"/>
    <dgm:cxn modelId="{55E75ED4-3425-437E-891D-C0C2613E42C2}" srcId="{4EF0E2FA-CBF1-4518-A985-C6A6253BA077}" destId="{D3A2E9B6-3102-4D60-8C12-CCB1DF3E4D46}" srcOrd="1" destOrd="0" parTransId="{4B7FF240-A15F-4FF7-80DF-106280895DF6}" sibTransId="{71309452-CA05-41EE-8798-F7EBA690D8C0}"/>
    <dgm:cxn modelId="{9DDAFCD7-DBDA-41D6-BE26-B78C7C408F4C}" srcId="{4EF0E2FA-CBF1-4518-A985-C6A6253BA077}" destId="{06F5D3E4-3B03-407D-939B-4FD7F41DAF59}" srcOrd="4" destOrd="0" parTransId="{4709D0C7-0A5F-48E5-863F-60DF23A53867}" sibTransId="{767A9EE4-9BB6-4C2C-87D7-B7F8F009D95A}"/>
    <dgm:cxn modelId="{32923A50-F231-4AD8-9653-DFFD82FF2574}" type="presOf" srcId="{6941B483-BA55-4F5F-82BE-77110213F1A0}" destId="{9E25EFA3-AE1E-4F21-B8AE-B18C129953BC}" srcOrd="0" destOrd="0" presId="urn:microsoft.com/office/officeart/2005/8/layout/pyramid2"/>
    <dgm:cxn modelId="{E7892DA7-1AC4-4FE2-B364-93AF723834C8}" srcId="{4EF0E2FA-CBF1-4518-A985-C6A6253BA077}" destId="{137AF2CB-BE6F-4E5E-8DDB-FED2EE05866D}" srcOrd="5" destOrd="0" parTransId="{44554CFB-6E05-4C12-8CFC-8D57A410A2E8}" sibTransId="{A54E5806-3AB6-4681-A212-27FB64F71D12}"/>
    <dgm:cxn modelId="{42AB28FC-DE7A-47A8-BEEE-2810FF4E0747}" type="presOf" srcId="{C60F7BD6-B8CF-436B-BC1D-FBD2808D1CF7}" destId="{FFB1011C-FFAF-4886-B5B3-498F22AFFA67}" srcOrd="0" destOrd="0" presId="urn:microsoft.com/office/officeart/2005/8/layout/pyramid2"/>
    <dgm:cxn modelId="{BFB4CDD7-7C34-4A0E-B449-7F42962C4454}" type="presOf" srcId="{D3A2E9B6-3102-4D60-8C12-CCB1DF3E4D46}" destId="{147DF0B3-5B59-456A-9E12-88CBAF62AA2F}" srcOrd="0" destOrd="0" presId="urn:microsoft.com/office/officeart/2005/8/layout/pyramid2"/>
    <dgm:cxn modelId="{FA9A2571-F5FB-45CA-9071-681368D1DD74}" srcId="{4EF0E2FA-CBF1-4518-A985-C6A6253BA077}" destId="{6941B483-BA55-4F5F-82BE-77110213F1A0}" srcOrd="6" destOrd="0" parTransId="{9BCFB4BF-845D-4074-BA5F-98204C38C6D7}" sibTransId="{64E7ACEE-B76A-46E8-A2B4-DCC942778A03}"/>
    <dgm:cxn modelId="{CF034F1D-E432-4C49-8876-1008662B81E8}" srcId="{4EF0E2FA-CBF1-4518-A985-C6A6253BA077}" destId="{C60F7BD6-B8CF-436B-BC1D-FBD2808D1CF7}" srcOrd="3" destOrd="0" parTransId="{3CA48764-D809-4930-8B75-570BE825B9FF}" sibTransId="{E0BF7DAB-30ED-4B19-A4EC-E853B7A94406}"/>
    <dgm:cxn modelId="{6922E09D-7AA1-4C26-ABA2-120345318B59}" type="presOf" srcId="{62845D4E-8F32-4813-BE0A-999BD539FD7D}" destId="{62D795B1-D907-4A89-92C5-6363EABF8408}" srcOrd="0" destOrd="0" presId="urn:microsoft.com/office/officeart/2005/8/layout/pyramid2"/>
    <dgm:cxn modelId="{91601F0F-C5DA-4A32-80CE-1A98FC31EE78}" srcId="{4EF0E2FA-CBF1-4518-A985-C6A6253BA077}" destId="{E0BA29EB-9E89-4D8B-AD94-C83C3BA669FA}" srcOrd="2" destOrd="0" parTransId="{E1017D30-00EC-41A4-A6F7-C6288834179D}" sibTransId="{A34DD277-B4C8-48C2-8978-65948BD19798}"/>
    <dgm:cxn modelId="{E5BE29A0-EF24-424E-9030-7FAE1BB9E886}" type="presOf" srcId="{137AF2CB-BE6F-4E5E-8DDB-FED2EE05866D}" destId="{1CB98BAA-0FB6-47B8-B2DC-C6C3B348C5F6}" srcOrd="0" destOrd="0" presId="urn:microsoft.com/office/officeart/2005/8/layout/pyramid2"/>
    <dgm:cxn modelId="{5FA655DB-499C-474B-9532-E874750E7CB7}" type="presOf" srcId="{8646246D-0975-4E0A-893F-048F8C34C07F}" destId="{67DA4D4F-4548-4968-8E05-0A7D8D787AFA}" srcOrd="0" destOrd="0" presId="urn:microsoft.com/office/officeart/2005/8/layout/pyramid2"/>
    <dgm:cxn modelId="{705CBAD2-C424-4A0B-9042-1B6DE8F076E2}" srcId="{4EF0E2FA-CBF1-4518-A985-C6A6253BA077}" destId="{8646246D-0975-4E0A-893F-048F8C34C07F}" srcOrd="0" destOrd="0" parTransId="{598BD06B-C548-4B13-A994-23BE75DEADBB}" sibTransId="{B0906BF8-4E4B-498D-B7BC-407E6B55A3CD}"/>
    <dgm:cxn modelId="{DDF46355-CF92-4C23-8C4C-41241E1543FB}" type="presOf" srcId="{E0BA29EB-9E89-4D8B-AD94-C83C3BA669FA}" destId="{064C9448-9B7E-4508-BF3F-4362023DBB67}" srcOrd="0" destOrd="0" presId="urn:microsoft.com/office/officeart/2005/8/layout/pyramid2"/>
    <dgm:cxn modelId="{F3D46196-2932-4AB4-840C-8AFEB94AD5D1}" type="presParOf" srcId="{A655EAB6-52C0-43BE-B794-5050F4C35BCB}" destId="{7456921A-4FC3-4AD1-9737-717D8CC14D5C}" srcOrd="0" destOrd="0" presId="urn:microsoft.com/office/officeart/2005/8/layout/pyramid2"/>
    <dgm:cxn modelId="{81D8A51D-5A34-4E72-9E6D-E5528FD63BC9}" type="presParOf" srcId="{A655EAB6-52C0-43BE-B794-5050F4C35BCB}" destId="{03CCECC2-1ABF-4F15-92E8-10D87ED9ACAA}" srcOrd="1" destOrd="0" presId="urn:microsoft.com/office/officeart/2005/8/layout/pyramid2"/>
    <dgm:cxn modelId="{E58F6FD4-AB68-4E0F-B63D-6D1ECC48E650}" type="presParOf" srcId="{03CCECC2-1ABF-4F15-92E8-10D87ED9ACAA}" destId="{67DA4D4F-4548-4968-8E05-0A7D8D787AFA}" srcOrd="0" destOrd="0" presId="urn:microsoft.com/office/officeart/2005/8/layout/pyramid2"/>
    <dgm:cxn modelId="{B4636474-6C30-43CC-93EA-BA911B21BD6F}" type="presParOf" srcId="{03CCECC2-1ABF-4F15-92E8-10D87ED9ACAA}" destId="{CC8D699F-B446-4312-8167-C94A4C0D88CC}" srcOrd="1" destOrd="0" presId="urn:microsoft.com/office/officeart/2005/8/layout/pyramid2"/>
    <dgm:cxn modelId="{11097A45-6ABE-42D9-837A-D9E542A5633A}" type="presParOf" srcId="{03CCECC2-1ABF-4F15-92E8-10D87ED9ACAA}" destId="{147DF0B3-5B59-456A-9E12-88CBAF62AA2F}" srcOrd="2" destOrd="0" presId="urn:microsoft.com/office/officeart/2005/8/layout/pyramid2"/>
    <dgm:cxn modelId="{C7515879-7AAA-44BC-B720-02774BA132D4}" type="presParOf" srcId="{03CCECC2-1ABF-4F15-92E8-10D87ED9ACAA}" destId="{5CC138EC-B1A3-4F35-906A-B23A34EC68BD}" srcOrd="3" destOrd="0" presId="urn:microsoft.com/office/officeart/2005/8/layout/pyramid2"/>
    <dgm:cxn modelId="{0AEC7D1D-AA8D-4441-A586-DA17B4C71615}" type="presParOf" srcId="{03CCECC2-1ABF-4F15-92E8-10D87ED9ACAA}" destId="{064C9448-9B7E-4508-BF3F-4362023DBB67}" srcOrd="4" destOrd="0" presId="urn:microsoft.com/office/officeart/2005/8/layout/pyramid2"/>
    <dgm:cxn modelId="{37045379-77CE-4193-B479-F350CBB95ED8}" type="presParOf" srcId="{03CCECC2-1ABF-4F15-92E8-10D87ED9ACAA}" destId="{70E93FFD-65CD-47E6-AA00-11C053179C55}" srcOrd="5" destOrd="0" presId="urn:microsoft.com/office/officeart/2005/8/layout/pyramid2"/>
    <dgm:cxn modelId="{5083CBB6-4B40-4A47-92B5-044718B12327}" type="presParOf" srcId="{03CCECC2-1ABF-4F15-92E8-10D87ED9ACAA}" destId="{FFB1011C-FFAF-4886-B5B3-498F22AFFA67}" srcOrd="6" destOrd="0" presId="urn:microsoft.com/office/officeart/2005/8/layout/pyramid2"/>
    <dgm:cxn modelId="{AB00937E-9547-4D4C-9638-F04B04ABB1B9}" type="presParOf" srcId="{03CCECC2-1ABF-4F15-92E8-10D87ED9ACAA}" destId="{3008C97B-B802-4FBE-A064-654AFC32A96C}" srcOrd="7" destOrd="0" presId="urn:microsoft.com/office/officeart/2005/8/layout/pyramid2"/>
    <dgm:cxn modelId="{6106BE15-549A-489D-BF51-971978B6F842}" type="presParOf" srcId="{03CCECC2-1ABF-4F15-92E8-10D87ED9ACAA}" destId="{21046CE2-DBC6-4992-B041-F1FFF257AA46}" srcOrd="8" destOrd="0" presId="urn:microsoft.com/office/officeart/2005/8/layout/pyramid2"/>
    <dgm:cxn modelId="{4D4C35B3-4F92-448C-8C13-CBF1BFA61FB3}" type="presParOf" srcId="{03CCECC2-1ABF-4F15-92E8-10D87ED9ACAA}" destId="{E6523B63-EFBF-49F9-AFBF-FC94079B4109}" srcOrd="9" destOrd="0" presId="urn:microsoft.com/office/officeart/2005/8/layout/pyramid2"/>
    <dgm:cxn modelId="{82B42DF9-9750-45B7-B92F-67F3F2EF5ECF}" type="presParOf" srcId="{03CCECC2-1ABF-4F15-92E8-10D87ED9ACAA}" destId="{1CB98BAA-0FB6-47B8-B2DC-C6C3B348C5F6}" srcOrd="10" destOrd="0" presId="urn:microsoft.com/office/officeart/2005/8/layout/pyramid2"/>
    <dgm:cxn modelId="{46E18641-6C19-4D47-BEA8-20DB0070218A}" type="presParOf" srcId="{03CCECC2-1ABF-4F15-92E8-10D87ED9ACAA}" destId="{A2BEB6D8-BB72-4452-8454-0FD093FECF38}" srcOrd="11" destOrd="0" presId="urn:microsoft.com/office/officeart/2005/8/layout/pyramid2"/>
    <dgm:cxn modelId="{FE73BE30-4781-4F19-9257-6C6403543FA2}" type="presParOf" srcId="{03CCECC2-1ABF-4F15-92E8-10D87ED9ACAA}" destId="{9E25EFA3-AE1E-4F21-B8AE-B18C129953BC}" srcOrd="12" destOrd="0" presId="urn:microsoft.com/office/officeart/2005/8/layout/pyramid2"/>
    <dgm:cxn modelId="{3ED8414D-E315-46CB-AAFD-D84E716502DA}" type="presParOf" srcId="{03CCECC2-1ABF-4F15-92E8-10D87ED9ACAA}" destId="{3D1E1DD7-C919-4206-B51F-817BC8853606}" srcOrd="13" destOrd="0" presId="urn:microsoft.com/office/officeart/2005/8/layout/pyramid2"/>
    <dgm:cxn modelId="{EBCD95A8-BA25-448D-93C4-3CE3038F37E3}" type="presParOf" srcId="{03CCECC2-1ABF-4F15-92E8-10D87ED9ACAA}" destId="{62D795B1-D907-4A89-92C5-6363EABF8408}" srcOrd="14" destOrd="0" presId="urn:microsoft.com/office/officeart/2005/8/layout/pyramid2"/>
    <dgm:cxn modelId="{5E8976CD-A44A-432E-B19D-996B33200D0C}" type="presParOf" srcId="{03CCECC2-1ABF-4F15-92E8-10D87ED9ACAA}" destId="{B521E895-9A3D-417F-9A24-6133CB50C81F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F0C3C-F135-417C-B635-6CACD077A247}">
      <dsp:nvSpPr>
        <dsp:cNvPr id="0" name=""/>
        <dsp:cNvSpPr/>
      </dsp:nvSpPr>
      <dsp:spPr>
        <a:xfrm rot="16200000">
          <a:off x="-214124" y="496454"/>
          <a:ext cx="1138587" cy="710140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00" y="637300"/>
        <a:ext cx="710140" cy="428447"/>
      </dsp:txXfrm>
    </dsp:sp>
    <dsp:sp modelId="{2D41C664-A203-472D-AE17-A4E46253888A}">
      <dsp:nvSpPr>
        <dsp:cNvPr id="0" name=""/>
        <dsp:cNvSpPr/>
      </dsp:nvSpPr>
      <dsp:spPr>
        <a:xfrm rot="5400000">
          <a:off x="3891593" y="-3130786"/>
          <a:ext cx="1711929" cy="80748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установить такие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связи между единицами текстовой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информации, которые удовлетворяют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нескольким критериям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Для выделения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главной мысли текста необходимо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связать и интерпретировать отдельные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части текста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Сравнение,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противопоставление и категоризация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отдельных сообщений текста проводится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одновременно по нескольким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основаниям. Часто искомая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сообщается в явном виде, текст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содержит немало противоречивой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информации и других трудностей: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некоторые идеи текста не отвечают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читательским ожиданиям или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сформулированы через отрицание. Для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осмысления текста читатель должен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разъяснять отдельные элементы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содержания и формы текста или дать их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оценку. Некоторые задания этого уровня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требуют детального понимания связи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между сообщениями текста 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общеизвестными, повседневными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знаниями, некоторые задания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предполагают опору на знания, не самые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общеизвестные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0141" y="134235"/>
        <a:ext cx="7991266" cy="1544791"/>
      </dsp:txXfrm>
    </dsp:sp>
    <dsp:sp modelId="{E493D4C7-609D-4B1C-B996-3A5BB4023644}">
      <dsp:nvSpPr>
        <dsp:cNvPr id="0" name=""/>
        <dsp:cNvSpPr/>
      </dsp:nvSpPr>
      <dsp:spPr>
        <a:xfrm rot="16200000">
          <a:off x="-251949" y="1903598"/>
          <a:ext cx="1214238" cy="710140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00" y="2006619"/>
        <a:ext cx="710140" cy="504098"/>
      </dsp:txXfrm>
    </dsp:sp>
    <dsp:sp modelId="{64657F8D-1A9B-4FCD-A097-43AA0D45028F}">
      <dsp:nvSpPr>
        <dsp:cNvPr id="0" name=""/>
        <dsp:cNvSpPr/>
      </dsp:nvSpPr>
      <dsp:spPr>
        <a:xfrm rot="5400000">
          <a:off x="4150930" y="-1621135"/>
          <a:ext cx="1165477" cy="80748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тексте одну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несколько единиц информации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требующей дополнительного, но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несложного осмысления, распознать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главную мысль текста, понять связи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отдельных частей текста,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интерпретировать отдельные части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текста, сравнивая или противопоставляя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отдельные сообщения текста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осмысления текста читатель должен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установить ряд связей между текстом 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внетекстовыми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знаниями, опираясь на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личный опыт и собственные отношения к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описанным реалиям 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96251" y="1890438"/>
        <a:ext cx="8017941" cy="1051689"/>
      </dsp:txXfrm>
    </dsp:sp>
    <dsp:sp modelId="{59E919F2-C484-402E-8D81-F149F94522C7}">
      <dsp:nvSpPr>
        <dsp:cNvPr id="0" name=""/>
        <dsp:cNvSpPr/>
      </dsp:nvSpPr>
      <dsp:spPr>
        <a:xfrm rot="16200000">
          <a:off x="-200155" y="3230935"/>
          <a:ext cx="1110648" cy="710140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-5400000">
        <a:off x="99" y="3385751"/>
        <a:ext cx="710140" cy="400508"/>
      </dsp:txXfrm>
    </dsp:sp>
    <dsp:sp modelId="{05913BC4-FD45-4B93-BAFB-F94F422D0A89}">
      <dsp:nvSpPr>
        <dsp:cNvPr id="0" name=""/>
        <dsp:cNvSpPr/>
      </dsp:nvSpPr>
      <dsp:spPr>
        <a:xfrm rot="5400000">
          <a:off x="4196434" y="-353117"/>
          <a:ext cx="1102246" cy="80748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тексте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одну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или несколько единиц информации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изложенной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явном виде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распознать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главную тему текста или цель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автора,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создавшего текст на тему, знакомую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читателю. Читатель способен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установить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связь между сообщением текста и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общеизвестными, житейскими знаниями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Обычно искомая информация лежит на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поверхности текста и специально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выделена; текст практически не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содержит противоречивой информации.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текст, и вопрос к нему содержат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подсказки, помогающие читателю найти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информацию, необходимую для ответа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вопрос. 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10140" y="3186984"/>
        <a:ext cx="8021028" cy="994632"/>
      </dsp:txXfrm>
    </dsp:sp>
    <dsp:sp modelId="{C7BA96B7-64FF-4FFB-A346-B8EBDA6B9788}">
      <dsp:nvSpPr>
        <dsp:cNvPr id="0" name=""/>
        <dsp:cNvSpPr/>
      </dsp:nvSpPr>
      <dsp:spPr>
        <a:xfrm rot="16200000">
          <a:off x="-229755" y="4425317"/>
          <a:ext cx="1169651" cy="710140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1" y="4550631"/>
        <a:ext cx="710140" cy="459511"/>
      </dsp:txXfrm>
    </dsp:sp>
    <dsp:sp modelId="{A663B2D5-2F84-4A47-BCE4-1CD6E695D944}">
      <dsp:nvSpPr>
        <dsp:cNvPr id="0" name=""/>
        <dsp:cNvSpPr/>
      </dsp:nvSpPr>
      <dsp:spPr>
        <a:xfrm rot="5400000">
          <a:off x="4257086" y="845613"/>
          <a:ext cx="979812" cy="80748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найти в тексте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одну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единицу информации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изложенной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US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явном виде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Текст должен быть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коротким, синтаксически простым. Тема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 тип текста должны быть знакомы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читателю (обычно это повествование или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простой список). Как правило, такой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содержит подсказки для читателя,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например, иллюстрации или повторения.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 не содержит противоречивой или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избыточной информации. Для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интерпретации такого текста требуется</a:t>
          </a:r>
          <a:r>
            <a:rPr lang="en-US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связать соседние сообщения текста. </a:t>
          </a:r>
          <a:endParaRPr lang="ru-RU" sz="13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709575" y="4440954"/>
        <a:ext cx="8027005" cy="8841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F0C3C-F135-417C-B635-6CACD077A247}">
      <dsp:nvSpPr>
        <dsp:cNvPr id="0" name=""/>
        <dsp:cNvSpPr/>
      </dsp:nvSpPr>
      <dsp:spPr>
        <a:xfrm rot="16200000">
          <a:off x="-336011" y="668436"/>
          <a:ext cx="1657270" cy="985247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825048"/>
        <a:ext cx="985247" cy="672023"/>
      </dsp:txXfrm>
    </dsp:sp>
    <dsp:sp modelId="{2D41C664-A203-472D-AE17-A4E46253888A}">
      <dsp:nvSpPr>
        <dsp:cNvPr id="0" name=""/>
        <dsp:cNvSpPr/>
      </dsp:nvSpPr>
      <dsp:spPr>
        <a:xfrm rot="5400000">
          <a:off x="3976350" y="-2788290"/>
          <a:ext cx="1817521" cy="77997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детально и точно интерпретировать текст в целом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все его части, каждую единицу информации, сообщенной в самых глубинных слоях текста, и каждую, даже самую неприметную деталь формы. Читатель демонстрирует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полное и подробное понимание нескольких текстов и связей между ними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От читателя требуется понимание незнакомых ему идей, выраженных в тексте, содержащем противоречивую информацию. Для интерпретации этих идей читателю необходимо самостоятельно строить абстрактные понятия. Читатель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способен давать критическую оценку сложному тексту на незнакомую тему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а также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выдвигать гипотезы на основании прочитанного, опираясь одновременно на несколько критериев и учитывая несколько точек зрения</a:t>
          </a:r>
          <a:endParaRPr lang="ru-RU" sz="14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85247" y="291537"/>
        <a:ext cx="7711004" cy="1640073"/>
      </dsp:txXfrm>
    </dsp:sp>
    <dsp:sp modelId="{E493D4C7-609D-4B1C-B996-3A5BB4023644}">
      <dsp:nvSpPr>
        <dsp:cNvPr id="0" name=""/>
        <dsp:cNvSpPr/>
      </dsp:nvSpPr>
      <dsp:spPr>
        <a:xfrm rot="16200000">
          <a:off x="-234664" y="2158526"/>
          <a:ext cx="1454576" cy="985247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2416485"/>
        <a:ext cx="985247" cy="469329"/>
      </dsp:txXfrm>
    </dsp:sp>
    <dsp:sp modelId="{64657F8D-1A9B-4FCD-A097-43AA0D45028F}">
      <dsp:nvSpPr>
        <dsp:cNvPr id="0" name=""/>
        <dsp:cNvSpPr/>
      </dsp:nvSpPr>
      <dsp:spPr>
        <a:xfrm rot="5400000">
          <a:off x="4312922" y="-1030683"/>
          <a:ext cx="1144377" cy="77997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находить и связывать единицы информации, содержащейся в самых глубинных слоях текста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При этом читателю постоянно приходится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отбирать информацию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относящуюся к задаче,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среди множества сходных единиц информации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Осмысление текста опирается на академические, специализированные знания. Содержание и форма этих текстов незнакомы читателю. Задания этого уровня предполагают вычитывание и понимание понятий, которые противоречат читательским ожиданиям. 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85247" y="2352856"/>
        <a:ext cx="7743864" cy="1032649"/>
      </dsp:txXfrm>
    </dsp:sp>
    <dsp:sp modelId="{C7BA96B7-64FF-4FFB-A346-B8EBDA6B9788}">
      <dsp:nvSpPr>
        <dsp:cNvPr id="0" name=""/>
        <dsp:cNvSpPr/>
      </dsp:nvSpPr>
      <dsp:spPr>
        <a:xfrm rot="16200000">
          <a:off x="-279268" y="3530444"/>
          <a:ext cx="1543783" cy="985247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1" y="3743799"/>
        <a:ext cx="985247" cy="558536"/>
      </dsp:txXfrm>
    </dsp:sp>
    <dsp:sp modelId="{A663B2D5-2F84-4A47-BCE4-1CD6E695D944}">
      <dsp:nvSpPr>
        <dsp:cNvPr id="0" name=""/>
        <dsp:cNvSpPr/>
      </dsp:nvSpPr>
      <dsp:spPr>
        <a:xfrm rot="5400000">
          <a:off x="4329747" y="271275"/>
          <a:ext cx="1110728" cy="77997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Читатель способен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находить и связывать единицы информации, не сообщенной в явном виде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Некоторые задания этого уровня требуют понимания языковых нюансов в их связи с целостным сообщением текста. Другие задания предполагают понимание </a:t>
          </a:r>
          <a:r>
            <a:rPr lang="ru-RU" sz="14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текста на тему, незнакомую читателю</a:t>
          </a:r>
          <a:r>
            <a:rPr lang="ru-RU" sz="14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Читатель должен обнаружить детальное и точное понимание длинных и сложных текстов с незнакомым содержанием и формой. Основанием для читательской оценки и гипотез, развивающих мысль автора, служат специальные знания, сообщенные в тексте</a:t>
          </a:r>
          <a:endParaRPr lang="ru-RU" sz="14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985248" y="3669996"/>
        <a:ext cx="7745507" cy="10022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63F0EB-11DE-4B4E-9E54-BBF47531C751}" type="datetimeFigureOut">
              <a:rPr lang="ru-RU" smtClean="0"/>
              <a:t>24.02.2022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953A5-B9F2-4C2C-BEBD-FA63BF1837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65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953A5-B9F2-4C2C-BEBD-FA63BF18370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94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953A5-B9F2-4C2C-BEBD-FA63BF18370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592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953A5-B9F2-4C2C-BEBD-FA63BF18370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480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E953A5-B9F2-4C2C-BEBD-FA63BF183708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484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457200" y="762000"/>
            <a:ext cx="5638800" cy="1752600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228600" y="5334000"/>
            <a:ext cx="86868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8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886200" y="6015038"/>
            <a:ext cx="1308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2800" b="1">
                <a:latin typeface="Verdana" panose="020B0604030504040204" pitchFamily="34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E8C9E-B43B-4037-A682-EDBAA5E909C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757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01B25-E9D4-4A02-9D55-71ED09E0163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5119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0" y="0"/>
            <a:ext cx="2133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943600" y="6508750"/>
            <a:ext cx="2895600" cy="290513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429000" y="6537325"/>
            <a:ext cx="2133600" cy="258763"/>
          </a:xfrm>
        </p:spPr>
        <p:txBody>
          <a:bodyPr/>
          <a:lstStyle>
            <a:lvl1pPr>
              <a:defRPr/>
            </a:lvl1pPr>
          </a:lstStyle>
          <a:p>
            <a:fld id="{1E15645C-A9B2-47CA-B273-BAF8A3F850A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44253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116637-3324-446B-AD12-46D877D080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73436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BC086-02E0-430C-A23E-6AF951B07E3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2693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417E2-3967-454A-A8B1-6CB14BD68F1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71411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ADF122-3038-4410-AE69-60F2A0D832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3320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988C9-34F5-4930-910F-A98497FB420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210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85021B-7A49-4C8C-8D41-75F5C53D3A2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693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3DFF22-6095-4C53-8F09-E100A8F8CF7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4710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DF569-E605-49FE-902B-5414CAE327C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9700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gray">
          <a:xfrm>
            <a:off x="0" y="6524625"/>
            <a:ext cx="9144000" cy="33337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0" y="188913"/>
          <a:ext cx="91440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Image" r:id="rId15" imgW="10006349" imgH="1269841" progId="Photoshop.Image.6">
                  <p:embed/>
                </p:oleObj>
              </mc:Choice>
              <mc:Fallback>
                <p:oleObj name="Image" r:id="rId15" imgW="10006349" imgH="1269841" progId="Photoshop.Image.6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8913"/>
                        <a:ext cx="91440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9144000" cy="2413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0" y="0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ru-RU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508750"/>
            <a:ext cx="289560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 altLang="ru-RU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9000" y="6537325"/>
            <a:ext cx="2133600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fld id="{5E9D2FD5-8FE1-4AA8-910A-70EFB667AC6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1908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908720"/>
            <a:ext cx="7920880" cy="1752600"/>
          </a:xfrm>
        </p:spPr>
        <p:txBody>
          <a:bodyPr/>
          <a:lstStyle/>
          <a:p>
            <a:pPr algn="ctr"/>
            <a:r>
              <a:rPr lang="ru-RU" altLang="ru-RU" sz="44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Формирование читательской грамотности</a:t>
            </a:r>
            <a:r>
              <a:rPr lang="en-US" altLang="ru-RU" sz="44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  </a:t>
            </a:r>
            <a:r>
              <a:rPr lang="ru-RU" altLang="ru-RU" sz="44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на внеурочных занятиях</a:t>
            </a:r>
            <a:endParaRPr lang="en-US" altLang="ru-RU" sz="4400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203848" y="4581128"/>
            <a:ext cx="561662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Мишина Алевтина Петровна –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кафедрой дошкольного, начального образования и методик преподавания общеобразовательных дисциплин ФГБОУ ВО «</a:t>
            </a:r>
            <a:r>
              <a:rPr lang="ru-RU" alt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УлГПУ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им. И.Н. Ульянова», кандидат педагогических наук, доцент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95018" y="1193272"/>
            <a:ext cx="7886700" cy="4828016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endParaRPr lang="ru-RU" dirty="0"/>
          </a:p>
          <a:p>
            <a:pPr indent="442913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нет переноса навыка работы с художественным текстом на осмысление других текстов. </a:t>
            </a:r>
          </a:p>
          <a:p>
            <a:pPr indent="442913" algn="just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Задача: развивать способность выделять особенности текста и определять его тип. </a:t>
            </a:r>
          </a:p>
          <a:p>
            <a:pPr algn="just"/>
            <a:endParaRPr lang="ru-RU" cap="non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стремиться к тому, чтобы ученики осознавали и присваивали знания. </a:t>
            </a:r>
          </a:p>
          <a:p>
            <a:pPr algn="just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формировать навык переноса знаний.</a:t>
            </a:r>
          </a:p>
          <a:p>
            <a:pPr algn="just"/>
            <a:r>
              <a:rPr lang="ru-RU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предлагать учащимся не только задания академической направленности, но и задания, построенные по принципу «от задачи к способу». </a:t>
            </a:r>
          </a:p>
        </p:txBody>
      </p:sp>
    </p:spTree>
    <p:extLst>
      <p:ext uri="{BB962C8B-B14F-4D97-AF65-F5344CB8AC3E}">
        <p14:creationId xmlns:p14="http://schemas.microsoft.com/office/powerpoint/2010/main" val="63059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44513" y="415925"/>
            <a:ext cx="8099425" cy="43084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endParaRPr lang="ru-RU" sz="1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грамотность: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читательской деятельности с целью успешной социализации, дальнейшего образования, саморазвития; 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смысловому чтению – восприятию письменных текстов, анализу, оценке, интерпретации и обобщению представленной в них информации; </a:t>
            </a:r>
          </a:p>
          <a:p>
            <a:pPr marL="342900" indent="-342900" algn="just" eaLnBrk="1" hangingPunct="1">
              <a:buFont typeface="Arial" panose="020B0604020202020204" pitchFamily="34" charset="0"/>
              <a:buChar char="•"/>
              <a:defRPr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извлекать необходимую информацию для ее преобразования в соответствии с учебной задачей; ориентироваться с помощью различной текстовой информации в жизненных ситуациях. </a:t>
            </a:r>
          </a:p>
        </p:txBody>
      </p:sp>
      <p:pic>
        <p:nvPicPr>
          <p:cNvPr id="31748" name="Picture 2" descr="https://banner2.kisspng.com/20180309/esw/kisspng-reading-child-book-clip-art-books-for-children-to-learn-creative-posters-5aa298d1653339.577675581520605393414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5275" y="4665663"/>
            <a:ext cx="2109788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276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539552" y="992411"/>
            <a:ext cx="8352928" cy="475252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pPr>
              <a:spcAft>
                <a:spcPts val="600"/>
              </a:spcAft>
            </a:pP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Включены </a:t>
            </a:r>
            <a:r>
              <a:rPr lang="ru-RU" sz="3800" b="0" u="heav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</a:t>
            </a: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тексты.</a:t>
            </a:r>
          </a:p>
          <a:p>
            <a:pPr>
              <a:spcAft>
                <a:spcPts val="600"/>
              </a:spcAft>
            </a:pP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 </a:t>
            </a:r>
            <a:r>
              <a:rPr lang="ru-RU" sz="3800" b="0" u="heav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множественный текст</a:t>
            </a: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(интерпретация и обобщение информации из нескольких отличающихся источников).</a:t>
            </a:r>
          </a:p>
          <a:p>
            <a:pPr>
              <a:spcAft>
                <a:spcPts val="600"/>
              </a:spcAft>
            </a:pP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Оценивается </a:t>
            </a:r>
            <a:r>
              <a:rPr lang="ru-RU" sz="3800" b="0" u="heav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критически оценивать информацию.</a:t>
            </a:r>
          </a:p>
          <a:p>
            <a:pPr>
              <a:spcAft>
                <a:spcPts val="600"/>
              </a:spcAft>
            </a:pP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Изменилась </a:t>
            </a:r>
            <a:r>
              <a:rPr lang="ru-RU" sz="3800" b="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текстов</a:t>
            </a:r>
            <a:r>
              <a:rPr lang="ru-RU" sz="3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Многие тексты связаны с оценкой использования информации в Интернете, в частности, как распознать достоверные сайты и онлайн документы.</a:t>
            </a:r>
          </a:p>
          <a:p>
            <a:pPr>
              <a:spcAft>
                <a:spcPts val="600"/>
              </a:spcAft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41993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318500" cy="5049838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развитого читателя должны быть сформированы: </a:t>
            </a:r>
          </a:p>
          <a:p>
            <a:pPr algn="just" eaLnBrk="1" hangingPunct="1">
              <a:defRPr/>
            </a:pP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целиком основанные на тексте: извлекать из текста информацию и строить на ее основании простейшие суждения; </a:t>
            </a:r>
          </a:p>
          <a:p>
            <a:pPr algn="just" eaLnBrk="1" hangingPunct="1">
              <a:defRPr/>
            </a:pPr>
            <a:r>
              <a:rPr 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ru-RU" sz="2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основанные на собственных размышлениях о прочитанном: интегрировать, интерпретировать и оценивать информацию текста в контексте собственных знаний читателя. </a:t>
            </a:r>
          </a:p>
          <a:p>
            <a:pPr eaLnBrk="1" hangingPunct="1"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22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читательской грамотности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1901" y="1052736"/>
            <a:ext cx="7290810" cy="3888432"/>
          </a:xfrm>
          <a:prstGeom prst="rect">
            <a:avLst/>
          </a:prstGeom>
        </p:spPr>
      </p:pic>
      <p:pic>
        <p:nvPicPr>
          <p:cNvPr id="27650" name="Picture 2" descr="https://moiro.by/files/00206/obj/120/194123/img/%D0%BA%D0%B0%D1%80%D1%82%D0%B8%D0%BD%D0%BA%D0%B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55" y="3815110"/>
            <a:ext cx="346089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04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detkino.ru/files/node_images/24a714121c7f0ee9e8f4d194509bcc7c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498" y="4315734"/>
            <a:ext cx="3280195" cy="218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kras-deti.ru/media/k2/items/cache/e5a83a7ecd853a3363498d71a1613623_XL.jpg?t=162768622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3872" y="4409093"/>
            <a:ext cx="2252224" cy="168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demvshkolu.ru/wp-content/uploads/2017/03/nuzhno-li-uchit-rebenka-chitat.jpe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4019749"/>
            <a:ext cx="3589373" cy="248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1002421" y="2705874"/>
            <a:ext cx="2286000" cy="141470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29" name="Freeform 7"/>
          <p:cNvSpPr>
            <a:spLocks/>
          </p:cNvSpPr>
          <p:nvPr/>
        </p:nvSpPr>
        <p:spPr bwMode="gray">
          <a:xfrm>
            <a:off x="3117940" y="2468090"/>
            <a:ext cx="903288" cy="1005469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FF66FF"/>
              </a:gs>
              <a:gs pos="71000">
                <a:srgbClr val="FEACBA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22" name="AutoShape 3"/>
          <p:cNvSpPr>
            <a:spLocks noChangeArrowheads="1"/>
          </p:cNvSpPr>
          <p:nvPr/>
        </p:nvSpPr>
        <p:spPr bwMode="auto">
          <a:xfrm>
            <a:off x="5508104" y="2730184"/>
            <a:ext cx="3024335" cy="1426575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23" name="Freeform 9"/>
          <p:cNvSpPr>
            <a:spLocks/>
          </p:cNvSpPr>
          <p:nvPr/>
        </p:nvSpPr>
        <p:spPr bwMode="gray">
          <a:xfrm rot="21371311" flipH="1">
            <a:off x="4774029" y="2392476"/>
            <a:ext cx="858704" cy="1087140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16000">
                <a:srgbClr val="00FF00">
                  <a:alpha val="72000"/>
                </a:srgbClr>
              </a:gs>
              <a:gs pos="58000">
                <a:srgbClr val="92D050">
                  <a:alpha val="67000"/>
                  <a:lumMod val="67000"/>
                  <a:lumOff val="33000"/>
                </a:srgbClr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72707" name="AutoShape 3"/>
          <p:cNvSpPr>
            <a:spLocks noChangeArrowheads="1"/>
          </p:cNvSpPr>
          <p:nvPr/>
        </p:nvSpPr>
        <p:spPr bwMode="auto">
          <a:xfrm>
            <a:off x="6650561" y="1135139"/>
            <a:ext cx="2286000" cy="142253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2709" name="AutoShape 5"/>
          <p:cNvSpPr>
            <a:spLocks noChangeArrowheads="1"/>
          </p:cNvSpPr>
          <p:nvPr/>
        </p:nvSpPr>
        <p:spPr bwMode="auto">
          <a:xfrm>
            <a:off x="295454" y="1210634"/>
            <a:ext cx="2286000" cy="1284812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385101" y="1365039"/>
            <a:ext cx="20383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находить и извлекать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11" name="Freeform 7"/>
          <p:cNvSpPr>
            <a:spLocks/>
          </p:cNvSpPr>
          <p:nvPr/>
        </p:nvSpPr>
        <p:spPr bwMode="gray">
          <a:xfrm rot="1396535">
            <a:off x="2328913" y="1247591"/>
            <a:ext cx="903288" cy="111474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13" name="Freeform 9"/>
          <p:cNvSpPr>
            <a:spLocks/>
          </p:cNvSpPr>
          <p:nvPr/>
        </p:nvSpPr>
        <p:spPr bwMode="gray">
          <a:xfrm rot="19953412" flipH="1">
            <a:off x="5955944" y="1208472"/>
            <a:ext cx="903287" cy="108256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72714" name="Group 10"/>
          <p:cNvGrpSpPr>
            <a:grpSpLocks/>
          </p:cNvGrpSpPr>
          <p:nvPr/>
        </p:nvGrpSpPr>
        <p:grpSpPr bwMode="auto">
          <a:xfrm>
            <a:off x="3072606" y="1073357"/>
            <a:ext cx="2998788" cy="1601788"/>
            <a:chOff x="1997" y="1314"/>
            <a:chExt cx="1889" cy="1009"/>
          </a:xfrm>
        </p:grpSpPr>
        <p:grpSp>
          <p:nvGrpSpPr>
            <p:cNvPr id="72715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2716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717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2718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19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20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2721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3398888" y="1262942"/>
            <a:ext cx="243946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читательской грамотности</a:t>
            </a:r>
            <a:endParaRPr lang="en-US" alt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6790901" y="1312177"/>
            <a:ext cx="203835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интерпретировать и интегрировать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читательской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 в PISA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1536" y="2819081"/>
            <a:ext cx="18723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осмысливать и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информацию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67917" y="2795611"/>
            <a:ext cx="28645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0" u="none" strike="noStrike" baseline="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Умение применять информацию для решения различных учебно-познавательных и учебно-практических задач 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Документы\Работа школа\Эрудит\ЭРУДИТ ПРЕЗЕНТАЦИЯ\06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9973" y="1075083"/>
            <a:ext cx="2093913" cy="295910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:\Документы\Работа школа\Эрудит\ЭРУДИТ ПРЕЗЕНТАЦИЯ\00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357869">
            <a:off x="48644" y="1164427"/>
            <a:ext cx="2252662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D:\Документы\Работа школа\Эрудит\ЭРУДИТ ПРЕЗЕНТАЦИЯ\00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605972">
            <a:off x="1592306" y="1118762"/>
            <a:ext cx="2179638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D:\Документы\Работа школа\Эрудит\ЭРУДИТ ПРЕЗЕНТАЦИЯ\00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214194">
            <a:off x="37227" y="3202587"/>
            <a:ext cx="20859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D:\Документы\Работа школа\Эрудит\ЭРУДИТ ПРЕЗЕНТАЦИЯ\004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9734" y="2809647"/>
            <a:ext cx="21209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-10791" y="227116"/>
            <a:ext cx="44387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Эрудит. Математика с увлечением. Думаю, решаю, доказываю…»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60032" y="227116"/>
            <a:ext cx="42839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Эрудит. Русский язык с увлечением. Наблюдаю, рассуждаю, сочиняю…» </a:t>
            </a:r>
          </a:p>
        </p:txBody>
      </p:sp>
      <p:pic>
        <p:nvPicPr>
          <p:cNvPr id="14" name="Picture 3" descr="D:\Документы\Работа школа\Эрудит\ЭРУДИТ ПРЕЗЕНТАЦИЯ\062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85751">
            <a:off x="6701291" y="1352215"/>
            <a:ext cx="2266950" cy="3133725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" descr="D:\Документы\Работа школа\Эрудит\ЭРУДИТ ПРЕЗЕНТАЦИЯ\064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8348" y="2809647"/>
            <a:ext cx="2206625" cy="3109913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:\Документы\Работа школа\Эрудит\ЭРУДИТ ПРЕЗЕНТАЦИЯ\063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867244">
            <a:off x="5107018" y="2601052"/>
            <a:ext cx="2270125" cy="3146425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130947">
            <a:off x="3032449" y="1126888"/>
            <a:ext cx="2127616" cy="30222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11429">
            <a:off x="3506884" y="2584168"/>
            <a:ext cx="2145448" cy="310072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123575" y="5902453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 мире логики» </a:t>
            </a:r>
            <a:endParaRPr lang="ru-RU" sz="20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62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Находить и извлекать информацию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1.1 Определять место, где содержится искомая информация (фрагмент текста, гиперссылка, ссылка на сайт и т.д.) </a:t>
            </a:r>
          </a:p>
          <a:p>
            <a:pPr algn="just"/>
            <a:r>
              <a:rPr lang="ru-RU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1.2 Находить и извлекать одну или несколько единиц информации</a:t>
            </a:r>
          </a:p>
          <a:p>
            <a:pPr marL="715963" indent="0" algn="just">
              <a:buNone/>
            </a:pPr>
            <a:r>
              <a:rPr lang="ru-RU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1.2.1 Находить и извлекать одну или несколько единиц информации, расположенных в одном фрагменте текста </a:t>
            </a:r>
          </a:p>
          <a:p>
            <a:pPr marL="715963" indent="0" algn="just">
              <a:buNone/>
            </a:pPr>
            <a:r>
              <a:rPr lang="ru-RU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1.2.2 Находить и извлекать несколько единиц информации, расположенных в разных фрагментах текста </a:t>
            </a:r>
          </a:p>
          <a:p>
            <a:pPr algn="just"/>
            <a:r>
              <a:rPr lang="ru-RU" sz="2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1.3. Определять наличие/отсутствие информации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8990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1" y="605981"/>
            <a:ext cx="5541401" cy="2389092"/>
          </a:xfrm>
          <a:prstGeom prst="rect">
            <a:avLst/>
          </a:prstGeom>
        </p:spPr>
      </p:pic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2771800" y="476672"/>
            <a:ext cx="2520280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класс, занятие 1.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9004" y="1581209"/>
            <a:ext cx="504056" cy="14401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2149004" y="2037457"/>
            <a:ext cx="648072" cy="144016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658" y="2852936"/>
            <a:ext cx="4948567" cy="2656080"/>
          </a:xfrm>
          <a:prstGeom prst="rect">
            <a:avLst/>
          </a:prstGeom>
        </p:spPr>
      </p:pic>
      <p:pic>
        <p:nvPicPr>
          <p:cNvPr id="11" name="Picture 9" descr="D:\Документы\Работа школа\Эрудит\ЭРУДИТ ПРЕЗЕНТАЦИЯ\07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1127" y="1446530"/>
            <a:ext cx="4172873" cy="2712905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6"/>
          <p:cNvSpPr>
            <a:spLocks noChangeArrowheads="1"/>
          </p:cNvSpPr>
          <p:nvPr/>
        </p:nvSpPr>
        <p:spPr bwMode="auto">
          <a:xfrm>
            <a:off x="7977371" y="1387534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3" name="Picture 12" descr="D:\Документы\Работа школа\Эрудит\ЭРУДИТ ПРЕЗЕНТАЦИЯ\076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4413" y="4543528"/>
            <a:ext cx="4319587" cy="139700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6"/>
          <p:cNvSpPr>
            <a:spLocks noChangeArrowheads="1"/>
          </p:cNvSpPr>
          <p:nvPr/>
        </p:nvSpPr>
        <p:spPr bwMode="auto">
          <a:xfrm>
            <a:off x="7668344" y="4437112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237030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04664"/>
            <a:ext cx="4375854" cy="5777880"/>
          </a:xfrm>
          <a:prstGeom prst="rect">
            <a:avLst/>
          </a:prstGeom>
        </p:spPr>
      </p:pic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3203848" y="210989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4814" y="3594433"/>
            <a:ext cx="3635896" cy="288555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508" y="476672"/>
            <a:ext cx="3336951" cy="3048250"/>
          </a:xfrm>
          <a:prstGeom prst="rect">
            <a:avLst/>
          </a:prstGeom>
        </p:spPr>
      </p:pic>
      <p:sp>
        <p:nvSpPr>
          <p:cNvPr id="11" name="Прямоугольник 16"/>
          <p:cNvSpPr>
            <a:spLocks noChangeArrowheads="1"/>
          </p:cNvSpPr>
          <p:nvPr/>
        </p:nvSpPr>
        <p:spPr bwMode="auto">
          <a:xfrm>
            <a:off x="7992863" y="3403255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auto">
          <a:xfrm>
            <a:off x="7452320" y="210989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80815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248275"/>
          </a:xfrm>
        </p:spPr>
        <p:txBody>
          <a:bodyPr/>
          <a:lstStyle/>
          <a:p>
            <a:pPr algn="just"/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«Читательская грамотность -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к чтению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пониманию учебных текстов,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извлекать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из текста, интерпретировать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ее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решении учебных, учебно-практических задач и в повседневной жизни». </a:t>
            </a:r>
          </a:p>
          <a:p>
            <a:pPr algn="just"/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PIRLS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«способность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и использовать письменную речь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всем разнообразии ее форм для целей, определяемых обществом и/ или ценных для индивида…» </a:t>
            </a:r>
          </a:p>
          <a:p>
            <a:pPr algn="just"/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«способность человека понимать и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письменные тексты, размышлять </a:t>
            </a:r>
            <a:r>
              <a:rPr lang="ru-RU" sz="24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них и заниматься чтением для того, чтобы достигать своих целей, расширять свои знания и возможности, участвовать в социальной жизни».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6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D:\Документы\Работа школа\Эрудит\ЭРУДИТ ПРЕЗЕНТАЦИЯ\0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22928" y="3861048"/>
            <a:ext cx="4871062" cy="259933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Документы\Работа школа\Эрудит\ЭРУДИТ ПРЕЗЕНТАЦИЯ\015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600" y="116632"/>
            <a:ext cx="4130172" cy="583264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Документы\Работа школа\Эрудит\ЭРУДИТ ПРЕЗЕНТАЦИЯ\05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068058"/>
            <a:ext cx="3469650" cy="195988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21057"/>
            <a:ext cx="4343400" cy="2038350"/>
          </a:xfrm>
          <a:prstGeom prst="rect">
            <a:avLst/>
          </a:prstGeom>
        </p:spPr>
      </p:pic>
      <p:sp>
        <p:nvSpPr>
          <p:cNvPr id="16" name="Прямоугольник 16"/>
          <p:cNvSpPr>
            <a:spLocks noChangeArrowheads="1"/>
          </p:cNvSpPr>
          <p:nvPr/>
        </p:nvSpPr>
        <p:spPr bwMode="auto">
          <a:xfrm>
            <a:off x="7608635" y="3956164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7814914" y="2060848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992156" y="0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8483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Работа школа\Эрудит\ЭРУДИТ ПРЕЗЕНТАЦИЯ\0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879" y="204068"/>
            <a:ext cx="4536504" cy="631710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6"/>
          <p:cNvSpPr>
            <a:spLocks noChangeArrowheads="1"/>
          </p:cNvSpPr>
          <p:nvPr/>
        </p:nvSpPr>
        <p:spPr bwMode="auto">
          <a:xfrm>
            <a:off x="3131840" y="159279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0" name="Picture 8" descr="D:\Документы\Работа школа\Эрудит\ЭРУДИТ ПРЕЗЕНТАЦИЯ\056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1129" y="191641"/>
            <a:ext cx="4319587" cy="1655762"/>
          </a:xfrm>
          <a:prstGeom prst="rect">
            <a:avLst/>
          </a:prstGeom>
          <a:noFill/>
          <a:ln w="9525">
            <a:solidFill>
              <a:srgbClr val="95373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D:\Документы\Работа школа\Эрудит\ЭРУДИТ ПРЕЗЕНТАЦИЯ\057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2372" y="1916832"/>
            <a:ext cx="4319587" cy="22034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8138942" y="404664"/>
            <a:ext cx="10810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  <p:sp>
        <p:nvSpPr>
          <p:cNvPr id="13" name="Прямоугольник 17"/>
          <p:cNvSpPr>
            <a:spLocks noChangeArrowheads="1"/>
          </p:cNvSpPr>
          <p:nvPr/>
        </p:nvSpPr>
        <p:spPr bwMode="auto">
          <a:xfrm>
            <a:off x="7956376" y="1866751"/>
            <a:ext cx="108108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  <p:pic>
        <p:nvPicPr>
          <p:cNvPr id="14" name="Picture 10" descr="D:\Документы\Работа школа\Эрудит\ЭРУДИТ ПРЕЗЕНТАЦИЯ\05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2538" y="4293096"/>
            <a:ext cx="4319587" cy="16557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6"/>
          <p:cNvSpPr>
            <a:spLocks noChangeArrowheads="1"/>
          </p:cNvSpPr>
          <p:nvPr/>
        </p:nvSpPr>
        <p:spPr bwMode="auto">
          <a:xfrm>
            <a:off x="7884368" y="4189711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1833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D:\Документы\Работа школа\Эрудит\ЭРУДИТ ПРЕЗЕНТАЦИЯ\060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8511" y="3355185"/>
            <a:ext cx="4319587" cy="18002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:\Документы\Работа школа\Эрудит\ЭРУДИТ ПРЕЗЕНТАЦИЯ\05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" y="886033"/>
            <a:ext cx="4321175" cy="28082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D:\Документы\Работа школа\Эрудит\ЭРУДИТ ПРЕЗЕНТАЦИЯ\05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250" y="1050190"/>
            <a:ext cx="4319587" cy="16081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D:\Документы\Работа школа\Эрудит\ЭРУДИТ ПРЕЗЕНТАЦИЯ\059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800" y="4074319"/>
            <a:ext cx="4319587" cy="178911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14"/>
          <p:cNvSpPr>
            <a:spLocks noChangeArrowheads="1"/>
          </p:cNvSpPr>
          <p:nvPr/>
        </p:nvSpPr>
        <p:spPr bwMode="auto">
          <a:xfrm>
            <a:off x="3107744" y="476672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  <p:sp>
        <p:nvSpPr>
          <p:cNvPr id="12" name="Прямоугольник 16"/>
          <p:cNvSpPr>
            <a:spLocks noChangeArrowheads="1"/>
          </p:cNvSpPr>
          <p:nvPr/>
        </p:nvSpPr>
        <p:spPr bwMode="auto">
          <a:xfrm>
            <a:off x="3417887" y="3686969"/>
            <a:ext cx="108108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класс</a:t>
            </a:r>
          </a:p>
        </p:txBody>
      </p:sp>
      <p:sp>
        <p:nvSpPr>
          <p:cNvPr id="13" name="Прямоугольник 17"/>
          <p:cNvSpPr>
            <a:spLocks noChangeArrowheads="1"/>
          </p:cNvSpPr>
          <p:nvPr/>
        </p:nvSpPr>
        <p:spPr bwMode="auto">
          <a:xfrm>
            <a:off x="7988598" y="596900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  <p:sp>
        <p:nvSpPr>
          <p:cNvPr id="15" name="Прямоугольник 16"/>
          <p:cNvSpPr>
            <a:spLocks noChangeArrowheads="1"/>
          </p:cNvSpPr>
          <p:nvPr/>
        </p:nvSpPr>
        <p:spPr bwMode="auto">
          <a:xfrm>
            <a:off x="8017763" y="2967835"/>
            <a:ext cx="1081088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класс</a:t>
            </a:r>
          </a:p>
        </p:txBody>
      </p:sp>
    </p:spTree>
    <p:extLst>
      <p:ext uri="{BB962C8B-B14F-4D97-AF65-F5344CB8AC3E}">
        <p14:creationId xmlns:p14="http://schemas.microsoft.com/office/powerpoint/2010/main" val="326828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312213"/>
            <a:ext cx="4320480" cy="60763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24879"/>
            <a:ext cx="4335564" cy="5850467"/>
          </a:xfrm>
          <a:prstGeom prst="rect">
            <a:avLst/>
          </a:prstGeom>
        </p:spPr>
      </p:pic>
      <p:sp>
        <p:nvSpPr>
          <p:cNvPr id="8" name="Прямоугольник 17"/>
          <p:cNvSpPr>
            <a:spLocks noChangeArrowheads="1"/>
          </p:cNvSpPr>
          <p:nvPr/>
        </p:nvSpPr>
        <p:spPr bwMode="auto">
          <a:xfrm>
            <a:off x="4011474" y="1700808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</p:spTree>
    <p:extLst>
      <p:ext uri="{BB962C8B-B14F-4D97-AF65-F5344CB8AC3E}">
        <p14:creationId xmlns:p14="http://schemas.microsoft.com/office/powerpoint/2010/main" val="26753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222848"/>
            <a:ext cx="3206010" cy="43791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73981"/>
            <a:ext cx="4288581" cy="61973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260648"/>
            <a:ext cx="3748711" cy="2088232"/>
          </a:xfrm>
          <a:prstGeom prst="rect">
            <a:avLst/>
          </a:prstGeom>
        </p:spPr>
      </p:pic>
      <p:sp>
        <p:nvSpPr>
          <p:cNvPr id="7" name="Прямоугольник 17"/>
          <p:cNvSpPr>
            <a:spLocks noChangeArrowheads="1"/>
          </p:cNvSpPr>
          <p:nvPr/>
        </p:nvSpPr>
        <p:spPr bwMode="auto">
          <a:xfrm>
            <a:off x="3512823" y="620688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  <p:sp>
        <p:nvSpPr>
          <p:cNvPr id="8" name="Прямоугольник 17"/>
          <p:cNvSpPr>
            <a:spLocks noChangeArrowheads="1"/>
          </p:cNvSpPr>
          <p:nvPr/>
        </p:nvSpPr>
        <p:spPr bwMode="auto">
          <a:xfrm>
            <a:off x="6732240" y="180306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20207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18605"/>
            <a:ext cx="4622239" cy="54726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620688"/>
            <a:ext cx="4166524" cy="5291667"/>
          </a:xfrm>
          <a:prstGeom prst="rect">
            <a:avLst/>
          </a:prstGeom>
        </p:spPr>
      </p:pic>
      <p:sp>
        <p:nvSpPr>
          <p:cNvPr id="8" name="Прямоугольник 17"/>
          <p:cNvSpPr>
            <a:spLocks noChangeArrowheads="1"/>
          </p:cNvSpPr>
          <p:nvPr/>
        </p:nvSpPr>
        <p:spPr bwMode="auto">
          <a:xfrm>
            <a:off x="7812360" y="265551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64061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3" y="353626"/>
            <a:ext cx="4120630" cy="4859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2774" y="346444"/>
            <a:ext cx="4233333" cy="12190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798" y="1851002"/>
            <a:ext cx="4453283" cy="2531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4445467"/>
            <a:ext cx="3508548" cy="21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Интегрировать и интерпретировать информацию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Понимать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фактологическую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информацию (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сюжет, последовательность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событий и т.п.) 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Понимать смысловую структуру текста (определять тему, главную мысль/идею, назначение текста) </a:t>
            </a:r>
          </a:p>
          <a:p>
            <a:pPr algn="just"/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 значение неизвестного слова или выражения на основе контекста 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Устанавливать скрытые связи между событиями или утверждениями (причинно-следственные отношения, отношения аргумент – контраргумент, тезис – пример, сходство – различие и др.) </a:t>
            </a:r>
          </a:p>
          <a:p>
            <a:pPr algn="just"/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2.5 Соотносить визуальное изображение с вербальным текстом </a:t>
            </a:r>
          </a:p>
          <a:p>
            <a:pPr algn="just"/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2.6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Формулировать выводы на основе обобщения отдельных частей текста 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 Понимать чувства, мотивы, характеры героев </a:t>
            </a:r>
          </a:p>
          <a:p>
            <a:pPr algn="just"/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2.8 Понимать концептуальную информацию (авторскую позицию, коммуникативное намерение)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4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 descr="D:\Документы\Работа школа\Эрудит\ЭРУДИТ ПРЕЗЕНТАЦИЯ\07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0020" y="3249380"/>
            <a:ext cx="3932494" cy="1189431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12"/>
          <p:cNvSpPr>
            <a:spLocks noChangeArrowheads="1"/>
          </p:cNvSpPr>
          <p:nvPr/>
        </p:nvSpPr>
        <p:spPr bwMode="auto">
          <a:xfrm>
            <a:off x="7696785" y="2788323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698" y="641291"/>
            <a:ext cx="4635816" cy="2073325"/>
          </a:xfrm>
          <a:prstGeom prst="rect">
            <a:avLst/>
          </a:prstGeom>
        </p:spPr>
      </p:pic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7668344" y="275765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41291"/>
            <a:ext cx="4208286" cy="2307891"/>
          </a:xfrm>
          <a:prstGeom prst="rect">
            <a:avLst/>
          </a:prstGeom>
        </p:spPr>
      </p:pic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3235509" y="251157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080636"/>
            <a:ext cx="4494794" cy="21749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909" y="5117103"/>
            <a:ext cx="6233504" cy="1346393"/>
          </a:xfrm>
          <a:prstGeom prst="rect">
            <a:avLst/>
          </a:prstGeom>
        </p:spPr>
      </p:pic>
      <p:sp>
        <p:nvSpPr>
          <p:cNvPr id="16" name="Прямоугольник 12"/>
          <p:cNvSpPr>
            <a:spLocks noChangeArrowheads="1"/>
          </p:cNvSpPr>
          <p:nvPr/>
        </p:nvSpPr>
        <p:spPr bwMode="auto">
          <a:xfrm>
            <a:off x="3109031" y="2999135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17" name="Прямоугольник 12"/>
          <p:cNvSpPr>
            <a:spLocks noChangeArrowheads="1"/>
          </p:cNvSpPr>
          <p:nvPr/>
        </p:nvSpPr>
        <p:spPr bwMode="auto">
          <a:xfrm>
            <a:off x="6648282" y="4877144"/>
            <a:ext cx="10795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3170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D:\Документы\Работа школа\Эрудит\ЭРУДИТ ПРЕЗЕНТАЦИЯ\07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806372"/>
            <a:ext cx="4319587" cy="1397000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11"/>
          <p:cNvSpPr>
            <a:spLocks noChangeArrowheads="1"/>
          </p:cNvSpPr>
          <p:nvPr/>
        </p:nvSpPr>
        <p:spPr bwMode="auto">
          <a:xfrm>
            <a:off x="7668344" y="3717032"/>
            <a:ext cx="10795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класс</a:t>
            </a:r>
          </a:p>
        </p:txBody>
      </p:sp>
      <p:pic>
        <p:nvPicPr>
          <p:cNvPr id="8" name="Picture 8" descr="D:\Документы\Работа школа\Эрудит\ЭРУДИТ ПРЕЗЕНТАЦИЯ\07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833" y="594711"/>
            <a:ext cx="4321175" cy="2808288"/>
          </a:xfrm>
          <a:prstGeom prst="rect">
            <a:avLst/>
          </a:prstGeom>
          <a:noFill/>
          <a:ln w="9525">
            <a:solidFill>
              <a:srgbClr val="77933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9" descr="D:\Документы\Работа школа\Эрудит\ЭРУДИТ ПРЕЗЕНТАЦИЯ\07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363" y="594711"/>
            <a:ext cx="4319587" cy="2808288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2973562" y="476672"/>
            <a:ext cx="108108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класс</a:t>
            </a:r>
          </a:p>
        </p:txBody>
      </p:sp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7954863" y="503659"/>
            <a:ext cx="1081087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  <p:pic>
        <p:nvPicPr>
          <p:cNvPr id="12" name="Picture 11" descr="D:\Документы\Работа школа\Эрудит\ЭРУДИТ ПРЕЗЕНТАЦИЯ\075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54" y="3717032"/>
            <a:ext cx="4321175" cy="1966913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4"/>
          <p:cNvSpPr>
            <a:spLocks noChangeArrowheads="1"/>
          </p:cNvSpPr>
          <p:nvPr/>
        </p:nvSpPr>
        <p:spPr bwMode="auto">
          <a:xfrm>
            <a:off x="2959473" y="3611903"/>
            <a:ext cx="1081088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187291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21917"/>
            <a:ext cx="8220075" cy="4852987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</a:t>
            </a:r>
            <a:r>
              <a:rPr lang="ru-RU" altLang="ru-RU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способность человека понимать, использовать, оценивать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  <a:endParaRPr lang="en-US" altLang="ru-RU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ru-RU" b="0" dirty="0"/>
          </a:p>
          <a:p>
            <a:pPr lvl="1" algn="just">
              <a:lnSpc>
                <a:spcPct val="80000"/>
              </a:lnSpc>
            </a:pPr>
            <a:r>
              <a:rPr lang="ru-RU" alt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Читательская компетентность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 совокупность знаний и навыков, позволяющих человеку отбирать, понимать, организовывать информацию, представленную в печатной (письменной) форме и успешно ее использовать в личных и общественных целях.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D:\Документы\Работа школа\Эрудит\ЭРУДИТ ПРЕЗЕНТАЦИЯ\08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0936" y="116632"/>
            <a:ext cx="3493649" cy="4796366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D:\Документы\Работа школа\Эрудит\ЭРУДИТ ПРЕЗЕНТАЦИЯ\0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074942" cy="5656039"/>
          </a:xfrm>
          <a:prstGeom prst="rect">
            <a:avLst/>
          </a:prstGeom>
          <a:noFill/>
          <a:ln w="9525">
            <a:solidFill>
              <a:srgbClr val="77933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19"/>
          <p:cNvSpPr txBox="1">
            <a:spLocks noChangeArrowheads="1"/>
          </p:cNvSpPr>
          <p:nvPr/>
        </p:nvSpPr>
        <p:spPr bwMode="auto">
          <a:xfrm>
            <a:off x="2267744" y="54868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класс</a:t>
            </a:r>
          </a:p>
        </p:txBody>
      </p:sp>
      <p:pic>
        <p:nvPicPr>
          <p:cNvPr id="9" name="Picture 18" descr="D:\Документы\Работа школа\Эрудит\ЭРУДИТ ПРЕЗЕНТАЦИЯ\07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6971" y="1920838"/>
            <a:ext cx="3387440" cy="4825825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4640445" y="108874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</a:t>
            </a:r>
          </a:p>
        </p:txBody>
      </p:sp>
    </p:spTree>
    <p:extLst>
      <p:ext uri="{BB962C8B-B14F-4D97-AF65-F5344CB8AC3E}">
        <p14:creationId xmlns:p14="http://schemas.microsoft.com/office/powerpoint/2010/main" val="27669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D:\Документы\Работа школа\Эрудит\ЭРУДИТ ПРЕЗЕНТАЦИЯ\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537758" cy="6310017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27"/>
          <p:cNvSpPr txBox="1">
            <a:spLocks noChangeArrowheads="1"/>
          </p:cNvSpPr>
          <p:nvPr/>
        </p:nvSpPr>
        <p:spPr bwMode="auto">
          <a:xfrm>
            <a:off x="2699792" y="260648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p:txBody>
      </p:sp>
      <p:pic>
        <p:nvPicPr>
          <p:cNvPr id="8" name="Picture 15" descr="D:\Документы\Работа школа\Эрудит\ЭРУДИТ ПРЕЗЕНТАЦИЯ\0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425" y="197739"/>
            <a:ext cx="4525731" cy="6360715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28"/>
          <p:cNvSpPr txBox="1">
            <a:spLocks noChangeArrowheads="1"/>
          </p:cNvSpPr>
          <p:nvPr/>
        </p:nvSpPr>
        <p:spPr bwMode="auto">
          <a:xfrm>
            <a:off x="7657078" y="197739"/>
            <a:ext cx="1573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223640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Документы\Работа школа\Эрудит\ЭРУДИТ ПРЕЗЕНТАЦИЯ\09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476250"/>
            <a:ext cx="4321175" cy="5976938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Документы\Работа школа\Эрудит\ЭРУДИТ ПРЕЗЕНТАЦИЯ\09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126" y="271766"/>
            <a:ext cx="4319587" cy="5976938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3"/>
          <p:cNvSpPr>
            <a:spLocks noChangeArrowheads="1"/>
          </p:cNvSpPr>
          <p:nvPr/>
        </p:nvSpPr>
        <p:spPr bwMode="auto">
          <a:xfrm>
            <a:off x="971600" y="261543"/>
            <a:ext cx="4500563" cy="4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p:txBody>
      </p:sp>
      <p:sp>
        <p:nvSpPr>
          <p:cNvPr id="9" name="Прямоугольник 4"/>
          <p:cNvSpPr>
            <a:spLocks noChangeArrowheads="1"/>
          </p:cNvSpPr>
          <p:nvPr/>
        </p:nvSpPr>
        <p:spPr bwMode="auto">
          <a:xfrm>
            <a:off x="5796136" y="463614"/>
            <a:ext cx="4500562" cy="42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336399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32656"/>
            <a:ext cx="4342873" cy="6144803"/>
          </a:xfrm>
          <a:prstGeom prst="rect">
            <a:avLst/>
          </a:prstGeom>
        </p:spPr>
      </p:pic>
      <p:sp>
        <p:nvSpPr>
          <p:cNvPr id="7" name="TextBox 28"/>
          <p:cNvSpPr txBox="1">
            <a:spLocks noChangeArrowheads="1"/>
          </p:cNvSpPr>
          <p:nvPr/>
        </p:nvSpPr>
        <p:spPr bwMode="auto">
          <a:xfrm>
            <a:off x="3347864" y="260648"/>
            <a:ext cx="1573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1076" y="1052736"/>
            <a:ext cx="3910598" cy="3140968"/>
          </a:xfrm>
          <a:prstGeom prst="rect">
            <a:avLst/>
          </a:prstGeom>
        </p:spPr>
      </p:pic>
      <p:pic>
        <p:nvPicPr>
          <p:cNvPr id="9220" name="Picture 4" descr="https://woman-i.ru/wp-content/uploads/2019/06/0002_shutterstock_20411356-1260x189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4024448"/>
            <a:ext cx="1635341" cy="245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48680"/>
            <a:ext cx="4320480" cy="5144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32656"/>
            <a:ext cx="4315714" cy="5761568"/>
          </a:xfrm>
          <a:prstGeom prst="rect">
            <a:avLst/>
          </a:prstGeom>
        </p:spPr>
      </p:pic>
      <p:sp>
        <p:nvSpPr>
          <p:cNvPr id="8" name="TextBox 22"/>
          <p:cNvSpPr txBox="1">
            <a:spLocks noChangeArrowheads="1"/>
          </p:cNvSpPr>
          <p:nvPr/>
        </p:nvSpPr>
        <p:spPr bwMode="auto">
          <a:xfrm>
            <a:off x="3072383" y="188640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6005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571" y="332656"/>
            <a:ext cx="4628463" cy="50037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8640"/>
            <a:ext cx="4704566" cy="14260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54" y="1854399"/>
            <a:ext cx="4094043" cy="30589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013176"/>
            <a:ext cx="4952892" cy="1431245"/>
          </a:xfrm>
          <a:prstGeom prst="rect">
            <a:avLst/>
          </a:prstGeom>
        </p:spPr>
      </p:pic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6948264" y="-11385"/>
            <a:ext cx="1571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20005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02" y="452893"/>
            <a:ext cx="4158690" cy="53129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7957" y="1284924"/>
            <a:ext cx="4109774" cy="32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67" y="290660"/>
            <a:ext cx="4280118" cy="61355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3300" y="383792"/>
            <a:ext cx="4194072" cy="594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4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Осмысливать и оценивать содержание и форму текста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000" b="0" dirty="0"/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 Понимать назначение структурной единицы текста </a:t>
            </a:r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 Оценивать содержание текста или его элементов (примеров, аргументов, иллюстраций и т.п.) относительно целей автора </a:t>
            </a:r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Оценивать форму текста (структуру, стиль и т.д.), целесообразность использованных автором приемов </a:t>
            </a:r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 Оценивать полноту, достоверность информации </a:t>
            </a:r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 Обнаруживать противоречия, содержащиеся в одном или нескольких текстах </a:t>
            </a:r>
          </a:p>
          <a:p>
            <a:pPr algn="just"/>
            <a:r>
              <a:rPr lang="ru-RU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3.6 Высказывать и обосновывать собственную точку зрения по вопросу, обсуждаемому в тексте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0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3157"/>
            <a:ext cx="4252747" cy="3816754"/>
          </a:xfrm>
          <a:prstGeom prst="rect">
            <a:avLst/>
          </a:prstGeom>
        </p:spPr>
      </p:pic>
      <p:sp>
        <p:nvSpPr>
          <p:cNvPr id="12" name="Прямоугольник 16"/>
          <p:cNvSpPr>
            <a:spLocks noChangeArrowheads="1"/>
          </p:cNvSpPr>
          <p:nvPr/>
        </p:nvSpPr>
        <p:spPr bwMode="auto">
          <a:xfrm>
            <a:off x="3131840" y="260648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964281"/>
            <a:ext cx="4418050" cy="671380"/>
          </a:xfrm>
          <a:prstGeom prst="rect">
            <a:avLst/>
          </a:prstGeom>
        </p:spPr>
      </p:pic>
      <p:sp>
        <p:nvSpPr>
          <p:cNvPr id="15" name="Прямоугольник 16"/>
          <p:cNvSpPr>
            <a:spLocks noChangeArrowheads="1"/>
          </p:cNvSpPr>
          <p:nvPr/>
        </p:nvSpPr>
        <p:spPr bwMode="auto">
          <a:xfrm>
            <a:off x="7739296" y="4365104"/>
            <a:ext cx="1081087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476672"/>
            <a:ext cx="4308990" cy="381675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312" y="4824132"/>
            <a:ext cx="4186398" cy="122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85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48233"/>
            <a:ext cx="8229600" cy="36004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читательской грамотности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65024356"/>
              </p:ext>
            </p:extLst>
          </p:nvPr>
        </p:nvGraphicFramePr>
        <p:xfrm>
          <a:off x="179512" y="908721"/>
          <a:ext cx="8784976" cy="5415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255786" y="5301208"/>
            <a:ext cx="597890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51520" y="4098309"/>
            <a:ext cx="576064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1a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51520" y="1337680"/>
            <a:ext cx="576064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251520" y="2729373"/>
            <a:ext cx="576064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0" y="1925270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41,0%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57,2%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3301961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72,6%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81,2%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0" y="4696703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91,6%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94,3%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752" y="5954457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98,4%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98,9%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35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76478"/>
            <a:ext cx="4108055" cy="1912756"/>
          </a:xfrm>
          <a:prstGeom prst="rect">
            <a:avLst/>
          </a:prstGeom>
        </p:spPr>
      </p:pic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2612327" y="524783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182850"/>
            <a:ext cx="7441612" cy="18488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6522" y="404664"/>
            <a:ext cx="4792236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9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76672"/>
            <a:ext cx="4578567" cy="2664296"/>
          </a:xfrm>
          <a:prstGeom prst="rect">
            <a:avLst/>
          </a:prstGeom>
        </p:spPr>
      </p:pic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4067944" y="332656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6147" y="2492896"/>
            <a:ext cx="3979912" cy="3816424"/>
          </a:xfrm>
          <a:prstGeom prst="rect">
            <a:avLst/>
          </a:prstGeom>
        </p:spPr>
      </p:pic>
      <p:pic>
        <p:nvPicPr>
          <p:cNvPr id="9" name="Picture 15" descr="D:\Документы\Работа школа\Эрудит\ЭРУДИТ ПРЕЗЕНТАЦИЯ\0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421" y="476672"/>
            <a:ext cx="3785763" cy="5320723"/>
          </a:xfrm>
          <a:prstGeom prst="rect">
            <a:avLst/>
          </a:prstGeom>
          <a:noFill/>
          <a:ln w="9525">
            <a:solidFill>
              <a:srgbClr val="0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8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391415"/>
            <a:ext cx="4245630" cy="58326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91415"/>
            <a:ext cx="4104456" cy="587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07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04664"/>
            <a:ext cx="4104456" cy="57275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88691"/>
            <a:ext cx="4320480" cy="5743531"/>
          </a:xfrm>
          <a:prstGeom prst="rect">
            <a:avLst/>
          </a:prstGeom>
        </p:spPr>
      </p:pic>
      <p:sp>
        <p:nvSpPr>
          <p:cNvPr id="8" name="Прямоугольник 16"/>
          <p:cNvSpPr>
            <a:spLocks noChangeArrowheads="1"/>
          </p:cNvSpPr>
          <p:nvPr/>
        </p:nvSpPr>
        <p:spPr bwMode="auto">
          <a:xfrm>
            <a:off x="3374057" y="388691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35978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04664"/>
            <a:ext cx="4130102" cy="56886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836712"/>
            <a:ext cx="5079536" cy="1152128"/>
          </a:xfrm>
          <a:prstGeom prst="rect">
            <a:avLst/>
          </a:prstGeom>
        </p:spPr>
      </p:pic>
      <p:sp>
        <p:nvSpPr>
          <p:cNvPr id="8" name="Прямоугольник 16"/>
          <p:cNvSpPr>
            <a:spLocks noChangeArrowheads="1"/>
          </p:cNvSpPr>
          <p:nvPr/>
        </p:nvSpPr>
        <p:spPr bwMode="auto">
          <a:xfrm>
            <a:off x="5436096" y="375047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5439" y="2594521"/>
            <a:ext cx="4365755" cy="3213211"/>
          </a:xfrm>
          <a:prstGeom prst="rect">
            <a:avLst/>
          </a:prstGeom>
        </p:spPr>
      </p:pic>
      <p:sp>
        <p:nvSpPr>
          <p:cNvPr id="10" name="Прямоугольник 16"/>
          <p:cNvSpPr>
            <a:spLocks noChangeArrowheads="1"/>
          </p:cNvSpPr>
          <p:nvPr/>
        </p:nvSpPr>
        <p:spPr bwMode="auto">
          <a:xfrm>
            <a:off x="7380312" y="2219672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00571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информацию из текста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4.1 Использовать информацию из текста для решения практической задачи (планирование поездки, выбор телефона и т.п.) без привлечения фоновых знаний</a:t>
            </a:r>
          </a:p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 Использовать информацию из текста для решения практической задачи с привлечением фоновых знаний</a:t>
            </a:r>
          </a:p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4.3 Формулировать на основе полученной из текста информации собственную гипотезу</a:t>
            </a:r>
          </a:p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4.4 Прогнозировать события, течение процесса, результаты эксперимента на основе информации текста</a:t>
            </a:r>
          </a:p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4.5 Предлагать интерпретацию нового явления, принадлежащего к тому же классу явлений, который обсуждается в тексте (в том числе с переносом из одной предметной области в другую)</a:t>
            </a:r>
          </a:p>
          <a:p>
            <a:pPr marL="0" indent="0">
              <a:buNone/>
            </a:pP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4.6 Выявлять связь между прочитанным и современной реальностью</a:t>
            </a:r>
            <a:endParaRPr lang="ru-RU" sz="2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14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2655" y="1484784"/>
            <a:ext cx="4461346" cy="12961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67" y="379208"/>
            <a:ext cx="4320480" cy="30141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3516880"/>
            <a:ext cx="4894974" cy="18722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4005064"/>
            <a:ext cx="4571999" cy="1906181"/>
          </a:xfrm>
          <a:prstGeom prst="rect">
            <a:avLst/>
          </a:prstGeom>
        </p:spPr>
      </p:pic>
      <p:sp>
        <p:nvSpPr>
          <p:cNvPr id="10" name="Прямоугольник 16"/>
          <p:cNvSpPr>
            <a:spLocks noChangeArrowheads="1"/>
          </p:cNvSpPr>
          <p:nvPr/>
        </p:nvSpPr>
        <p:spPr bwMode="auto">
          <a:xfrm>
            <a:off x="7452320" y="3005242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sp>
        <p:nvSpPr>
          <p:cNvPr id="11" name="Прямоугольник 16"/>
          <p:cNvSpPr>
            <a:spLocks noChangeArrowheads="1"/>
          </p:cNvSpPr>
          <p:nvPr/>
        </p:nvSpPr>
        <p:spPr bwMode="auto">
          <a:xfrm>
            <a:off x="3091235" y="199554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</p:spTree>
    <p:extLst>
      <p:ext uri="{BB962C8B-B14F-4D97-AF65-F5344CB8AC3E}">
        <p14:creationId xmlns:p14="http://schemas.microsoft.com/office/powerpoint/2010/main" val="369917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704" y="692696"/>
            <a:ext cx="4824536" cy="1304583"/>
          </a:xfrm>
          <a:prstGeom prst="rect">
            <a:avLst/>
          </a:prstGeom>
        </p:spPr>
      </p:pic>
      <p:sp>
        <p:nvSpPr>
          <p:cNvPr id="7" name="Прямоугольник 16"/>
          <p:cNvSpPr>
            <a:spLocks noChangeArrowheads="1"/>
          </p:cNvSpPr>
          <p:nvPr/>
        </p:nvSpPr>
        <p:spPr bwMode="auto">
          <a:xfrm>
            <a:off x="3131840" y="303039"/>
            <a:ext cx="1081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</a:p>
        </p:txBody>
      </p:sp>
      <p:pic>
        <p:nvPicPr>
          <p:cNvPr id="8" name="Picture 2" descr="D:\Документы\Работа школа\Эрудит\ЭРУДИТ ПРЕЗЕНТАЦИЯ\04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7467" y="1997279"/>
            <a:ext cx="4793930" cy="401344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591" y="1504062"/>
            <a:ext cx="4679553" cy="880685"/>
          </a:xfrm>
          <a:prstGeom prst="rect">
            <a:avLst/>
          </a:prstGeom>
        </p:spPr>
      </p:pic>
      <p:pic>
        <p:nvPicPr>
          <p:cNvPr id="11" name="Picture 3" descr="D:\Документы\Работа школа\Эрудит\ЭРУДИТ ПРЕЗЕНТАЦИЯ\041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9240" y="2492896"/>
            <a:ext cx="3958457" cy="368786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D:\Документы\Работа школа\Эрудит\ЭРУДИТ ПРЕЗЕНТАЦИЯ\043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50285" y="5255053"/>
            <a:ext cx="4226997" cy="122413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00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908720"/>
            <a:ext cx="7920880" cy="1752600"/>
          </a:xfrm>
        </p:spPr>
        <p:txBody>
          <a:bodyPr/>
          <a:lstStyle/>
          <a:p>
            <a:pPr algn="ctr"/>
            <a:r>
              <a:rPr lang="ru-RU" altLang="ru-RU" sz="4400" dirty="0" smtClean="0">
                <a:solidFill>
                  <a:srgbClr val="FFFF00"/>
                </a:solidFill>
                <a:latin typeface="Constantia" panose="02030602050306030303" pitchFamily="18" charset="0"/>
              </a:rPr>
              <a:t>Спасибо за внимание!</a:t>
            </a:r>
            <a:endParaRPr lang="en-US" altLang="ru-RU" sz="4400" dirty="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352919" y="3861048"/>
            <a:ext cx="32336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mialp@list.ru</a:t>
            </a:r>
          </a:p>
          <a:p>
            <a:pPr algn="just" eaLnBrk="1" hangingPunct="1"/>
            <a:r>
              <a:rPr lang="en-US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89053496096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71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229600" cy="36004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читательской грамотности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994094"/>
              </p:ext>
            </p:extLst>
          </p:nvPr>
        </p:nvGraphicFramePr>
        <p:xfrm>
          <a:off x="179512" y="1076325"/>
          <a:ext cx="8784976" cy="4800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Овал 12"/>
          <p:cNvSpPr/>
          <p:nvPr/>
        </p:nvSpPr>
        <p:spPr>
          <a:xfrm>
            <a:off x="370054" y="4491941"/>
            <a:ext cx="597890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95536" y="1606567"/>
            <a:ext cx="576064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80967" y="3188766"/>
            <a:ext cx="576064" cy="57606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2288116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0,8%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4943" y="3798868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3,1%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5079656"/>
            <a:ext cx="1008112" cy="45428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14,2% / </a:t>
            </a:r>
            <a:r>
              <a:rPr lang="ru-RU" sz="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28,3%</a:t>
            </a:r>
            <a:endParaRPr lang="ru-RU" sz="1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91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29519"/>
            <a:ext cx="7886700" cy="53241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функциональной грамотности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500" y="1556325"/>
            <a:ext cx="8613000" cy="756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9800" y="2354932"/>
            <a:ext cx="8712580" cy="187970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ru-RU" sz="2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результаты подтвердили актуальность проблемы </a:t>
            </a: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ФОРМАЛИЗМА ЗНАНИЙ </a:t>
            </a:r>
            <a:r>
              <a:rPr lang="ru-RU" sz="2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старой проблемы российской и советской школы</a:t>
            </a:r>
          </a:p>
          <a:p>
            <a:pPr algn="ctr">
              <a:lnSpc>
                <a:spcPct val="120000"/>
              </a:lnSpc>
            </a:pP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у учащихся есть, но грамотно пользоваться ими они не умеют. </a:t>
            </a:r>
          </a:p>
          <a:p>
            <a:pPr algn="ctr">
              <a:lnSpc>
                <a:spcPct val="120000"/>
              </a:lnSpc>
            </a:pP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для школы, а не для жизни!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70667" y="4277238"/>
            <a:ext cx="7130845" cy="1237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Ситуационность</a:t>
            </a:r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знаний: если знания не осознаны и не присвоены учащимися, они проявляются только в тех ситуациях, в которых формировались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118309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751" y="674317"/>
            <a:ext cx="7886700" cy="669697"/>
          </a:xfrm>
        </p:spPr>
        <p:txBody>
          <a:bodyPr>
            <a:normAutofit fontScale="90000"/>
          </a:bodyPr>
          <a:lstStyle/>
          <a:p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проявления формализма знаний: </a:t>
            </a:r>
            <a:r>
              <a:rPr lang="ru-RU" sz="2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класс, май 2019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" y="1523213"/>
            <a:ext cx="7495127" cy="7910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359533"/>
            <a:ext cx="3645000" cy="4455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504" y="2841883"/>
            <a:ext cx="1937451" cy="22661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2109" y="2984231"/>
            <a:ext cx="2242889" cy="21935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101" y="2970037"/>
            <a:ext cx="2250694" cy="179538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353" y="2401127"/>
            <a:ext cx="1723896" cy="16262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9353" y="4081029"/>
            <a:ext cx="1798404" cy="1461203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528504" y="5191872"/>
            <a:ext cx="6271291" cy="6230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 детей НЕ дают ответа или дают ответ, говорящий о непонимании значения фразеологизма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8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5332"/>
            <a:ext cx="8229600" cy="56356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современной модели чтения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0" dirty="0" smtClean="0"/>
          </a:p>
          <a:p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Прагматичное отношение к книге.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Замещение чтения потреблением информации.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читательской грамотности.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востребованы социальный опыт и культурный образец духовного общения посредством книги.</a:t>
            </a:r>
            <a:endParaRPr lang="ru-RU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046142"/>
            <a:ext cx="3779960" cy="2682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1018" y="1071354"/>
            <a:ext cx="3496323" cy="2632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4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885509" y="5883276"/>
            <a:ext cx="573161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C0B1C1-E57A-480E-B95D-68D569A91E56}" type="slidenum">
              <a:rPr lang="ru-RU" altLang="ru-RU" smtClean="0">
                <a:solidFill>
                  <a:srgbClr val="262626"/>
                </a:solidFill>
              </a:rPr>
              <a:pPr/>
              <a:t>9</a:t>
            </a:fld>
            <a:endParaRPr lang="ru-RU" altLang="ru-RU" smtClean="0">
              <a:solidFill>
                <a:srgbClr val="262626"/>
              </a:solidFill>
            </a:endParaRPr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86424442"/>
              </p:ext>
            </p:extLst>
          </p:nvPr>
        </p:nvGraphicFramePr>
        <p:xfrm>
          <a:off x="467544" y="260648"/>
          <a:ext cx="8208912" cy="6387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Заголовок 1"/>
          <p:cNvSpPr txBox="1">
            <a:spLocks/>
          </p:cNvSpPr>
          <p:nvPr/>
        </p:nvSpPr>
        <p:spPr>
          <a:xfrm>
            <a:off x="-252536" y="476672"/>
            <a:ext cx="3456384" cy="34258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800" b="1" cap="none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недостатки современного школьного образования</a:t>
            </a:r>
            <a:endParaRPr lang="ru-RU" sz="2800" b="1" cap="none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30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C0C0C0"/>
      </a:lt2>
      <a:accent1>
        <a:srgbClr val="1B9AD9"/>
      </a:accent1>
      <a:accent2>
        <a:srgbClr val="E4A04E"/>
      </a:accent2>
      <a:accent3>
        <a:srgbClr val="FFFFFF"/>
      </a:accent3>
      <a:accent4>
        <a:srgbClr val="174578"/>
      </a:accent4>
      <a:accent5>
        <a:srgbClr val="ABCAE9"/>
      </a:accent5>
      <a:accent6>
        <a:srgbClr val="CF9146"/>
      </a:accent6>
      <a:hlink>
        <a:srgbClr val="66CC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E4A04E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CF9146"/>
        </a:accent6>
        <a:hlink>
          <a:srgbClr val="66CC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76</Template>
  <TotalTime>1097</TotalTime>
  <Words>1838</Words>
  <Application>Microsoft Office PowerPoint</Application>
  <PresentationFormat>Экран (4:3)</PresentationFormat>
  <Paragraphs>180</Paragraphs>
  <Slides>48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sample</vt:lpstr>
      <vt:lpstr>Image</vt:lpstr>
      <vt:lpstr>Формирование читательской грамотности  на внеурочных занятиях</vt:lpstr>
      <vt:lpstr>Презентация PowerPoint</vt:lpstr>
      <vt:lpstr>Презентация PowerPoint</vt:lpstr>
      <vt:lpstr>Уровни сформированности читательской грамотности</vt:lpstr>
      <vt:lpstr>Уровни сформированности читательской грамотности</vt:lpstr>
      <vt:lpstr>Мониторинг функциональной грамотности</vt:lpstr>
      <vt:lpstr>Пример проявления формализма знаний:  5 класс, май 2019 г.</vt:lpstr>
      <vt:lpstr>Особенности современной модели чтения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читательской грамотности</vt:lpstr>
      <vt:lpstr>Оценка читательской грамотности  в PISA</vt:lpstr>
      <vt:lpstr>Презентация PowerPoint</vt:lpstr>
      <vt:lpstr>Находить и извлекать информацию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Интегрировать и интерпретировать информацию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Осмысливать и оценивать содержание и форму текста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Использовать информацию из текста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читательской грамотности</dc:title>
  <dc:creator>Алевтина Мишина</dc:creator>
  <cp:lastModifiedBy>Оксана Карпова</cp:lastModifiedBy>
  <cp:revision>69</cp:revision>
  <dcterms:created xsi:type="dcterms:W3CDTF">2021-12-08T18:30:28Z</dcterms:created>
  <dcterms:modified xsi:type="dcterms:W3CDTF">2022-02-24T08:43:41Z</dcterms:modified>
</cp:coreProperties>
</file>