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80" r:id="rId24"/>
    <p:sldId id="282" r:id="rId25"/>
    <p:sldId id="283" r:id="rId26"/>
    <p:sldId id="285" r:id="rId27"/>
    <p:sldId id="287" r:id="rId28"/>
    <p:sldId id="290" r:id="rId29"/>
    <p:sldId id="291" r:id="rId30"/>
    <p:sldId id="295" r:id="rId31"/>
    <p:sldId id="297" r:id="rId32"/>
    <p:sldId id="301" r:id="rId33"/>
  </p:sldIdLst>
  <p:sldSz cx="14401800" cy="7200900"/>
  <p:notesSz cx="6858000" cy="9144000"/>
  <p:defaultTextStyle>
    <a:defPPr>
      <a:defRPr lang="ru-RU"/>
    </a:defPPr>
    <a:lvl1pPr marL="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722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444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166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888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610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332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2054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776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35" y="-82"/>
      </p:cViewPr>
      <p:guideLst>
        <p:guide orient="horz" pos="2268"/>
        <p:guide pos="4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546978-B1F5-4590-906D-1710EF6F81F9}" type="doc">
      <dgm:prSet loTypeId="urn:microsoft.com/office/officeart/2005/8/layout/defaul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8490E7C-819B-4668-A082-1040B0139F84}">
      <dgm:prSet custT="1"/>
      <dgm:spPr/>
      <dgm:t>
        <a:bodyPr/>
        <a:lstStyle/>
        <a:p>
          <a:pPr rtl="0"/>
          <a:r>
            <a:rPr lang="ru-RU" sz="4300" b="1" i="0" dirty="0" smtClean="0">
              <a:solidFill>
                <a:srgbClr val="00B050"/>
              </a:solidFill>
              <a:latin typeface="Cambria Math" pitchFamily="18" charset="0"/>
              <a:ea typeface="Cambria Math" pitchFamily="18" charset="0"/>
            </a:rPr>
            <a:t>Социально-педагогическая диагностика </a:t>
          </a:r>
        </a:p>
        <a:p>
          <a:pPr rtl="0"/>
          <a:r>
            <a:rPr lang="ru-RU" sz="2400" i="0" dirty="0" smtClean="0">
              <a:solidFill>
                <a:srgbClr val="00B050"/>
              </a:solidFill>
              <a:latin typeface="Cambria Math" pitchFamily="18" charset="0"/>
              <a:ea typeface="Cambria Math" pitchFamily="18" charset="0"/>
            </a:rPr>
            <a:t>(</a:t>
          </a:r>
          <a:r>
            <a:rPr lang="ru-RU" sz="2400" i="1" dirty="0" smtClean="0">
              <a:solidFill>
                <a:srgbClr val="00B050"/>
              </a:solidFill>
              <a:latin typeface="Cambria Math" pitchFamily="18" charset="0"/>
              <a:ea typeface="Cambria Math" pitchFamily="18" charset="0"/>
            </a:rPr>
            <a:t>наблюдение</a:t>
          </a:r>
          <a:r>
            <a:rPr lang="ru-RU" sz="2400" dirty="0" smtClean="0">
              <a:solidFill>
                <a:srgbClr val="00B050"/>
              </a:solidFill>
              <a:latin typeface="Cambria Math" pitchFamily="18" charset="0"/>
              <a:ea typeface="Cambria Math" pitchFamily="18" charset="0"/>
            </a:rPr>
            <a:t>,</a:t>
          </a:r>
          <a:r>
            <a:rPr lang="ru-RU" sz="2400" i="1" dirty="0" smtClean="0">
              <a:solidFill>
                <a:srgbClr val="00B050"/>
              </a:solidFill>
              <a:latin typeface="Cambria Math" pitchFamily="18" charset="0"/>
              <a:ea typeface="Cambria Math" pitchFamily="18" charset="0"/>
            </a:rPr>
            <a:t> беседа, анкетирование, сочинение и др</a:t>
          </a:r>
          <a:r>
            <a:rPr lang="ru-RU" sz="2400" dirty="0" smtClean="0">
              <a:solidFill>
                <a:srgbClr val="00B050"/>
              </a:solidFill>
              <a:latin typeface="Cambria Math" pitchFamily="18" charset="0"/>
              <a:ea typeface="Cambria Math" pitchFamily="18" charset="0"/>
            </a:rPr>
            <a:t>.)</a:t>
          </a:r>
          <a:endParaRPr lang="ru-RU" sz="2400" i="0" dirty="0">
            <a:solidFill>
              <a:srgbClr val="00B050"/>
            </a:solidFill>
            <a:latin typeface="Cambria Math" pitchFamily="18" charset="0"/>
            <a:ea typeface="Cambria Math" pitchFamily="18" charset="0"/>
          </a:endParaRPr>
        </a:p>
      </dgm:t>
    </dgm:pt>
    <dgm:pt modelId="{2957340E-61EB-4A52-813F-EA44395B7410}" type="parTrans" cxnId="{F8F6E4E1-29F3-4421-B350-2A61B86BFB09}">
      <dgm:prSet/>
      <dgm:spPr/>
      <dgm:t>
        <a:bodyPr/>
        <a:lstStyle/>
        <a:p>
          <a:endParaRPr lang="ru-RU"/>
        </a:p>
      </dgm:t>
    </dgm:pt>
    <dgm:pt modelId="{4BCAFCE4-C77D-451A-87EB-A73D2B70AD52}" type="sibTrans" cxnId="{F8F6E4E1-29F3-4421-B350-2A61B86BFB09}">
      <dgm:prSet/>
      <dgm:spPr/>
      <dgm:t>
        <a:bodyPr/>
        <a:lstStyle/>
        <a:p>
          <a:endParaRPr lang="ru-RU"/>
        </a:p>
      </dgm:t>
    </dgm:pt>
    <dgm:pt modelId="{9C2925D0-D57C-42A8-84FA-B07458B66410}" type="pres">
      <dgm:prSet presAssocID="{C7546978-B1F5-4590-906D-1710EF6F81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0F2237-8EAA-4E3A-885A-189A4B69F81B}" type="pres">
      <dgm:prSet presAssocID="{E8490E7C-819B-4668-A082-1040B0139F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88E870-A77B-4695-AF6F-80FBCAEEBE1F}" type="presOf" srcId="{E8490E7C-819B-4668-A082-1040B0139F84}" destId="{130F2237-8EAA-4E3A-885A-189A4B69F81B}" srcOrd="0" destOrd="0" presId="urn:microsoft.com/office/officeart/2005/8/layout/default"/>
    <dgm:cxn modelId="{F8F6E4E1-29F3-4421-B350-2A61B86BFB09}" srcId="{C7546978-B1F5-4590-906D-1710EF6F81F9}" destId="{E8490E7C-819B-4668-A082-1040B0139F84}" srcOrd="0" destOrd="0" parTransId="{2957340E-61EB-4A52-813F-EA44395B7410}" sibTransId="{4BCAFCE4-C77D-451A-87EB-A73D2B70AD52}"/>
    <dgm:cxn modelId="{E8674890-B8F5-48A9-9BBC-BF30F41D57C2}" type="presOf" srcId="{C7546978-B1F5-4590-906D-1710EF6F81F9}" destId="{9C2925D0-D57C-42A8-84FA-B07458B66410}" srcOrd="0" destOrd="0" presId="urn:microsoft.com/office/officeart/2005/8/layout/default"/>
    <dgm:cxn modelId="{AC413C72-6238-4E7B-9BF4-8C11C2F5CE53}" type="presParOf" srcId="{9C2925D0-D57C-42A8-84FA-B07458B66410}" destId="{130F2237-8EAA-4E3A-885A-189A4B69F81B}" srcOrd="0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3EE4F8-6945-46D5-BBF7-AA12BFC3BAE2}" type="doc">
      <dgm:prSet loTypeId="urn:microsoft.com/office/officeart/2005/8/layout/vList6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83654B87-BD2B-4C14-8F1C-7057BE60EA74}">
      <dgm:prSet/>
      <dgm:spPr/>
      <dgm:t>
        <a:bodyPr/>
        <a:lstStyle/>
        <a:p>
          <a:r>
            <a:rPr lang="ru-RU" dirty="0" smtClean="0">
              <a:solidFill>
                <a:srgbClr val="0070C0"/>
              </a:solidFill>
              <a:latin typeface="Cambria Math" pitchFamily="18" charset="0"/>
              <a:ea typeface="Cambria Math" pitchFamily="18" charset="0"/>
            </a:rPr>
            <a:t>Источник знаний о семье</a:t>
          </a:r>
          <a:endParaRPr lang="ru-RU" dirty="0">
            <a:solidFill>
              <a:srgbClr val="0070C0"/>
            </a:solidFill>
            <a:latin typeface="Cambria Math" pitchFamily="18" charset="0"/>
            <a:ea typeface="Cambria Math" pitchFamily="18" charset="0"/>
          </a:endParaRPr>
        </a:p>
      </dgm:t>
    </dgm:pt>
    <dgm:pt modelId="{9C5A27B4-BC4D-4115-90A1-6C47A80E6CB2}" type="parTrans" cxnId="{2FD58621-4F90-48CD-A552-2321EA61236A}">
      <dgm:prSet/>
      <dgm:spPr/>
      <dgm:t>
        <a:bodyPr/>
        <a:lstStyle/>
        <a:p>
          <a:endParaRPr lang="ru-RU"/>
        </a:p>
      </dgm:t>
    </dgm:pt>
    <dgm:pt modelId="{4573E8E2-D109-4822-86EE-E8C196CB5229}" type="sibTrans" cxnId="{2FD58621-4F90-48CD-A552-2321EA61236A}">
      <dgm:prSet/>
      <dgm:spPr/>
      <dgm:t>
        <a:bodyPr/>
        <a:lstStyle/>
        <a:p>
          <a:endParaRPr lang="ru-RU"/>
        </a:p>
      </dgm:t>
    </dgm:pt>
    <dgm:pt modelId="{4BE425FF-80FC-44D3-BE95-6522F1267332}" type="pres">
      <dgm:prSet presAssocID="{B13EE4F8-6945-46D5-BBF7-AA12BFC3BAE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8A69CC2-8C51-4A1C-B8D6-06F488CCCD49}" type="pres">
      <dgm:prSet presAssocID="{83654B87-BD2B-4C14-8F1C-7057BE60EA74}" presName="linNode" presStyleCnt="0"/>
      <dgm:spPr/>
    </dgm:pt>
    <dgm:pt modelId="{746CF377-6987-4F4C-A1D0-1E0979B76B2C}" type="pres">
      <dgm:prSet presAssocID="{83654B87-BD2B-4C14-8F1C-7057BE60EA74}" presName="parentShp" presStyleLbl="node1" presStyleIdx="0" presStyleCnt="1" custScaleX="156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2E75A-B27A-4B25-A511-5C53A3790BAF}" type="pres">
      <dgm:prSet presAssocID="{83654B87-BD2B-4C14-8F1C-7057BE60EA74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592EE963-1824-428A-A9CE-3B675177FA10}" type="presOf" srcId="{83654B87-BD2B-4C14-8F1C-7057BE60EA74}" destId="{746CF377-6987-4F4C-A1D0-1E0979B76B2C}" srcOrd="0" destOrd="0" presId="urn:microsoft.com/office/officeart/2005/8/layout/vList6"/>
    <dgm:cxn modelId="{2FD58621-4F90-48CD-A552-2321EA61236A}" srcId="{B13EE4F8-6945-46D5-BBF7-AA12BFC3BAE2}" destId="{83654B87-BD2B-4C14-8F1C-7057BE60EA74}" srcOrd="0" destOrd="0" parTransId="{9C5A27B4-BC4D-4115-90A1-6C47A80E6CB2}" sibTransId="{4573E8E2-D109-4822-86EE-E8C196CB5229}"/>
    <dgm:cxn modelId="{4BC5B844-80CE-465A-952F-283015DA249F}" type="presOf" srcId="{B13EE4F8-6945-46D5-BBF7-AA12BFC3BAE2}" destId="{4BE425FF-80FC-44D3-BE95-6522F1267332}" srcOrd="0" destOrd="0" presId="urn:microsoft.com/office/officeart/2005/8/layout/vList6"/>
    <dgm:cxn modelId="{D35B0D24-7DCE-48FE-BCD9-524F183E675C}" type="presParOf" srcId="{4BE425FF-80FC-44D3-BE95-6522F1267332}" destId="{98A69CC2-8C51-4A1C-B8D6-06F488CCCD49}" srcOrd="0" destOrd="0" presId="urn:microsoft.com/office/officeart/2005/8/layout/vList6"/>
    <dgm:cxn modelId="{BEB6367A-4225-4B17-8C33-C6399C4E5C34}" type="presParOf" srcId="{98A69CC2-8C51-4A1C-B8D6-06F488CCCD49}" destId="{746CF377-6987-4F4C-A1D0-1E0979B76B2C}" srcOrd="0" destOrd="0" presId="urn:microsoft.com/office/officeart/2005/8/layout/vList6"/>
    <dgm:cxn modelId="{54A74686-4541-485D-B2F6-31A84DDDB46D}" type="presParOf" srcId="{98A69CC2-8C51-4A1C-B8D6-06F488CCCD49}" destId="{B562E75A-B27A-4B25-A511-5C53A3790BAF}" srcOrd="1" destOrd="0" presId="urn:microsoft.com/office/officeart/2005/8/layout/v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0A479B-87DB-4C96-B5E9-8A13A7BCB825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854DBD6E-FD4F-4930-B9CA-1063BB0D0164}">
      <dgm:prSet/>
      <dgm:spPr/>
      <dgm:t>
        <a:bodyPr/>
        <a:lstStyle/>
        <a:p>
          <a:pPr rtl="0"/>
          <a:r>
            <a:rPr lang="ru-RU" i="1" dirty="0" smtClean="0"/>
            <a:t>Правило 1.</a:t>
          </a:r>
          <a:r>
            <a:rPr lang="ru-RU" dirty="0" smtClean="0"/>
            <a:t> Руководствуйтесь девизом «Чем меньше вопросов – тем больше шансов получить на них ответы». Наиболее оптимальными являются анкеты, включающие 10-15 вопросов. </a:t>
          </a:r>
          <a:endParaRPr lang="ru-RU" dirty="0"/>
        </a:p>
      </dgm:t>
    </dgm:pt>
    <dgm:pt modelId="{E66D0E37-D925-48DD-A088-8B172AB5E8E3}" type="parTrans" cxnId="{A9B43960-9DF2-4AE4-AF3E-84C1B731EA5C}">
      <dgm:prSet/>
      <dgm:spPr/>
      <dgm:t>
        <a:bodyPr/>
        <a:lstStyle/>
        <a:p>
          <a:endParaRPr lang="ru-RU"/>
        </a:p>
      </dgm:t>
    </dgm:pt>
    <dgm:pt modelId="{AB79AFB8-B4C1-45DD-B0D3-69B8E0017CB7}" type="sibTrans" cxnId="{A9B43960-9DF2-4AE4-AF3E-84C1B731EA5C}">
      <dgm:prSet/>
      <dgm:spPr/>
      <dgm:t>
        <a:bodyPr/>
        <a:lstStyle/>
        <a:p>
          <a:endParaRPr lang="ru-RU"/>
        </a:p>
      </dgm:t>
    </dgm:pt>
    <dgm:pt modelId="{C1BD38D0-7B3E-44BB-A9FA-D0FC86ADF944}">
      <dgm:prSet/>
      <dgm:spPr/>
      <dgm:t>
        <a:bodyPr/>
        <a:lstStyle/>
        <a:p>
          <a:pPr rtl="0"/>
          <a:r>
            <a:rPr lang="ru-RU" i="1" dirty="0" smtClean="0"/>
            <a:t>Правило 2.</a:t>
          </a:r>
          <a:r>
            <a:rPr lang="ru-RU" dirty="0" smtClean="0"/>
            <a:t> Излагайте вопросы в определенной последовательности. В начале анкеты следует задавать вопросы, определяющие уровень осведомленности респондентов в исследуемой области. Затем включаются разминочные, более легкие вопросы и, наконец, предлагаются наиболее трудные, включающие различные шкалы, варианты ответов либо открытые вопросы, позволяющие исследователю собрать исследователю объективные данные о респонденте. </a:t>
          </a:r>
          <a:endParaRPr lang="ru-RU" dirty="0"/>
        </a:p>
      </dgm:t>
    </dgm:pt>
    <dgm:pt modelId="{2562B48C-0D40-4FBE-8765-3DD6D1F856DA}" type="parTrans" cxnId="{E3F708E0-5184-4567-B4CA-DE0610511C8B}">
      <dgm:prSet/>
      <dgm:spPr/>
      <dgm:t>
        <a:bodyPr/>
        <a:lstStyle/>
        <a:p>
          <a:endParaRPr lang="ru-RU"/>
        </a:p>
      </dgm:t>
    </dgm:pt>
    <dgm:pt modelId="{4C73E648-273A-4697-A171-D3A1C2367523}" type="sibTrans" cxnId="{E3F708E0-5184-4567-B4CA-DE0610511C8B}">
      <dgm:prSet/>
      <dgm:spPr/>
      <dgm:t>
        <a:bodyPr/>
        <a:lstStyle/>
        <a:p>
          <a:endParaRPr lang="ru-RU"/>
        </a:p>
      </dgm:t>
    </dgm:pt>
    <dgm:pt modelId="{1ED560DC-85A6-4C4F-8DDE-4F3FF010B43F}">
      <dgm:prSet/>
      <dgm:spPr/>
      <dgm:t>
        <a:bodyPr/>
        <a:lstStyle/>
        <a:p>
          <a:pPr rtl="0"/>
          <a:r>
            <a:rPr lang="ru-RU" i="1" dirty="0" smtClean="0"/>
            <a:t>Правило 3.</a:t>
          </a:r>
          <a:r>
            <a:rPr lang="ru-RU" dirty="0" smtClean="0"/>
            <a:t> При формулировании вопросов старайтесь не использовать малоизвестные респондентам термины. </a:t>
          </a:r>
          <a:endParaRPr lang="ru-RU" dirty="0"/>
        </a:p>
      </dgm:t>
    </dgm:pt>
    <dgm:pt modelId="{4C6EB39B-EACF-4C7D-8FC1-9517BCE34CB5}" type="parTrans" cxnId="{4F6F72BB-C113-4288-9426-5157248C9316}">
      <dgm:prSet/>
      <dgm:spPr/>
      <dgm:t>
        <a:bodyPr/>
        <a:lstStyle/>
        <a:p>
          <a:endParaRPr lang="ru-RU"/>
        </a:p>
      </dgm:t>
    </dgm:pt>
    <dgm:pt modelId="{B197AD68-2D09-4417-B231-397EA3586B46}" type="sibTrans" cxnId="{4F6F72BB-C113-4288-9426-5157248C9316}">
      <dgm:prSet/>
      <dgm:spPr/>
      <dgm:t>
        <a:bodyPr/>
        <a:lstStyle/>
        <a:p>
          <a:endParaRPr lang="ru-RU"/>
        </a:p>
      </dgm:t>
    </dgm:pt>
    <dgm:pt modelId="{5E6E8254-83C3-41DD-9DEF-D3A4A68D0324}">
      <dgm:prSet/>
      <dgm:spPr/>
      <dgm:t>
        <a:bodyPr/>
        <a:lstStyle/>
        <a:p>
          <a:pPr rtl="0"/>
          <a:r>
            <a:rPr lang="ru-RU" i="1" dirty="0" smtClean="0"/>
            <a:t>Правило 4.</a:t>
          </a:r>
          <a:r>
            <a:rPr lang="ru-RU" dirty="0" smtClean="0"/>
            <a:t> Следует стремиться к тому, чтобы вопросы анкеты интерпретировались всеми респондентами одинаково, т.е. были поняты и тактировались однозначно.</a:t>
          </a:r>
          <a:endParaRPr lang="ru-RU" dirty="0"/>
        </a:p>
      </dgm:t>
    </dgm:pt>
    <dgm:pt modelId="{E8577100-5653-492D-A108-932AA0B71316}" type="parTrans" cxnId="{C5B3402E-4706-4A23-B591-942C40E03FAB}">
      <dgm:prSet/>
      <dgm:spPr/>
      <dgm:t>
        <a:bodyPr/>
        <a:lstStyle/>
        <a:p>
          <a:endParaRPr lang="ru-RU"/>
        </a:p>
      </dgm:t>
    </dgm:pt>
    <dgm:pt modelId="{996AC987-D872-40DF-ADD7-21CA87E017CF}" type="sibTrans" cxnId="{C5B3402E-4706-4A23-B591-942C40E03FAB}">
      <dgm:prSet/>
      <dgm:spPr/>
      <dgm:t>
        <a:bodyPr/>
        <a:lstStyle/>
        <a:p>
          <a:endParaRPr lang="ru-RU"/>
        </a:p>
      </dgm:t>
    </dgm:pt>
    <dgm:pt modelId="{2437F08D-822B-46DC-BBCE-0ADC72568697}">
      <dgm:prSet/>
      <dgm:spPr/>
      <dgm:t>
        <a:bodyPr/>
        <a:lstStyle/>
        <a:p>
          <a:pPr rtl="0"/>
          <a:r>
            <a:rPr lang="ru-RU" i="1" dirty="0" smtClean="0"/>
            <a:t>Правило 5.</a:t>
          </a:r>
          <a:r>
            <a:rPr lang="ru-RU" dirty="0" smtClean="0"/>
            <a:t> При использовании закрытых вопросов не предлагайте слишком большое количество вариантов ответов,  либо разделите их по бокам.</a:t>
          </a:r>
          <a:endParaRPr lang="ru-RU" dirty="0"/>
        </a:p>
      </dgm:t>
    </dgm:pt>
    <dgm:pt modelId="{47EBF38B-5115-424D-A652-3A3279694859}" type="parTrans" cxnId="{0BFCF4DC-8AD7-45C5-9CB8-60D5FBDE83DF}">
      <dgm:prSet/>
      <dgm:spPr/>
      <dgm:t>
        <a:bodyPr/>
        <a:lstStyle/>
        <a:p>
          <a:endParaRPr lang="ru-RU"/>
        </a:p>
      </dgm:t>
    </dgm:pt>
    <dgm:pt modelId="{F11270CB-34D7-4AB5-928D-ECFCAEBF0803}" type="sibTrans" cxnId="{0BFCF4DC-8AD7-45C5-9CB8-60D5FBDE83DF}">
      <dgm:prSet/>
      <dgm:spPr/>
      <dgm:t>
        <a:bodyPr/>
        <a:lstStyle/>
        <a:p>
          <a:endParaRPr lang="ru-RU"/>
        </a:p>
      </dgm:t>
    </dgm:pt>
    <dgm:pt modelId="{A07B0A26-2DAB-4A47-9640-FF1B48321D53}">
      <dgm:prSet/>
      <dgm:spPr/>
      <dgm:t>
        <a:bodyPr/>
        <a:lstStyle/>
        <a:p>
          <a:pPr rtl="0"/>
          <a:r>
            <a:rPr lang="ru-RU" i="1" dirty="0" smtClean="0"/>
            <a:t>Правило 6</a:t>
          </a:r>
          <a:r>
            <a:rPr lang="ru-RU" dirty="0" smtClean="0"/>
            <a:t>. Избегайте в формулировке одного предложения сразу двух вопросов.</a:t>
          </a:r>
          <a:endParaRPr lang="ru-RU" dirty="0"/>
        </a:p>
      </dgm:t>
    </dgm:pt>
    <dgm:pt modelId="{832AF396-27F2-419A-A633-5BA61F5EEA08}" type="parTrans" cxnId="{FC2BCB7B-DB6F-4E92-B27E-C514ADCF6297}">
      <dgm:prSet/>
      <dgm:spPr/>
      <dgm:t>
        <a:bodyPr/>
        <a:lstStyle/>
        <a:p>
          <a:endParaRPr lang="ru-RU"/>
        </a:p>
      </dgm:t>
    </dgm:pt>
    <dgm:pt modelId="{29C2A806-74BE-492C-AB95-0012518FFC6E}" type="sibTrans" cxnId="{FC2BCB7B-DB6F-4E92-B27E-C514ADCF6297}">
      <dgm:prSet/>
      <dgm:spPr/>
      <dgm:t>
        <a:bodyPr/>
        <a:lstStyle/>
        <a:p>
          <a:endParaRPr lang="ru-RU"/>
        </a:p>
      </dgm:t>
    </dgm:pt>
    <dgm:pt modelId="{56BF9AA8-9FD0-4F6F-A97E-5FC4328EFB83}">
      <dgm:prSet/>
      <dgm:spPr/>
      <dgm:t>
        <a:bodyPr/>
        <a:lstStyle/>
        <a:p>
          <a:pPr rtl="0"/>
          <a:r>
            <a:rPr lang="ru-RU" i="1" dirty="0" smtClean="0"/>
            <a:t>Правило 7.</a:t>
          </a:r>
          <a:r>
            <a:rPr lang="ru-RU" dirty="0" smtClean="0"/>
            <a:t> Старайтесь формулировать вопросы в нейтральной тональности, не навязывайте свое мнение респонденту.</a:t>
          </a:r>
          <a:endParaRPr lang="ru-RU" dirty="0"/>
        </a:p>
      </dgm:t>
    </dgm:pt>
    <dgm:pt modelId="{2678DE1B-9E9A-4FDE-8CC8-1B69853DAED8}" type="parTrans" cxnId="{48919A63-B801-4A2E-AA6F-43078F69780F}">
      <dgm:prSet/>
      <dgm:spPr/>
      <dgm:t>
        <a:bodyPr/>
        <a:lstStyle/>
        <a:p>
          <a:endParaRPr lang="ru-RU"/>
        </a:p>
      </dgm:t>
    </dgm:pt>
    <dgm:pt modelId="{9A0C5E99-FCE7-46FD-AAB1-BDBFFFACCE23}" type="sibTrans" cxnId="{48919A63-B801-4A2E-AA6F-43078F69780F}">
      <dgm:prSet/>
      <dgm:spPr/>
      <dgm:t>
        <a:bodyPr/>
        <a:lstStyle/>
        <a:p>
          <a:endParaRPr lang="ru-RU"/>
        </a:p>
      </dgm:t>
    </dgm:pt>
    <dgm:pt modelId="{AA44BDFB-B51E-4606-8EF7-077FBE3B0CC2}">
      <dgm:prSet/>
      <dgm:spPr/>
      <dgm:t>
        <a:bodyPr/>
        <a:lstStyle/>
        <a:p>
          <a:pPr rtl="0"/>
          <a:r>
            <a:rPr lang="ru-RU" i="1" dirty="0" smtClean="0"/>
            <a:t>Правило 8.</a:t>
          </a:r>
          <a:r>
            <a:rPr lang="ru-RU" dirty="0" smtClean="0"/>
            <a:t> Прежде чем использовать анкету в ходе исследования, следует ее предварительно апробировать. Предложите ответить на поставленные вопросы воспитателям, знакомым, некоторым родителям.</a:t>
          </a:r>
          <a:endParaRPr lang="ru-RU" dirty="0"/>
        </a:p>
      </dgm:t>
    </dgm:pt>
    <dgm:pt modelId="{BD18B40F-062D-4C3F-902A-F010B0137AE5}" type="parTrans" cxnId="{3C09A90F-CC8E-439A-9854-10625A8B186F}">
      <dgm:prSet/>
      <dgm:spPr/>
      <dgm:t>
        <a:bodyPr/>
        <a:lstStyle/>
        <a:p>
          <a:endParaRPr lang="ru-RU"/>
        </a:p>
      </dgm:t>
    </dgm:pt>
    <dgm:pt modelId="{85A8D684-6D91-4DD7-8A38-51204B84B7A5}" type="sibTrans" cxnId="{3C09A90F-CC8E-439A-9854-10625A8B186F}">
      <dgm:prSet/>
      <dgm:spPr/>
      <dgm:t>
        <a:bodyPr/>
        <a:lstStyle/>
        <a:p>
          <a:endParaRPr lang="ru-RU"/>
        </a:p>
      </dgm:t>
    </dgm:pt>
    <dgm:pt modelId="{15C93A81-C34A-44B0-908D-6549CACDA2EF}" type="pres">
      <dgm:prSet presAssocID="{C30A479B-87DB-4C96-B5E9-8A13A7BCB8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C4EF46-7087-40A3-A6D9-E4D59C085B87}" type="pres">
      <dgm:prSet presAssocID="{854DBD6E-FD4F-4930-B9CA-1063BB0D016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BE3B5-532E-4445-AFF4-F394AD06AF37}" type="pres">
      <dgm:prSet presAssocID="{AB79AFB8-B4C1-45DD-B0D3-69B8E0017CB7}" presName="sibTrans" presStyleCnt="0"/>
      <dgm:spPr/>
    </dgm:pt>
    <dgm:pt modelId="{5DF136A7-9490-4644-92E0-A520EC706BC7}" type="pres">
      <dgm:prSet presAssocID="{C1BD38D0-7B3E-44BB-A9FA-D0FC86ADF94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867C1-5E69-480E-843E-2B1FF9203962}" type="pres">
      <dgm:prSet presAssocID="{4C73E648-273A-4697-A171-D3A1C2367523}" presName="sibTrans" presStyleCnt="0"/>
      <dgm:spPr/>
    </dgm:pt>
    <dgm:pt modelId="{73444FE9-166B-4CAC-AE01-54272E034125}" type="pres">
      <dgm:prSet presAssocID="{1ED560DC-85A6-4C4F-8DDE-4F3FF010B43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946B2-6702-4E45-81A8-DB2E9C027E1D}" type="pres">
      <dgm:prSet presAssocID="{B197AD68-2D09-4417-B231-397EA3586B46}" presName="sibTrans" presStyleCnt="0"/>
      <dgm:spPr/>
    </dgm:pt>
    <dgm:pt modelId="{DA66EECE-034E-4FDD-AABB-752DF04A2E93}" type="pres">
      <dgm:prSet presAssocID="{5E6E8254-83C3-41DD-9DEF-D3A4A68D032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9F6BF-DDBA-4E44-B984-1E047B7AD1BF}" type="pres">
      <dgm:prSet presAssocID="{996AC987-D872-40DF-ADD7-21CA87E017CF}" presName="sibTrans" presStyleCnt="0"/>
      <dgm:spPr/>
    </dgm:pt>
    <dgm:pt modelId="{BDC48CC2-3A3E-4480-A6D0-060BBE412163}" type="pres">
      <dgm:prSet presAssocID="{2437F08D-822B-46DC-BBCE-0ADC7256869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D015E-AEC7-4807-9930-869B5AB12FF0}" type="pres">
      <dgm:prSet presAssocID="{F11270CB-34D7-4AB5-928D-ECFCAEBF0803}" presName="sibTrans" presStyleCnt="0"/>
      <dgm:spPr/>
    </dgm:pt>
    <dgm:pt modelId="{90CB9AE4-5905-4B45-BF03-AE0D605386EF}" type="pres">
      <dgm:prSet presAssocID="{A07B0A26-2DAB-4A47-9640-FF1B48321D5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3FA43-A6EE-4CE8-8AF9-EBC76B9309D1}" type="pres">
      <dgm:prSet presAssocID="{29C2A806-74BE-492C-AB95-0012518FFC6E}" presName="sibTrans" presStyleCnt="0"/>
      <dgm:spPr/>
    </dgm:pt>
    <dgm:pt modelId="{6DC711AC-94E3-4B1E-8E9D-2F0700CC9867}" type="pres">
      <dgm:prSet presAssocID="{56BF9AA8-9FD0-4F6F-A97E-5FC4328EFB8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719CE-055C-49D2-9241-85D5880CEC5F}" type="pres">
      <dgm:prSet presAssocID="{9A0C5E99-FCE7-46FD-AAB1-BDBFFFACCE23}" presName="sibTrans" presStyleCnt="0"/>
      <dgm:spPr/>
    </dgm:pt>
    <dgm:pt modelId="{1207F138-96E8-4444-A188-A27681DB56E5}" type="pres">
      <dgm:prSet presAssocID="{AA44BDFB-B51E-4606-8EF7-077FBE3B0CC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4A7E63-E92E-4F80-B26F-8095BB2110A0}" type="presOf" srcId="{2437F08D-822B-46DC-BBCE-0ADC72568697}" destId="{BDC48CC2-3A3E-4480-A6D0-060BBE412163}" srcOrd="0" destOrd="0" presId="urn:microsoft.com/office/officeart/2005/8/layout/default"/>
    <dgm:cxn modelId="{C5B3402E-4706-4A23-B591-942C40E03FAB}" srcId="{C30A479B-87DB-4C96-B5E9-8A13A7BCB825}" destId="{5E6E8254-83C3-41DD-9DEF-D3A4A68D0324}" srcOrd="3" destOrd="0" parTransId="{E8577100-5653-492D-A108-932AA0B71316}" sibTransId="{996AC987-D872-40DF-ADD7-21CA87E017CF}"/>
    <dgm:cxn modelId="{A9B43960-9DF2-4AE4-AF3E-84C1B731EA5C}" srcId="{C30A479B-87DB-4C96-B5E9-8A13A7BCB825}" destId="{854DBD6E-FD4F-4930-B9CA-1063BB0D0164}" srcOrd="0" destOrd="0" parTransId="{E66D0E37-D925-48DD-A088-8B172AB5E8E3}" sibTransId="{AB79AFB8-B4C1-45DD-B0D3-69B8E0017CB7}"/>
    <dgm:cxn modelId="{B5509BEB-63F5-412F-AAD0-10C6FDFF6141}" type="presOf" srcId="{C1BD38D0-7B3E-44BB-A9FA-D0FC86ADF944}" destId="{5DF136A7-9490-4644-92E0-A520EC706BC7}" srcOrd="0" destOrd="0" presId="urn:microsoft.com/office/officeart/2005/8/layout/default"/>
    <dgm:cxn modelId="{76267958-6E83-4C35-91B6-CEAA9F80E979}" type="presOf" srcId="{56BF9AA8-9FD0-4F6F-A97E-5FC4328EFB83}" destId="{6DC711AC-94E3-4B1E-8E9D-2F0700CC9867}" srcOrd="0" destOrd="0" presId="urn:microsoft.com/office/officeart/2005/8/layout/default"/>
    <dgm:cxn modelId="{E3F708E0-5184-4567-B4CA-DE0610511C8B}" srcId="{C30A479B-87DB-4C96-B5E9-8A13A7BCB825}" destId="{C1BD38D0-7B3E-44BB-A9FA-D0FC86ADF944}" srcOrd="1" destOrd="0" parTransId="{2562B48C-0D40-4FBE-8765-3DD6D1F856DA}" sibTransId="{4C73E648-273A-4697-A171-D3A1C2367523}"/>
    <dgm:cxn modelId="{F343C908-A5F9-47FD-9FCD-2A0ACFF7D0B0}" type="presOf" srcId="{1ED560DC-85A6-4C4F-8DDE-4F3FF010B43F}" destId="{73444FE9-166B-4CAC-AE01-54272E034125}" srcOrd="0" destOrd="0" presId="urn:microsoft.com/office/officeart/2005/8/layout/default"/>
    <dgm:cxn modelId="{ECCCEFE2-0291-4F89-BB07-447176F11429}" type="presOf" srcId="{5E6E8254-83C3-41DD-9DEF-D3A4A68D0324}" destId="{DA66EECE-034E-4FDD-AABB-752DF04A2E93}" srcOrd="0" destOrd="0" presId="urn:microsoft.com/office/officeart/2005/8/layout/default"/>
    <dgm:cxn modelId="{7BA5CE22-F9D1-4BED-A4F7-39CB4E79677E}" type="presOf" srcId="{C30A479B-87DB-4C96-B5E9-8A13A7BCB825}" destId="{15C93A81-C34A-44B0-908D-6549CACDA2EF}" srcOrd="0" destOrd="0" presId="urn:microsoft.com/office/officeart/2005/8/layout/default"/>
    <dgm:cxn modelId="{FC2BCB7B-DB6F-4E92-B27E-C514ADCF6297}" srcId="{C30A479B-87DB-4C96-B5E9-8A13A7BCB825}" destId="{A07B0A26-2DAB-4A47-9640-FF1B48321D53}" srcOrd="5" destOrd="0" parTransId="{832AF396-27F2-419A-A633-5BA61F5EEA08}" sibTransId="{29C2A806-74BE-492C-AB95-0012518FFC6E}"/>
    <dgm:cxn modelId="{48919A63-B801-4A2E-AA6F-43078F69780F}" srcId="{C30A479B-87DB-4C96-B5E9-8A13A7BCB825}" destId="{56BF9AA8-9FD0-4F6F-A97E-5FC4328EFB83}" srcOrd="6" destOrd="0" parTransId="{2678DE1B-9E9A-4FDE-8CC8-1B69853DAED8}" sibTransId="{9A0C5E99-FCE7-46FD-AAB1-BDBFFFACCE23}"/>
    <dgm:cxn modelId="{36CC51DC-59FD-4887-A5CA-F4A7C316109C}" type="presOf" srcId="{854DBD6E-FD4F-4930-B9CA-1063BB0D0164}" destId="{30C4EF46-7087-40A3-A6D9-E4D59C085B87}" srcOrd="0" destOrd="0" presId="urn:microsoft.com/office/officeart/2005/8/layout/default"/>
    <dgm:cxn modelId="{0BFCF4DC-8AD7-45C5-9CB8-60D5FBDE83DF}" srcId="{C30A479B-87DB-4C96-B5E9-8A13A7BCB825}" destId="{2437F08D-822B-46DC-BBCE-0ADC72568697}" srcOrd="4" destOrd="0" parTransId="{47EBF38B-5115-424D-A652-3A3279694859}" sibTransId="{F11270CB-34D7-4AB5-928D-ECFCAEBF0803}"/>
    <dgm:cxn modelId="{7B5CE6B5-5327-4FDE-9E55-F6582B4EC467}" type="presOf" srcId="{AA44BDFB-B51E-4606-8EF7-077FBE3B0CC2}" destId="{1207F138-96E8-4444-A188-A27681DB56E5}" srcOrd="0" destOrd="0" presId="urn:microsoft.com/office/officeart/2005/8/layout/default"/>
    <dgm:cxn modelId="{4F6F72BB-C113-4288-9426-5157248C9316}" srcId="{C30A479B-87DB-4C96-B5E9-8A13A7BCB825}" destId="{1ED560DC-85A6-4C4F-8DDE-4F3FF010B43F}" srcOrd="2" destOrd="0" parTransId="{4C6EB39B-EACF-4C7D-8FC1-9517BCE34CB5}" sibTransId="{B197AD68-2D09-4417-B231-397EA3586B46}"/>
    <dgm:cxn modelId="{3C09A90F-CC8E-439A-9854-10625A8B186F}" srcId="{C30A479B-87DB-4C96-B5E9-8A13A7BCB825}" destId="{AA44BDFB-B51E-4606-8EF7-077FBE3B0CC2}" srcOrd="7" destOrd="0" parTransId="{BD18B40F-062D-4C3F-902A-F010B0137AE5}" sibTransId="{85A8D684-6D91-4DD7-8A38-51204B84B7A5}"/>
    <dgm:cxn modelId="{23D7A3FD-F78C-4058-A33A-3C745A07611E}" type="presOf" srcId="{A07B0A26-2DAB-4A47-9640-FF1B48321D53}" destId="{90CB9AE4-5905-4B45-BF03-AE0D605386EF}" srcOrd="0" destOrd="0" presId="urn:microsoft.com/office/officeart/2005/8/layout/default"/>
    <dgm:cxn modelId="{D99260BD-0D53-48B5-BC80-DDD3030575FC}" type="presParOf" srcId="{15C93A81-C34A-44B0-908D-6549CACDA2EF}" destId="{30C4EF46-7087-40A3-A6D9-E4D59C085B87}" srcOrd="0" destOrd="0" presId="urn:microsoft.com/office/officeart/2005/8/layout/default"/>
    <dgm:cxn modelId="{B3E8798A-00CB-4EDC-ACB0-27104CC1EC2A}" type="presParOf" srcId="{15C93A81-C34A-44B0-908D-6549CACDA2EF}" destId="{A29BE3B5-532E-4445-AFF4-F394AD06AF37}" srcOrd="1" destOrd="0" presId="urn:microsoft.com/office/officeart/2005/8/layout/default"/>
    <dgm:cxn modelId="{E02B695B-F276-4F7A-BF54-A7D346E6AB82}" type="presParOf" srcId="{15C93A81-C34A-44B0-908D-6549CACDA2EF}" destId="{5DF136A7-9490-4644-92E0-A520EC706BC7}" srcOrd="2" destOrd="0" presId="urn:microsoft.com/office/officeart/2005/8/layout/default"/>
    <dgm:cxn modelId="{E831F8E8-6260-451B-ABF5-C1D9CF483F33}" type="presParOf" srcId="{15C93A81-C34A-44B0-908D-6549CACDA2EF}" destId="{B2F867C1-5E69-480E-843E-2B1FF9203962}" srcOrd="3" destOrd="0" presId="urn:microsoft.com/office/officeart/2005/8/layout/default"/>
    <dgm:cxn modelId="{AF2D59B5-BCE8-4981-8259-389A69E5153B}" type="presParOf" srcId="{15C93A81-C34A-44B0-908D-6549CACDA2EF}" destId="{73444FE9-166B-4CAC-AE01-54272E034125}" srcOrd="4" destOrd="0" presId="urn:microsoft.com/office/officeart/2005/8/layout/default"/>
    <dgm:cxn modelId="{500C6A7D-8F1E-42D6-8DA6-9E289DECB437}" type="presParOf" srcId="{15C93A81-C34A-44B0-908D-6549CACDA2EF}" destId="{2D4946B2-6702-4E45-81A8-DB2E9C027E1D}" srcOrd="5" destOrd="0" presId="urn:microsoft.com/office/officeart/2005/8/layout/default"/>
    <dgm:cxn modelId="{263C107C-E500-4B63-BE46-52C53C9F29F8}" type="presParOf" srcId="{15C93A81-C34A-44B0-908D-6549CACDA2EF}" destId="{DA66EECE-034E-4FDD-AABB-752DF04A2E93}" srcOrd="6" destOrd="0" presId="urn:microsoft.com/office/officeart/2005/8/layout/default"/>
    <dgm:cxn modelId="{7A9284AD-2A38-4D00-AA08-B2EBBBEA4E53}" type="presParOf" srcId="{15C93A81-C34A-44B0-908D-6549CACDA2EF}" destId="{1B29F6BF-DDBA-4E44-B984-1E047B7AD1BF}" srcOrd="7" destOrd="0" presId="urn:microsoft.com/office/officeart/2005/8/layout/default"/>
    <dgm:cxn modelId="{621EC1CC-81F8-4F04-AC25-80ADC24CE998}" type="presParOf" srcId="{15C93A81-C34A-44B0-908D-6549CACDA2EF}" destId="{BDC48CC2-3A3E-4480-A6D0-060BBE412163}" srcOrd="8" destOrd="0" presId="urn:microsoft.com/office/officeart/2005/8/layout/default"/>
    <dgm:cxn modelId="{F1187422-9C27-42E3-A967-37C2C0321A39}" type="presParOf" srcId="{15C93A81-C34A-44B0-908D-6549CACDA2EF}" destId="{885D015E-AEC7-4807-9930-869B5AB12FF0}" srcOrd="9" destOrd="0" presId="urn:microsoft.com/office/officeart/2005/8/layout/default"/>
    <dgm:cxn modelId="{C1492DC7-06E6-4346-9683-470E59B0EDA1}" type="presParOf" srcId="{15C93A81-C34A-44B0-908D-6549CACDA2EF}" destId="{90CB9AE4-5905-4B45-BF03-AE0D605386EF}" srcOrd="10" destOrd="0" presId="urn:microsoft.com/office/officeart/2005/8/layout/default"/>
    <dgm:cxn modelId="{D12E9A60-3A46-40FF-B905-185D5C7319E9}" type="presParOf" srcId="{15C93A81-C34A-44B0-908D-6549CACDA2EF}" destId="{6893FA43-A6EE-4CE8-8AF9-EBC76B9309D1}" srcOrd="11" destOrd="0" presId="urn:microsoft.com/office/officeart/2005/8/layout/default"/>
    <dgm:cxn modelId="{81746D92-0E0A-4424-B270-CBF3AC8A6F71}" type="presParOf" srcId="{15C93A81-C34A-44B0-908D-6549CACDA2EF}" destId="{6DC711AC-94E3-4B1E-8E9D-2F0700CC9867}" srcOrd="12" destOrd="0" presId="urn:microsoft.com/office/officeart/2005/8/layout/default"/>
    <dgm:cxn modelId="{E1D067AC-3507-4C78-A377-B2AC68B5251D}" type="presParOf" srcId="{15C93A81-C34A-44B0-908D-6549CACDA2EF}" destId="{DDF719CE-055C-49D2-9241-85D5880CEC5F}" srcOrd="13" destOrd="0" presId="urn:microsoft.com/office/officeart/2005/8/layout/default"/>
    <dgm:cxn modelId="{D9CFBB82-164D-46C5-A208-A6E42A8124BC}" type="presParOf" srcId="{15C93A81-C34A-44B0-908D-6549CACDA2EF}" destId="{1207F138-96E8-4444-A188-A27681DB56E5}" srcOrd="14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547674-2DDA-4EDF-9FED-C96DC25AA49C}" type="doc">
      <dgm:prSet loTypeId="urn:microsoft.com/office/officeart/2005/8/layout/orgChart1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CAC3EC2E-5C42-4924-969F-D6991B388145}">
      <dgm:prSet phldrT="[Текст]"/>
      <dgm:spPr/>
      <dgm:t>
        <a:bodyPr/>
        <a:lstStyle/>
        <a:p>
          <a:r>
            <a:rPr lang="ru-RU" dirty="0" smtClean="0"/>
            <a:t>Пространственные зоны общения</a:t>
          </a:r>
          <a:endParaRPr lang="ru-RU" dirty="0"/>
        </a:p>
      </dgm:t>
    </dgm:pt>
    <dgm:pt modelId="{BD090475-8605-4612-9579-F823E1130E85}" type="parTrans" cxnId="{20913291-11A9-4CC6-B747-BC8EF83E75B1}">
      <dgm:prSet/>
      <dgm:spPr/>
      <dgm:t>
        <a:bodyPr/>
        <a:lstStyle/>
        <a:p>
          <a:endParaRPr lang="ru-RU"/>
        </a:p>
      </dgm:t>
    </dgm:pt>
    <dgm:pt modelId="{4AAA5D4B-2A54-421F-8BBA-62E16EF8EDA4}" type="sibTrans" cxnId="{20913291-11A9-4CC6-B747-BC8EF83E75B1}">
      <dgm:prSet/>
      <dgm:spPr/>
      <dgm:t>
        <a:bodyPr/>
        <a:lstStyle/>
        <a:p>
          <a:endParaRPr lang="ru-RU"/>
        </a:p>
      </dgm:t>
    </dgm:pt>
    <dgm:pt modelId="{D828B3BB-A1E6-4273-8F05-10D5E4FE6B42}">
      <dgm:prSet phldrT="[Текст]"/>
      <dgm:spPr/>
      <dgm:t>
        <a:bodyPr/>
        <a:lstStyle/>
        <a:p>
          <a:r>
            <a:rPr lang="ru-RU" b="1" dirty="0" smtClean="0"/>
            <a:t>Социальная зона </a:t>
          </a:r>
          <a:r>
            <a:rPr lang="ru-RU" dirty="0" smtClean="0"/>
            <a:t>(120-400 см) </a:t>
          </a:r>
          <a:endParaRPr lang="ru-RU" dirty="0"/>
        </a:p>
      </dgm:t>
    </dgm:pt>
    <dgm:pt modelId="{0E09F9D7-BBE1-4FD2-A4AC-210FE4560B3A}" type="parTrans" cxnId="{C0C5841B-2D74-483E-80D6-9D0D552F8AEE}">
      <dgm:prSet/>
      <dgm:spPr/>
      <dgm:t>
        <a:bodyPr/>
        <a:lstStyle/>
        <a:p>
          <a:endParaRPr lang="ru-RU"/>
        </a:p>
      </dgm:t>
    </dgm:pt>
    <dgm:pt modelId="{8A3EE14E-D187-4FC5-AA51-0CDB24F5C426}" type="sibTrans" cxnId="{C0C5841B-2D74-483E-80D6-9D0D552F8AEE}">
      <dgm:prSet/>
      <dgm:spPr/>
      <dgm:t>
        <a:bodyPr/>
        <a:lstStyle/>
        <a:p>
          <a:endParaRPr lang="ru-RU"/>
        </a:p>
      </dgm:t>
    </dgm:pt>
    <dgm:pt modelId="{6950E965-1E8B-48A9-B968-5BAA3F529B71}">
      <dgm:prSet/>
      <dgm:spPr/>
      <dgm:t>
        <a:bodyPr/>
        <a:lstStyle/>
        <a:p>
          <a:r>
            <a:rPr lang="ru-RU" b="1" dirty="0" smtClean="0"/>
            <a:t>Интимная зона</a:t>
          </a:r>
          <a:r>
            <a:rPr lang="ru-RU" dirty="0" smtClean="0"/>
            <a:t> (15-45 см)</a:t>
          </a:r>
          <a:endParaRPr lang="ru-RU" dirty="0"/>
        </a:p>
      </dgm:t>
    </dgm:pt>
    <dgm:pt modelId="{25F413F2-EC20-4593-BD34-E738068F23C6}" type="parTrans" cxnId="{C12763EA-310E-430A-A2F1-466578CE5EEA}">
      <dgm:prSet/>
      <dgm:spPr/>
      <dgm:t>
        <a:bodyPr/>
        <a:lstStyle/>
        <a:p>
          <a:endParaRPr lang="ru-RU"/>
        </a:p>
      </dgm:t>
    </dgm:pt>
    <dgm:pt modelId="{5BC95A45-3537-42E8-A891-4145A1A2A628}" type="sibTrans" cxnId="{C12763EA-310E-430A-A2F1-466578CE5EEA}">
      <dgm:prSet/>
      <dgm:spPr/>
      <dgm:t>
        <a:bodyPr/>
        <a:lstStyle/>
        <a:p>
          <a:endParaRPr lang="ru-RU"/>
        </a:p>
      </dgm:t>
    </dgm:pt>
    <dgm:pt modelId="{88091C8C-BF87-413A-9250-276F63DD9B92}">
      <dgm:prSet/>
      <dgm:spPr/>
      <dgm:t>
        <a:bodyPr/>
        <a:lstStyle/>
        <a:p>
          <a:r>
            <a:rPr lang="ru-RU" b="1" smtClean="0"/>
            <a:t>Персональная или личная зона</a:t>
          </a:r>
          <a:r>
            <a:rPr lang="ru-RU" smtClean="0"/>
            <a:t> (45-120 см)</a:t>
          </a:r>
          <a:endParaRPr lang="ru-RU"/>
        </a:p>
      </dgm:t>
    </dgm:pt>
    <dgm:pt modelId="{3B94D3D5-CB80-43AD-BF21-F62D9E9F2D7A}" type="parTrans" cxnId="{32BF8114-5573-490D-AB32-7CA5E3AEB8BE}">
      <dgm:prSet/>
      <dgm:spPr/>
      <dgm:t>
        <a:bodyPr/>
        <a:lstStyle/>
        <a:p>
          <a:endParaRPr lang="ru-RU"/>
        </a:p>
      </dgm:t>
    </dgm:pt>
    <dgm:pt modelId="{CCE12914-E99E-403A-AA3F-00CA593BDA4F}" type="sibTrans" cxnId="{32BF8114-5573-490D-AB32-7CA5E3AEB8BE}">
      <dgm:prSet/>
      <dgm:spPr/>
      <dgm:t>
        <a:bodyPr/>
        <a:lstStyle/>
        <a:p>
          <a:endParaRPr lang="ru-RU"/>
        </a:p>
      </dgm:t>
    </dgm:pt>
    <dgm:pt modelId="{8B76DDE0-EF11-4D8C-AA07-B4E002D94982}">
      <dgm:prSet/>
      <dgm:spPr/>
      <dgm:t>
        <a:bodyPr/>
        <a:lstStyle/>
        <a:p>
          <a:r>
            <a:rPr lang="ru-RU" b="1" smtClean="0"/>
            <a:t>Публичная зона</a:t>
          </a:r>
          <a:r>
            <a:rPr lang="ru-RU" smtClean="0"/>
            <a:t> (свыше 400 см). </a:t>
          </a:r>
          <a:endParaRPr lang="ru-RU"/>
        </a:p>
      </dgm:t>
    </dgm:pt>
    <dgm:pt modelId="{6F199591-7DED-49E7-B33F-7F6A6EDA4C1C}" type="parTrans" cxnId="{9E4422AC-B7D6-4964-ACF2-648FC4A3ADCC}">
      <dgm:prSet/>
      <dgm:spPr/>
      <dgm:t>
        <a:bodyPr/>
        <a:lstStyle/>
        <a:p>
          <a:endParaRPr lang="ru-RU"/>
        </a:p>
      </dgm:t>
    </dgm:pt>
    <dgm:pt modelId="{7C314F83-D411-4580-924C-6913D839DB75}" type="sibTrans" cxnId="{9E4422AC-B7D6-4964-ACF2-648FC4A3ADCC}">
      <dgm:prSet/>
      <dgm:spPr/>
      <dgm:t>
        <a:bodyPr/>
        <a:lstStyle/>
        <a:p>
          <a:endParaRPr lang="ru-RU"/>
        </a:p>
      </dgm:t>
    </dgm:pt>
    <dgm:pt modelId="{CCFE1C33-C9F2-4827-BB21-92D4E8E6AE21}" type="pres">
      <dgm:prSet presAssocID="{C5547674-2DDA-4EDF-9FED-C96DC25AA4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45D6E7-9D68-4D5B-906D-59DFF508A57F}" type="pres">
      <dgm:prSet presAssocID="{CAC3EC2E-5C42-4924-969F-D6991B388145}" presName="hierRoot1" presStyleCnt="0">
        <dgm:presLayoutVars>
          <dgm:hierBranch val="init"/>
        </dgm:presLayoutVars>
      </dgm:prSet>
      <dgm:spPr/>
    </dgm:pt>
    <dgm:pt modelId="{3A205193-F649-4A7A-8901-2F8C1931D489}" type="pres">
      <dgm:prSet presAssocID="{CAC3EC2E-5C42-4924-969F-D6991B388145}" presName="rootComposite1" presStyleCnt="0"/>
      <dgm:spPr/>
    </dgm:pt>
    <dgm:pt modelId="{D005290B-144C-4525-869F-9C6070062931}" type="pres">
      <dgm:prSet presAssocID="{CAC3EC2E-5C42-4924-969F-D6991B388145}" presName="rootText1" presStyleLbl="node0" presStyleIdx="0" presStyleCnt="1" custScaleX="232845" custScaleY="100001" custLinFactY="-1260" custLinFactNeighborX="146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5DEFDE-D379-49BB-B850-F90E76B2D7FC}" type="pres">
      <dgm:prSet presAssocID="{CAC3EC2E-5C42-4924-969F-D6991B38814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98F47BE-90E6-43F7-ACF0-0563BFD42569}" type="pres">
      <dgm:prSet presAssocID="{CAC3EC2E-5C42-4924-969F-D6991B388145}" presName="hierChild2" presStyleCnt="0"/>
      <dgm:spPr/>
    </dgm:pt>
    <dgm:pt modelId="{3EB40850-2B04-4F9A-BFF7-2AABCAC5C0C5}" type="pres">
      <dgm:prSet presAssocID="{25F413F2-EC20-4593-BD34-E738068F23C6}" presName="Name37" presStyleLbl="parChTrans1D2" presStyleIdx="0" presStyleCnt="4"/>
      <dgm:spPr/>
      <dgm:t>
        <a:bodyPr/>
        <a:lstStyle/>
        <a:p>
          <a:endParaRPr lang="ru-RU"/>
        </a:p>
      </dgm:t>
    </dgm:pt>
    <dgm:pt modelId="{1AE5CBA2-7C0A-4DE6-A281-218F1539D5A5}" type="pres">
      <dgm:prSet presAssocID="{6950E965-1E8B-48A9-B968-5BAA3F529B71}" presName="hierRoot2" presStyleCnt="0">
        <dgm:presLayoutVars>
          <dgm:hierBranch val="init"/>
        </dgm:presLayoutVars>
      </dgm:prSet>
      <dgm:spPr/>
    </dgm:pt>
    <dgm:pt modelId="{77C0B02E-86CD-4AF2-96EA-A3F2948DD61C}" type="pres">
      <dgm:prSet presAssocID="{6950E965-1E8B-48A9-B968-5BAA3F529B71}" presName="rootComposite" presStyleCnt="0"/>
      <dgm:spPr/>
    </dgm:pt>
    <dgm:pt modelId="{98D2F17C-52F8-4986-888A-136C8F515F0C}" type="pres">
      <dgm:prSet presAssocID="{6950E965-1E8B-48A9-B968-5BAA3F529B7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8D17E7-D8DB-4996-9A7E-F708A44C4E44}" type="pres">
      <dgm:prSet presAssocID="{6950E965-1E8B-48A9-B968-5BAA3F529B71}" presName="rootConnector" presStyleLbl="node2" presStyleIdx="0" presStyleCnt="4"/>
      <dgm:spPr/>
      <dgm:t>
        <a:bodyPr/>
        <a:lstStyle/>
        <a:p>
          <a:endParaRPr lang="ru-RU"/>
        </a:p>
      </dgm:t>
    </dgm:pt>
    <dgm:pt modelId="{300E83C0-EE4D-4D94-9A9C-ED1D92FCA600}" type="pres">
      <dgm:prSet presAssocID="{6950E965-1E8B-48A9-B968-5BAA3F529B71}" presName="hierChild4" presStyleCnt="0"/>
      <dgm:spPr/>
    </dgm:pt>
    <dgm:pt modelId="{2C3D1F19-1BA7-4957-A796-F5C18FF74213}" type="pres">
      <dgm:prSet presAssocID="{6950E965-1E8B-48A9-B968-5BAA3F529B71}" presName="hierChild5" presStyleCnt="0"/>
      <dgm:spPr/>
    </dgm:pt>
    <dgm:pt modelId="{3C2D5BE7-BE52-4E42-BD3E-A79C9FC3203F}" type="pres">
      <dgm:prSet presAssocID="{3B94D3D5-CB80-43AD-BF21-F62D9E9F2D7A}" presName="Name37" presStyleLbl="parChTrans1D2" presStyleIdx="1" presStyleCnt="4"/>
      <dgm:spPr/>
      <dgm:t>
        <a:bodyPr/>
        <a:lstStyle/>
        <a:p>
          <a:endParaRPr lang="ru-RU"/>
        </a:p>
      </dgm:t>
    </dgm:pt>
    <dgm:pt modelId="{EF9179F7-D3B0-4E1B-8454-370AC7F201D8}" type="pres">
      <dgm:prSet presAssocID="{88091C8C-BF87-413A-9250-276F63DD9B92}" presName="hierRoot2" presStyleCnt="0">
        <dgm:presLayoutVars>
          <dgm:hierBranch val="init"/>
        </dgm:presLayoutVars>
      </dgm:prSet>
      <dgm:spPr/>
    </dgm:pt>
    <dgm:pt modelId="{3A0BA1B5-CD4A-4D91-A5F8-554B13218882}" type="pres">
      <dgm:prSet presAssocID="{88091C8C-BF87-413A-9250-276F63DD9B92}" presName="rootComposite" presStyleCnt="0"/>
      <dgm:spPr/>
    </dgm:pt>
    <dgm:pt modelId="{7C33E4AC-DCB1-4089-9271-0ACFEF143D26}" type="pres">
      <dgm:prSet presAssocID="{88091C8C-BF87-413A-9250-276F63DD9B9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EA495B-E7E0-4412-9237-1469C9771DA4}" type="pres">
      <dgm:prSet presAssocID="{88091C8C-BF87-413A-9250-276F63DD9B92}" presName="rootConnector" presStyleLbl="node2" presStyleIdx="1" presStyleCnt="4"/>
      <dgm:spPr/>
      <dgm:t>
        <a:bodyPr/>
        <a:lstStyle/>
        <a:p>
          <a:endParaRPr lang="ru-RU"/>
        </a:p>
      </dgm:t>
    </dgm:pt>
    <dgm:pt modelId="{4E93B288-C1AE-4D0C-9119-3E09BDF45A85}" type="pres">
      <dgm:prSet presAssocID="{88091C8C-BF87-413A-9250-276F63DD9B92}" presName="hierChild4" presStyleCnt="0"/>
      <dgm:spPr/>
    </dgm:pt>
    <dgm:pt modelId="{1D4F8886-8A61-417B-AEED-D37D4773EA11}" type="pres">
      <dgm:prSet presAssocID="{88091C8C-BF87-413A-9250-276F63DD9B92}" presName="hierChild5" presStyleCnt="0"/>
      <dgm:spPr/>
    </dgm:pt>
    <dgm:pt modelId="{E26C9BEF-582D-4D59-8CA1-5CAE22BBFCBC}" type="pres">
      <dgm:prSet presAssocID="{0E09F9D7-BBE1-4FD2-A4AC-210FE4560B3A}" presName="Name37" presStyleLbl="parChTrans1D2" presStyleIdx="2" presStyleCnt="4"/>
      <dgm:spPr/>
      <dgm:t>
        <a:bodyPr/>
        <a:lstStyle/>
        <a:p>
          <a:endParaRPr lang="ru-RU"/>
        </a:p>
      </dgm:t>
    </dgm:pt>
    <dgm:pt modelId="{B5B5874E-B30D-4B3F-900B-27BB7A891528}" type="pres">
      <dgm:prSet presAssocID="{D828B3BB-A1E6-4273-8F05-10D5E4FE6B42}" presName="hierRoot2" presStyleCnt="0">
        <dgm:presLayoutVars>
          <dgm:hierBranch val="init"/>
        </dgm:presLayoutVars>
      </dgm:prSet>
      <dgm:spPr/>
    </dgm:pt>
    <dgm:pt modelId="{3CC43B8B-22F4-4FE0-B0A2-710BE3257263}" type="pres">
      <dgm:prSet presAssocID="{D828B3BB-A1E6-4273-8F05-10D5E4FE6B42}" presName="rootComposite" presStyleCnt="0"/>
      <dgm:spPr/>
    </dgm:pt>
    <dgm:pt modelId="{4DFF5F64-C76B-4F1A-8B17-5647ECDBD80E}" type="pres">
      <dgm:prSet presAssocID="{D828B3BB-A1E6-4273-8F05-10D5E4FE6B4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5AC1EA-552F-4471-8849-C7CC9B4BB864}" type="pres">
      <dgm:prSet presAssocID="{D828B3BB-A1E6-4273-8F05-10D5E4FE6B42}" presName="rootConnector" presStyleLbl="node2" presStyleIdx="2" presStyleCnt="4"/>
      <dgm:spPr/>
      <dgm:t>
        <a:bodyPr/>
        <a:lstStyle/>
        <a:p>
          <a:endParaRPr lang="ru-RU"/>
        </a:p>
      </dgm:t>
    </dgm:pt>
    <dgm:pt modelId="{8764B414-90CF-4545-A902-E3E1112267F1}" type="pres">
      <dgm:prSet presAssocID="{D828B3BB-A1E6-4273-8F05-10D5E4FE6B42}" presName="hierChild4" presStyleCnt="0"/>
      <dgm:spPr/>
    </dgm:pt>
    <dgm:pt modelId="{D949C4CE-A9AA-4D0F-93B6-ED962C0A7033}" type="pres">
      <dgm:prSet presAssocID="{D828B3BB-A1E6-4273-8F05-10D5E4FE6B42}" presName="hierChild5" presStyleCnt="0"/>
      <dgm:spPr/>
    </dgm:pt>
    <dgm:pt modelId="{A8AB23DF-249B-4448-955C-F1538B101430}" type="pres">
      <dgm:prSet presAssocID="{6F199591-7DED-49E7-B33F-7F6A6EDA4C1C}" presName="Name37" presStyleLbl="parChTrans1D2" presStyleIdx="3" presStyleCnt="4"/>
      <dgm:spPr/>
      <dgm:t>
        <a:bodyPr/>
        <a:lstStyle/>
        <a:p>
          <a:endParaRPr lang="ru-RU"/>
        </a:p>
      </dgm:t>
    </dgm:pt>
    <dgm:pt modelId="{0030B93D-385A-42F6-948C-F7BE46F24895}" type="pres">
      <dgm:prSet presAssocID="{8B76DDE0-EF11-4D8C-AA07-B4E002D94982}" presName="hierRoot2" presStyleCnt="0">
        <dgm:presLayoutVars>
          <dgm:hierBranch val="init"/>
        </dgm:presLayoutVars>
      </dgm:prSet>
      <dgm:spPr/>
    </dgm:pt>
    <dgm:pt modelId="{2CC7CFD8-F831-4BCE-AB40-DE1BD621D4C3}" type="pres">
      <dgm:prSet presAssocID="{8B76DDE0-EF11-4D8C-AA07-B4E002D94982}" presName="rootComposite" presStyleCnt="0"/>
      <dgm:spPr/>
    </dgm:pt>
    <dgm:pt modelId="{EE98BFC6-94B0-4E3E-BC13-DE96EF2FBB75}" type="pres">
      <dgm:prSet presAssocID="{8B76DDE0-EF11-4D8C-AA07-B4E002D9498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7ABC68-5194-4026-815A-3B366B645BA0}" type="pres">
      <dgm:prSet presAssocID="{8B76DDE0-EF11-4D8C-AA07-B4E002D94982}" presName="rootConnector" presStyleLbl="node2" presStyleIdx="3" presStyleCnt="4"/>
      <dgm:spPr/>
      <dgm:t>
        <a:bodyPr/>
        <a:lstStyle/>
        <a:p>
          <a:endParaRPr lang="ru-RU"/>
        </a:p>
      </dgm:t>
    </dgm:pt>
    <dgm:pt modelId="{5874DECA-34C2-4798-BED9-A01DD9EF5CA3}" type="pres">
      <dgm:prSet presAssocID="{8B76DDE0-EF11-4D8C-AA07-B4E002D94982}" presName="hierChild4" presStyleCnt="0"/>
      <dgm:spPr/>
    </dgm:pt>
    <dgm:pt modelId="{72BA792F-E3D1-4A4C-8D34-FC05B2AEAE3B}" type="pres">
      <dgm:prSet presAssocID="{8B76DDE0-EF11-4D8C-AA07-B4E002D94982}" presName="hierChild5" presStyleCnt="0"/>
      <dgm:spPr/>
    </dgm:pt>
    <dgm:pt modelId="{57D48C37-684A-47C9-9DA0-4F83229F6828}" type="pres">
      <dgm:prSet presAssocID="{CAC3EC2E-5C42-4924-969F-D6991B388145}" presName="hierChild3" presStyleCnt="0"/>
      <dgm:spPr/>
    </dgm:pt>
  </dgm:ptLst>
  <dgm:cxnLst>
    <dgm:cxn modelId="{2748D2D3-594C-44E4-B694-AEAE80FF9986}" type="presOf" srcId="{3B94D3D5-CB80-43AD-BF21-F62D9E9F2D7A}" destId="{3C2D5BE7-BE52-4E42-BD3E-A79C9FC3203F}" srcOrd="0" destOrd="0" presId="urn:microsoft.com/office/officeart/2005/8/layout/orgChart1"/>
    <dgm:cxn modelId="{0ADA6787-5E8F-4B5D-A1BB-6CFF8F338974}" type="presOf" srcId="{CAC3EC2E-5C42-4924-969F-D6991B388145}" destId="{4E5DEFDE-D379-49BB-B850-F90E76B2D7FC}" srcOrd="1" destOrd="0" presId="urn:microsoft.com/office/officeart/2005/8/layout/orgChart1"/>
    <dgm:cxn modelId="{233DFBDC-D6E4-4910-B99E-6D9E2526CEF8}" type="presOf" srcId="{8B76DDE0-EF11-4D8C-AA07-B4E002D94982}" destId="{EE98BFC6-94B0-4E3E-BC13-DE96EF2FBB75}" srcOrd="0" destOrd="0" presId="urn:microsoft.com/office/officeart/2005/8/layout/orgChart1"/>
    <dgm:cxn modelId="{9E4422AC-B7D6-4964-ACF2-648FC4A3ADCC}" srcId="{CAC3EC2E-5C42-4924-969F-D6991B388145}" destId="{8B76DDE0-EF11-4D8C-AA07-B4E002D94982}" srcOrd="3" destOrd="0" parTransId="{6F199591-7DED-49E7-B33F-7F6A6EDA4C1C}" sibTransId="{7C314F83-D411-4580-924C-6913D839DB75}"/>
    <dgm:cxn modelId="{72AA71A0-5B59-4BCD-A817-C33A8EDE523C}" type="presOf" srcId="{CAC3EC2E-5C42-4924-969F-D6991B388145}" destId="{D005290B-144C-4525-869F-9C6070062931}" srcOrd="0" destOrd="0" presId="urn:microsoft.com/office/officeart/2005/8/layout/orgChart1"/>
    <dgm:cxn modelId="{7D795A85-9CF0-4A83-9CC7-02DC5B51B279}" type="presOf" srcId="{D828B3BB-A1E6-4273-8F05-10D5E4FE6B42}" destId="{065AC1EA-552F-4471-8849-C7CC9B4BB864}" srcOrd="1" destOrd="0" presId="urn:microsoft.com/office/officeart/2005/8/layout/orgChart1"/>
    <dgm:cxn modelId="{D1EBD74B-D00F-4CDD-94B4-4CCBDFFEB77F}" type="presOf" srcId="{C5547674-2DDA-4EDF-9FED-C96DC25AA49C}" destId="{CCFE1C33-C9F2-4827-BB21-92D4E8E6AE21}" srcOrd="0" destOrd="0" presId="urn:microsoft.com/office/officeart/2005/8/layout/orgChart1"/>
    <dgm:cxn modelId="{C12763EA-310E-430A-A2F1-466578CE5EEA}" srcId="{CAC3EC2E-5C42-4924-969F-D6991B388145}" destId="{6950E965-1E8B-48A9-B968-5BAA3F529B71}" srcOrd="0" destOrd="0" parTransId="{25F413F2-EC20-4593-BD34-E738068F23C6}" sibTransId="{5BC95A45-3537-42E8-A891-4145A1A2A628}"/>
    <dgm:cxn modelId="{20913291-11A9-4CC6-B747-BC8EF83E75B1}" srcId="{C5547674-2DDA-4EDF-9FED-C96DC25AA49C}" destId="{CAC3EC2E-5C42-4924-969F-D6991B388145}" srcOrd="0" destOrd="0" parTransId="{BD090475-8605-4612-9579-F823E1130E85}" sibTransId="{4AAA5D4B-2A54-421F-8BBA-62E16EF8EDA4}"/>
    <dgm:cxn modelId="{247E11FA-2D9F-4BA8-A158-263EE560D1B2}" type="presOf" srcId="{88091C8C-BF87-413A-9250-276F63DD9B92}" destId="{7C33E4AC-DCB1-4089-9271-0ACFEF143D26}" srcOrd="0" destOrd="0" presId="urn:microsoft.com/office/officeart/2005/8/layout/orgChart1"/>
    <dgm:cxn modelId="{FEE80BC5-29CA-468D-BE62-677A18F10F47}" type="presOf" srcId="{25F413F2-EC20-4593-BD34-E738068F23C6}" destId="{3EB40850-2B04-4F9A-BFF7-2AABCAC5C0C5}" srcOrd="0" destOrd="0" presId="urn:microsoft.com/office/officeart/2005/8/layout/orgChart1"/>
    <dgm:cxn modelId="{32BF8114-5573-490D-AB32-7CA5E3AEB8BE}" srcId="{CAC3EC2E-5C42-4924-969F-D6991B388145}" destId="{88091C8C-BF87-413A-9250-276F63DD9B92}" srcOrd="1" destOrd="0" parTransId="{3B94D3D5-CB80-43AD-BF21-F62D9E9F2D7A}" sibTransId="{CCE12914-E99E-403A-AA3F-00CA593BDA4F}"/>
    <dgm:cxn modelId="{C101D120-DEDC-4EC8-B5A9-0E910BC2FBE7}" type="presOf" srcId="{0E09F9D7-BBE1-4FD2-A4AC-210FE4560B3A}" destId="{E26C9BEF-582D-4D59-8CA1-5CAE22BBFCBC}" srcOrd="0" destOrd="0" presId="urn:microsoft.com/office/officeart/2005/8/layout/orgChart1"/>
    <dgm:cxn modelId="{C0C5841B-2D74-483E-80D6-9D0D552F8AEE}" srcId="{CAC3EC2E-5C42-4924-969F-D6991B388145}" destId="{D828B3BB-A1E6-4273-8F05-10D5E4FE6B42}" srcOrd="2" destOrd="0" parTransId="{0E09F9D7-BBE1-4FD2-A4AC-210FE4560B3A}" sibTransId="{8A3EE14E-D187-4FC5-AA51-0CDB24F5C426}"/>
    <dgm:cxn modelId="{B7FFA1A4-F994-4A99-BABB-7B5EF680E40E}" type="presOf" srcId="{D828B3BB-A1E6-4273-8F05-10D5E4FE6B42}" destId="{4DFF5F64-C76B-4F1A-8B17-5647ECDBD80E}" srcOrd="0" destOrd="0" presId="urn:microsoft.com/office/officeart/2005/8/layout/orgChart1"/>
    <dgm:cxn modelId="{947DF1AA-5AB6-489C-9187-DEE491C92A0E}" type="presOf" srcId="{8B76DDE0-EF11-4D8C-AA07-B4E002D94982}" destId="{497ABC68-5194-4026-815A-3B366B645BA0}" srcOrd="1" destOrd="0" presId="urn:microsoft.com/office/officeart/2005/8/layout/orgChart1"/>
    <dgm:cxn modelId="{8B1E8DC0-2EF7-4B27-AD52-9C1F41F94D4B}" type="presOf" srcId="{6F199591-7DED-49E7-B33F-7F6A6EDA4C1C}" destId="{A8AB23DF-249B-4448-955C-F1538B101430}" srcOrd="0" destOrd="0" presId="urn:microsoft.com/office/officeart/2005/8/layout/orgChart1"/>
    <dgm:cxn modelId="{B098FF97-3E12-4795-8855-D1B39C2E8C9E}" type="presOf" srcId="{6950E965-1E8B-48A9-B968-5BAA3F529B71}" destId="{98D2F17C-52F8-4986-888A-136C8F515F0C}" srcOrd="0" destOrd="0" presId="urn:microsoft.com/office/officeart/2005/8/layout/orgChart1"/>
    <dgm:cxn modelId="{2AF5B9C3-FCE9-4E46-A47B-89AD14A56E30}" type="presOf" srcId="{6950E965-1E8B-48A9-B968-5BAA3F529B71}" destId="{ED8D17E7-D8DB-4996-9A7E-F708A44C4E44}" srcOrd="1" destOrd="0" presId="urn:microsoft.com/office/officeart/2005/8/layout/orgChart1"/>
    <dgm:cxn modelId="{594D4106-6812-4D7F-9BB4-07B381D1BA43}" type="presOf" srcId="{88091C8C-BF87-413A-9250-276F63DD9B92}" destId="{0AEA495B-E7E0-4412-9237-1469C9771DA4}" srcOrd="1" destOrd="0" presId="urn:microsoft.com/office/officeart/2005/8/layout/orgChart1"/>
    <dgm:cxn modelId="{E636AEE3-C7EA-4D72-B0B0-4E5253484282}" type="presParOf" srcId="{CCFE1C33-C9F2-4827-BB21-92D4E8E6AE21}" destId="{6B45D6E7-9D68-4D5B-906D-59DFF508A57F}" srcOrd="0" destOrd="0" presId="urn:microsoft.com/office/officeart/2005/8/layout/orgChart1"/>
    <dgm:cxn modelId="{7EEFC078-6E61-4A73-BB4A-1817E6117589}" type="presParOf" srcId="{6B45D6E7-9D68-4D5B-906D-59DFF508A57F}" destId="{3A205193-F649-4A7A-8901-2F8C1931D489}" srcOrd="0" destOrd="0" presId="urn:microsoft.com/office/officeart/2005/8/layout/orgChart1"/>
    <dgm:cxn modelId="{A4915FAA-EE37-482B-81F9-D863103ED619}" type="presParOf" srcId="{3A205193-F649-4A7A-8901-2F8C1931D489}" destId="{D005290B-144C-4525-869F-9C6070062931}" srcOrd="0" destOrd="0" presId="urn:microsoft.com/office/officeart/2005/8/layout/orgChart1"/>
    <dgm:cxn modelId="{888A984F-2193-4E80-A451-DF49191C9549}" type="presParOf" srcId="{3A205193-F649-4A7A-8901-2F8C1931D489}" destId="{4E5DEFDE-D379-49BB-B850-F90E76B2D7FC}" srcOrd="1" destOrd="0" presId="urn:microsoft.com/office/officeart/2005/8/layout/orgChart1"/>
    <dgm:cxn modelId="{BDA8E48A-37D4-4487-B916-BF1AA0E0B909}" type="presParOf" srcId="{6B45D6E7-9D68-4D5B-906D-59DFF508A57F}" destId="{A98F47BE-90E6-43F7-ACF0-0563BFD42569}" srcOrd="1" destOrd="0" presId="urn:microsoft.com/office/officeart/2005/8/layout/orgChart1"/>
    <dgm:cxn modelId="{9C846E97-6DC4-4175-B858-33CEB8A145A9}" type="presParOf" srcId="{A98F47BE-90E6-43F7-ACF0-0563BFD42569}" destId="{3EB40850-2B04-4F9A-BFF7-2AABCAC5C0C5}" srcOrd="0" destOrd="0" presId="urn:microsoft.com/office/officeart/2005/8/layout/orgChart1"/>
    <dgm:cxn modelId="{2764DEBF-AB16-4870-B81C-4E41F24F0F31}" type="presParOf" srcId="{A98F47BE-90E6-43F7-ACF0-0563BFD42569}" destId="{1AE5CBA2-7C0A-4DE6-A281-218F1539D5A5}" srcOrd="1" destOrd="0" presId="urn:microsoft.com/office/officeart/2005/8/layout/orgChart1"/>
    <dgm:cxn modelId="{FE6E2BD3-D232-4F2A-9888-84990C9036A0}" type="presParOf" srcId="{1AE5CBA2-7C0A-4DE6-A281-218F1539D5A5}" destId="{77C0B02E-86CD-4AF2-96EA-A3F2948DD61C}" srcOrd="0" destOrd="0" presId="urn:microsoft.com/office/officeart/2005/8/layout/orgChart1"/>
    <dgm:cxn modelId="{207EE0E5-33F4-487A-A15F-754039B80F95}" type="presParOf" srcId="{77C0B02E-86CD-4AF2-96EA-A3F2948DD61C}" destId="{98D2F17C-52F8-4986-888A-136C8F515F0C}" srcOrd="0" destOrd="0" presId="urn:microsoft.com/office/officeart/2005/8/layout/orgChart1"/>
    <dgm:cxn modelId="{A84EB64E-7605-4D58-B9AE-D67AA8B087AE}" type="presParOf" srcId="{77C0B02E-86CD-4AF2-96EA-A3F2948DD61C}" destId="{ED8D17E7-D8DB-4996-9A7E-F708A44C4E44}" srcOrd="1" destOrd="0" presId="urn:microsoft.com/office/officeart/2005/8/layout/orgChart1"/>
    <dgm:cxn modelId="{F26B3464-DEAC-4CD0-B882-378E0224E9C5}" type="presParOf" srcId="{1AE5CBA2-7C0A-4DE6-A281-218F1539D5A5}" destId="{300E83C0-EE4D-4D94-9A9C-ED1D92FCA600}" srcOrd="1" destOrd="0" presId="urn:microsoft.com/office/officeart/2005/8/layout/orgChart1"/>
    <dgm:cxn modelId="{BC0CA0D3-355A-451C-9D91-3CB0AC2CE382}" type="presParOf" srcId="{1AE5CBA2-7C0A-4DE6-A281-218F1539D5A5}" destId="{2C3D1F19-1BA7-4957-A796-F5C18FF74213}" srcOrd="2" destOrd="0" presId="urn:microsoft.com/office/officeart/2005/8/layout/orgChart1"/>
    <dgm:cxn modelId="{F9D5937E-93EE-4EE4-AE6D-20E59F514CE6}" type="presParOf" srcId="{A98F47BE-90E6-43F7-ACF0-0563BFD42569}" destId="{3C2D5BE7-BE52-4E42-BD3E-A79C9FC3203F}" srcOrd="2" destOrd="0" presId="urn:microsoft.com/office/officeart/2005/8/layout/orgChart1"/>
    <dgm:cxn modelId="{B1A3E225-AF6E-4BA4-8EA2-55ABF9FA93EC}" type="presParOf" srcId="{A98F47BE-90E6-43F7-ACF0-0563BFD42569}" destId="{EF9179F7-D3B0-4E1B-8454-370AC7F201D8}" srcOrd="3" destOrd="0" presId="urn:microsoft.com/office/officeart/2005/8/layout/orgChart1"/>
    <dgm:cxn modelId="{4B21478A-DDEE-4299-B111-70B89D37B6CF}" type="presParOf" srcId="{EF9179F7-D3B0-4E1B-8454-370AC7F201D8}" destId="{3A0BA1B5-CD4A-4D91-A5F8-554B13218882}" srcOrd="0" destOrd="0" presId="urn:microsoft.com/office/officeart/2005/8/layout/orgChart1"/>
    <dgm:cxn modelId="{47DDBD05-D334-40C8-9E81-C233A8470F2A}" type="presParOf" srcId="{3A0BA1B5-CD4A-4D91-A5F8-554B13218882}" destId="{7C33E4AC-DCB1-4089-9271-0ACFEF143D26}" srcOrd="0" destOrd="0" presId="urn:microsoft.com/office/officeart/2005/8/layout/orgChart1"/>
    <dgm:cxn modelId="{3292A1D8-D548-40B7-84C0-253027653E4F}" type="presParOf" srcId="{3A0BA1B5-CD4A-4D91-A5F8-554B13218882}" destId="{0AEA495B-E7E0-4412-9237-1469C9771DA4}" srcOrd="1" destOrd="0" presId="urn:microsoft.com/office/officeart/2005/8/layout/orgChart1"/>
    <dgm:cxn modelId="{62D8D711-AC4E-451C-8D74-80A3C3CE7524}" type="presParOf" srcId="{EF9179F7-D3B0-4E1B-8454-370AC7F201D8}" destId="{4E93B288-C1AE-4D0C-9119-3E09BDF45A85}" srcOrd="1" destOrd="0" presId="urn:microsoft.com/office/officeart/2005/8/layout/orgChart1"/>
    <dgm:cxn modelId="{2B025C0E-A985-47BC-ACF8-46812F6E3ADE}" type="presParOf" srcId="{EF9179F7-D3B0-4E1B-8454-370AC7F201D8}" destId="{1D4F8886-8A61-417B-AEED-D37D4773EA11}" srcOrd="2" destOrd="0" presId="urn:microsoft.com/office/officeart/2005/8/layout/orgChart1"/>
    <dgm:cxn modelId="{2BEE0C98-DB85-4690-9A99-38604647CD66}" type="presParOf" srcId="{A98F47BE-90E6-43F7-ACF0-0563BFD42569}" destId="{E26C9BEF-582D-4D59-8CA1-5CAE22BBFCBC}" srcOrd="4" destOrd="0" presId="urn:microsoft.com/office/officeart/2005/8/layout/orgChart1"/>
    <dgm:cxn modelId="{39E3AA7A-60B8-459C-88C7-B05F6CAF6663}" type="presParOf" srcId="{A98F47BE-90E6-43F7-ACF0-0563BFD42569}" destId="{B5B5874E-B30D-4B3F-900B-27BB7A891528}" srcOrd="5" destOrd="0" presId="urn:microsoft.com/office/officeart/2005/8/layout/orgChart1"/>
    <dgm:cxn modelId="{E9731653-3642-4722-8A42-25FA3383FD37}" type="presParOf" srcId="{B5B5874E-B30D-4B3F-900B-27BB7A891528}" destId="{3CC43B8B-22F4-4FE0-B0A2-710BE3257263}" srcOrd="0" destOrd="0" presId="urn:microsoft.com/office/officeart/2005/8/layout/orgChart1"/>
    <dgm:cxn modelId="{F2F78CB2-5488-4648-BDEB-63DDDCE13366}" type="presParOf" srcId="{3CC43B8B-22F4-4FE0-B0A2-710BE3257263}" destId="{4DFF5F64-C76B-4F1A-8B17-5647ECDBD80E}" srcOrd="0" destOrd="0" presId="urn:microsoft.com/office/officeart/2005/8/layout/orgChart1"/>
    <dgm:cxn modelId="{1C1DB272-89B7-4CBE-8402-AC148DFCB6BE}" type="presParOf" srcId="{3CC43B8B-22F4-4FE0-B0A2-710BE3257263}" destId="{065AC1EA-552F-4471-8849-C7CC9B4BB864}" srcOrd="1" destOrd="0" presId="urn:microsoft.com/office/officeart/2005/8/layout/orgChart1"/>
    <dgm:cxn modelId="{2AF3E931-9882-42D6-9E9D-B8EC5AAF2A13}" type="presParOf" srcId="{B5B5874E-B30D-4B3F-900B-27BB7A891528}" destId="{8764B414-90CF-4545-A902-E3E1112267F1}" srcOrd="1" destOrd="0" presId="urn:microsoft.com/office/officeart/2005/8/layout/orgChart1"/>
    <dgm:cxn modelId="{70708F47-A5B0-477D-9911-3F08B67DB6F0}" type="presParOf" srcId="{B5B5874E-B30D-4B3F-900B-27BB7A891528}" destId="{D949C4CE-A9AA-4D0F-93B6-ED962C0A7033}" srcOrd="2" destOrd="0" presId="urn:microsoft.com/office/officeart/2005/8/layout/orgChart1"/>
    <dgm:cxn modelId="{654C69FC-8E8A-4F50-8086-463823E9A085}" type="presParOf" srcId="{A98F47BE-90E6-43F7-ACF0-0563BFD42569}" destId="{A8AB23DF-249B-4448-955C-F1538B101430}" srcOrd="6" destOrd="0" presId="urn:microsoft.com/office/officeart/2005/8/layout/orgChart1"/>
    <dgm:cxn modelId="{300C8350-E06C-49BE-940E-E3FAA610BBCA}" type="presParOf" srcId="{A98F47BE-90E6-43F7-ACF0-0563BFD42569}" destId="{0030B93D-385A-42F6-948C-F7BE46F24895}" srcOrd="7" destOrd="0" presId="urn:microsoft.com/office/officeart/2005/8/layout/orgChart1"/>
    <dgm:cxn modelId="{F2F1FB52-284F-445B-A96A-6C0E337B43C2}" type="presParOf" srcId="{0030B93D-385A-42F6-948C-F7BE46F24895}" destId="{2CC7CFD8-F831-4BCE-AB40-DE1BD621D4C3}" srcOrd="0" destOrd="0" presId="urn:microsoft.com/office/officeart/2005/8/layout/orgChart1"/>
    <dgm:cxn modelId="{2F05674B-8BDA-4EAA-B140-D27352843679}" type="presParOf" srcId="{2CC7CFD8-F831-4BCE-AB40-DE1BD621D4C3}" destId="{EE98BFC6-94B0-4E3E-BC13-DE96EF2FBB75}" srcOrd="0" destOrd="0" presId="urn:microsoft.com/office/officeart/2005/8/layout/orgChart1"/>
    <dgm:cxn modelId="{061480D8-8B35-4EC7-999D-DF242A87B8A0}" type="presParOf" srcId="{2CC7CFD8-F831-4BCE-AB40-DE1BD621D4C3}" destId="{497ABC68-5194-4026-815A-3B366B645BA0}" srcOrd="1" destOrd="0" presId="urn:microsoft.com/office/officeart/2005/8/layout/orgChart1"/>
    <dgm:cxn modelId="{D47AB10C-438E-4EED-86CA-31DB6DEA13BF}" type="presParOf" srcId="{0030B93D-385A-42F6-948C-F7BE46F24895}" destId="{5874DECA-34C2-4798-BED9-A01DD9EF5CA3}" srcOrd="1" destOrd="0" presId="urn:microsoft.com/office/officeart/2005/8/layout/orgChart1"/>
    <dgm:cxn modelId="{AF89E782-66A1-4378-B642-AF3B84EA075D}" type="presParOf" srcId="{0030B93D-385A-42F6-948C-F7BE46F24895}" destId="{72BA792F-E3D1-4A4C-8D34-FC05B2AEAE3B}" srcOrd="2" destOrd="0" presId="urn:microsoft.com/office/officeart/2005/8/layout/orgChart1"/>
    <dgm:cxn modelId="{A0CB1220-EF8F-4163-BD2B-0C0541EB0025}" type="presParOf" srcId="{6B45D6E7-9D68-4D5B-906D-59DFF508A57F}" destId="{57D48C37-684A-47C9-9DA0-4F83229F6828}" srcOrd="2" destOrd="0" presId="urn:microsoft.com/office/officeart/2005/8/layout/orgChar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53E1C0-5740-4777-93FE-E8241F8686F2}" type="doc">
      <dgm:prSet loTypeId="urn:microsoft.com/office/officeart/2005/8/layout/arrow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3906CBA-666A-4952-B1C5-EC65A8CA09B1}">
      <dgm:prSet phldrT="[Текст]"/>
      <dgm:spPr/>
      <dgm:t>
        <a:bodyPr/>
        <a:lstStyle/>
        <a:p>
          <a:r>
            <a:rPr lang="ru-RU" dirty="0" smtClean="0"/>
            <a:t>Истинная</a:t>
          </a:r>
          <a:endParaRPr lang="ru-RU" dirty="0"/>
        </a:p>
      </dgm:t>
    </dgm:pt>
    <dgm:pt modelId="{E4C8361A-6C0C-4A38-AB6F-328F448050CE}" type="parTrans" cxnId="{80805C04-2F08-4398-B11E-D81363B1B47C}">
      <dgm:prSet/>
      <dgm:spPr/>
      <dgm:t>
        <a:bodyPr/>
        <a:lstStyle/>
        <a:p>
          <a:endParaRPr lang="ru-RU"/>
        </a:p>
      </dgm:t>
    </dgm:pt>
    <dgm:pt modelId="{593CFB5F-DD1A-4457-AA7F-66903B87A53C}" type="sibTrans" cxnId="{80805C04-2F08-4398-B11E-D81363B1B47C}">
      <dgm:prSet/>
      <dgm:spPr/>
      <dgm:t>
        <a:bodyPr/>
        <a:lstStyle/>
        <a:p>
          <a:endParaRPr lang="ru-RU"/>
        </a:p>
      </dgm:t>
    </dgm:pt>
    <dgm:pt modelId="{7A763B54-193B-4481-A4C7-2A7222A1DA83}">
      <dgm:prSet phldrT="[Текст]"/>
      <dgm:spPr/>
      <dgm:t>
        <a:bodyPr/>
        <a:lstStyle/>
        <a:p>
          <a:r>
            <a:rPr lang="ru-RU" dirty="0" smtClean="0"/>
            <a:t>Ложная</a:t>
          </a:r>
          <a:endParaRPr lang="ru-RU" dirty="0"/>
        </a:p>
      </dgm:t>
    </dgm:pt>
    <dgm:pt modelId="{B669DFF4-EEB7-4D61-8FF9-F9E3E51A8B08}" type="parTrans" cxnId="{EEAA8917-BF9A-49E4-9FB7-F5FB4127F00B}">
      <dgm:prSet/>
      <dgm:spPr/>
      <dgm:t>
        <a:bodyPr/>
        <a:lstStyle/>
        <a:p>
          <a:endParaRPr lang="ru-RU"/>
        </a:p>
      </dgm:t>
    </dgm:pt>
    <dgm:pt modelId="{4411FB65-3E4F-4182-B601-AD1330058F2A}" type="sibTrans" cxnId="{EEAA8917-BF9A-49E4-9FB7-F5FB4127F00B}">
      <dgm:prSet/>
      <dgm:spPr/>
      <dgm:t>
        <a:bodyPr/>
        <a:lstStyle/>
        <a:p>
          <a:endParaRPr lang="ru-RU"/>
        </a:p>
      </dgm:t>
    </dgm:pt>
    <dgm:pt modelId="{7FD505FE-A1F4-41AF-99B6-AD0A5A911049}" type="pres">
      <dgm:prSet presAssocID="{4053E1C0-5740-4777-93FE-E8241F8686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43EA5D-D318-4D51-A0A6-60AD573CE801}" type="pres">
      <dgm:prSet presAssocID="{E3906CBA-666A-4952-B1C5-EC65A8CA09B1}" presName="arrow" presStyleLbl="node1" presStyleIdx="0" presStyleCnt="2" custScaleY="100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6F85C-2549-4253-8260-B235534659C1}" type="pres">
      <dgm:prSet presAssocID="{7A763B54-193B-4481-A4C7-2A7222A1DA83}" presName="arrow" presStyleLbl="node1" presStyleIdx="1" presStyleCnt="2" custScaleY="100239" custRadScaleRad="72134" custRadScaleInc="1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805C04-2F08-4398-B11E-D81363B1B47C}" srcId="{4053E1C0-5740-4777-93FE-E8241F8686F2}" destId="{E3906CBA-666A-4952-B1C5-EC65A8CA09B1}" srcOrd="0" destOrd="0" parTransId="{E4C8361A-6C0C-4A38-AB6F-328F448050CE}" sibTransId="{593CFB5F-DD1A-4457-AA7F-66903B87A53C}"/>
    <dgm:cxn modelId="{EEAA8917-BF9A-49E4-9FB7-F5FB4127F00B}" srcId="{4053E1C0-5740-4777-93FE-E8241F8686F2}" destId="{7A763B54-193B-4481-A4C7-2A7222A1DA83}" srcOrd="1" destOrd="0" parTransId="{B669DFF4-EEB7-4D61-8FF9-F9E3E51A8B08}" sibTransId="{4411FB65-3E4F-4182-B601-AD1330058F2A}"/>
    <dgm:cxn modelId="{546FE48D-86A0-4DDD-BF84-7B9176CD4615}" type="presOf" srcId="{4053E1C0-5740-4777-93FE-E8241F8686F2}" destId="{7FD505FE-A1F4-41AF-99B6-AD0A5A911049}" srcOrd="0" destOrd="0" presId="urn:microsoft.com/office/officeart/2005/8/layout/arrow5"/>
    <dgm:cxn modelId="{88C9D0A4-30B3-433F-A14B-2E90CA82A587}" type="presOf" srcId="{7A763B54-193B-4481-A4C7-2A7222A1DA83}" destId="{F506F85C-2549-4253-8260-B235534659C1}" srcOrd="0" destOrd="0" presId="urn:microsoft.com/office/officeart/2005/8/layout/arrow5"/>
    <dgm:cxn modelId="{FA01C9E0-6F34-4668-A35D-7AD8BE7E04AB}" type="presOf" srcId="{E3906CBA-666A-4952-B1C5-EC65A8CA09B1}" destId="{2643EA5D-D318-4D51-A0A6-60AD573CE801}" srcOrd="0" destOrd="0" presId="urn:microsoft.com/office/officeart/2005/8/layout/arrow5"/>
    <dgm:cxn modelId="{29FAD0A9-E7D6-4584-BA64-D48E915828E2}" type="presParOf" srcId="{7FD505FE-A1F4-41AF-99B6-AD0A5A911049}" destId="{2643EA5D-D318-4D51-A0A6-60AD573CE801}" srcOrd="0" destOrd="0" presId="urn:microsoft.com/office/officeart/2005/8/layout/arrow5"/>
    <dgm:cxn modelId="{C14C1168-5A64-4A27-90C2-D88D8EC95C07}" type="presParOf" srcId="{7FD505FE-A1F4-41AF-99B6-AD0A5A911049}" destId="{F506F85C-2549-4253-8260-B235534659C1}" srcOrd="1" destOrd="0" presId="urn:microsoft.com/office/officeart/2005/8/layout/arrow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0135" y="2236947"/>
            <a:ext cx="12241530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60270" y="4080510"/>
            <a:ext cx="10081260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441305" y="288371"/>
            <a:ext cx="3240405" cy="61441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20090" y="288371"/>
            <a:ext cx="9481185" cy="61441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643" y="4627245"/>
            <a:ext cx="12241530" cy="1430179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37643" y="3052049"/>
            <a:ext cx="12241530" cy="157519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72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44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516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68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861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033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205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377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20090" y="1680211"/>
            <a:ext cx="6360795" cy="475226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320915" y="1680211"/>
            <a:ext cx="6360795" cy="475226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0090" y="1611869"/>
            <a:ext cx="6363296" cy="67175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20090" y="2283619"/>
            <a:ext cx="6363296" cy="41488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315915" y="1611869"/>
            <a:ext cx="6365796" cy="67175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315915" y="2283619"/>
            <a:ext cx="6365796" cy="41488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1" y="286702"/>
            <a:ext cx="4738093" cy="122015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30704" y="286703"/>
            <a:ext cx="8051006" cy="6145769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0091" y="1506856"/>
            <a:ext cx="4738093" cy="4925616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2854" y="5040630"/>
            <a:ext cx="8641080" cy="59507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822854" y="643414"/>
            <a:ext cx="8641080" cy="4320540"/>
          </a:xfrm>
        </p:spPr>
        <p:txBody>
          <a:bodyPr/>
          <a:lstStyle>
            <a:lvl1pPr marL="0" indent="0">
              <a:buNone/>
              <a:defRPr sz="4300"/>
            </a:lvl1pPr>
            <a:lvl2pPr marL="617220" indent="0">
              <a:buNone/>
              <a:defRPr sz="3800"/>
            </a:lvl2pPr>
            <a:lvl3pPr marL="1234440" indent="0">
              <a:buNone/>
              <a:defRPr sz="3200"/>
            </a:lvl3pPr>
            <a:lvl4pPr marL="1851660" indent="0">
              <a:buNone/>
              <a:defRPr sz="2700"/>
            </a:lvl4pPr>
            <a:lvl5pPr marL="2468880" indent="0">
              <a:buNone/>
              <a:defRPr sz="2700"/>
            </a:lvl5pPr>
            <a:lvl6pPr marL="3086100" indent="0">
              <a:buNone/>
              <a:defRPr sz="2700"/>
            </a:lvl6pPr>
            <a:lvl7pPr marL="3703320" indent="0">
              <a:buNone/>
              <a:defRPr sz="2700"/>
            </a:lvl7pPr>
            <a:lvl8pPr marL="4320540" indent="0">
              <a:buNone/>
              <a:defRPr sz="2700"/>
            </a:lvl8pPr>
            <a:lvl9pPr marL="4937760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22854" y="5635705"/>
            <a:ext cx="8641080" cy="845105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l="-22000"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288370"/>
            <a:ext cx="12961620" cy="1200150"/>
          </a:xfrm>
          <a:prstGeom prst="rect">
            <a:avLst/>
          </a:prstGeom>
        </p:spPr>
        <p:txBody>
          <a:bodyPr vert="horz" lIns="123444" tIns="61722" rIns="123444" bIns="6172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0090" y="1680211"/>
            <a:ext cx="12961620" cy="4752261"/>
          </a:xfrm>
          <a:prstGeom prst="rect">
            <a:avLst/>
          </a:prstGeom>
        </p:spPr>
        <p:txBody>
          <a:bodyPr vert="horz" lIns="123444" tIns="61722" rIns="123444" bIns="6172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0090" y="6674168"/>
            <a:ext cx="3360420" cy="383381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920615" y="6674168"/>
            <a:ext cx="4560570" cy="383381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21290" y="6674168"/>
            <a:ext cx="3360420" cy="383381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344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2915" indent="-462915" algn="l" defTabSz="123444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2983" indent="-385763" algn="l" defTabSz="123444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3050" indent="-308610" algn="l" defTabSz="12344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indent="-308610" algn="l" defTabSz="123444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77490" indent="-308610" algn="l" defTabSz="123444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4710" indent="-308610" algn="l" defTabSz="12344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11930" indent="-308610" algn="l" defTabSz="12344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29150" indent="-308610" algn="l" defTabSz="12344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370" indent="-308610" algn="l" defTabSz="12344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66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610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332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776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useum.ru/gmii" TargetMode="External"/><Relationship Id="rId13" Type="http://schemas.openxmlformats.org/officeDocument/2006/relationships/hyperlink" Target="http://www/" TargetMode="External"/><Relationship Id="rId3" Type="http://schemas.openxmlformats.org/officeDocument/2006/relationships/hyperlink" Target="http://www.klassika.ru/" TargetMode="External"/><Relationship Id="rId7" Type="http://schemas.openxmlformats.org/officeDocument/2006/relationships/hyperlink" Target="http://www.tretyakov.ru/" TargetMode="External"/><Relationship Id="rId12" Type="http://schemas.openxmlformats.org/officeDocument/2006/relationships/hyperlink" Target="http://preschool.rin.ru/" TargetMode="External"/><Relationship Id="rId2" Type="http://schemas.openxmlformats.org/officeDocument/2006/relationships/hyperlink" Target="http://www.baby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npbu.iip.net/" TargetMode="External"/><Relationship Id="rId11" Type="http://schemas.openxmlformats.org/officeDocument/2006/relationships/hyperlink" Target="http://www.solnyshko.ee/" TargetMode="External"/><Relationship Id="rId5" Type="http://schemas.openxmlformats.org/officeDocument/2006/relationships/hyperlink" Target="http://biblio.narod.ru/gyrnal/vek/sod_vse_tabl.htm" TargetMode="External"/><Relationship Id="rId10" Type="http://schemas.openxmlformats.org/officeDocument/2006/relationships/hyperlink" Target="http://www.childrenrest.spb.ru/" TargetMode="External"/><Relationship Id="rId4" Type="http://schemas.openxmlformats.org/officeDocument/2006/relationships/hyperlink" Target="http://www.bukva.ru/" TargetMode="External"/><Relationship Id="rId9" Type="http://schemas.openxmlformats.org/officeDocument/2006/relationships/hyperlink" Target="http://www.rusmuseum.ru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cyclopedia.ru/" TargetMode="External"/><Relationship Id="rId13" Type="http://schemas.openxmlformats.org/officeDocument/2006/relationships/hyperlink" Target="http://psycho.lgg.ru/" TargetMode="External"/><Relationship Id="rId3" Type="http://schemas.openxmlformats.org/officeDocument/2006/relationships/hyperlink" Target="http://www.fw.ru/" TargetMode="External"/><Relationship Id="rId7" Type="http://schemas.openxmlformats.org/officeDocument/2006/relationships/hyperlink" Target="http://www.informika.ru/text/goscom" TargetMode="External"/><Relationship Id="rId12" Type="http://schemas.openxmlformats.org/officeDocument/2006/relationships/hyperlink" Target="http://mama.ru/sonya/id.htm" TargetMode="External"/><Relationship Id="rId17" Type="http://schemas.openxmlformats.org/officeDocument/2006/relationships/hyperlink" Target="http://kids.genebee.msu.su/" TargetMode="External"/><Relationship Id="rId2" Type="http://schemas.openxmlformats.org/officeDocument/2006/relationships/hyperlink" Target="http://www.inter-pedagogika.ru/" TargetMode="External"/><Relationship Id="rId16" Type="http://schemas.openxmlformats.org/officeDocument/2006/relationships/hyperlink" Target="http://www.rozmisel.irk.ru/childr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uma.gov.ru/" TargetMode="External"/><Relationship Id="rId11" Type="http://schemas.openxmlformats.org/officeDocument/2006/relationships/hyperlink" Target="http://www.sciteclibrary.com/family" TargetMode="External"/><Relationship Id="rId5" Type="http://schemas.openxmlformats.org/officeDocument/2006/relationships/hyperlink" Target="http://www/" TargetMode="External"/><Relationship Id="rId15" Type="http://schemas.openxmlformats.org/officeDocument/2006/relationships/hyperlink" Target="http://www.7ya.ru/" TargetMode="External"/><Relationship Id="rId10" Type="http://schemas.openxmlformats.org/officeDocument/2006/relationships/hyperlink" Target="http://www.alenkin.narod.ru/" TargetMode="External"/><Relationship Id="rId4" Type="http://schemas.openxmlformats.org/officeDocument/2006/relationships/hyperlink" Target="http://www.rsl.ru_resl.htm/" TargetMode="External"/><Relationship Id="rId9" Type="http://schemas.openxmlformats.org/officeDocument/2006/relationships/hyperlink" Target="http://www.math.rsu.ru/orfey" TargetMode="External"/><Relationship Id="rId14" Type="http://schemas.openxmlformats.org/officeDocument/2006/relationships/hyperlink" Target="http://www.rodsobr.narod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86124" y="385740"/>
            <a:ext cx="10715700" cy="2000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Технологии   познания и информационного обеспечения взаимодействия детского сада и семьи.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00570" y="4314830"/>
            <a:ext cx="9081128" cy="1357322"/>
          </a:xfrm>
        </p:spPr>
        <p:txBody>
          <a:bodyPr>
            <a:normAutofit fontScale="40000" lnSpcReduction="20000"/>
          </a:bodyPr>
          <a:lstStyle/>
          <a:p>
            <a:r>
              <a:rPr lang="ru-RU" sz="4400" i="1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Вебинар</a:t>
            </a:r>
            <a:r>
              <a:rPr lang="ru-RU" sz="44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по региональной программе «Воспитание маленького волжанина»</a:t>
            </a:r>
          </a:p>
          <a:p>
            <a:pPr algn="just"/>
            <a:r>
              <a:rPr lang="ru-RU" sz="4400" i="1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Додокина</a:t>
            </a:r>
            <a:r>
              <a:rPr lang="ru-RU" sz="44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Н.В., к.п.н., старший воспитатель МКДОУ «Центр развития </a:t>
            </a:r>
            <a:r>
              <a:rPr lang="ru-RU" sz="4400" i="1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ребенка-детский</a:t>
            </a:r>
            <a:r>
              <a:rPr lang="ru-RU" sz="44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сад № 12 «Сказка» городского округа город Фролово, </a:t>
            </a:r>
          </a:p>
          <a:p>
            <a:pPr algn="just"/>
            <a:r>
              <a:rPr lang="ru-RU" sz="44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старший воспитатель МОУ детский сад № 292 Кировского района Волгограда</a:t>
            </a:r>
          </a:p>
        </p:txBody>
      </p:sp>
      <p:pic>
        <p:nvPicPr>
          <p:cNvPr id="4" name="Рисунок 3" descr="1674168110_gas-kvas-com-p-risunok-den-semeinogo-obshcheniya-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976" y="2528880"/>
            <a:ext cx="4517807" cy="37433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290" y="314302"/>
            <a:ext cx="6572296" cy="2500329"/>
          </a:xfrm>
          <a:prstGeom prst="flowChartPunchedCar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День открытых дверей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– форма взаимодействия с родителями, открывающая дверь в мир детского сада. 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486520" y="3243260"/>
            <a:ext cx="7358114" cy="3477935"/>
          </a:xfrm>
          <a:prstGeom prst="flowChartPunchedCard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Встречи - знакомства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Целью таких встреч является разностороннее знакомство семей воспитанников между собой, знакомство с педагогами, воспитывающими ребенка в детском саду. Для этого можно использовать специальные методы: «выбери дистанцию», «ассоциативный ряд», «язык фотографий», «разговор без умолку» и др. Они позволяют снять барьеры общения, возникающие по разным причинам на пороге взаимодействия детского сада с семьей и семей между собой, и перейти к открытым, доверительным отношениям.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В то же время, собранный, благодаря специальным методам материал, может обогатить  паспорт (карту) как отдельно взятой семьи, так и семейного паспорта группы.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2206" y="171426"/>
            <a:ext cx="6000792" cy="66887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/>
              <a:t> </a:t>
            </a:r>
            <a:r>
              <a:rPr lang="ru-RU" sz="3100" b="1" dirty="0" smtClean="0">
                <a:latin typeface="Cambria Math" pitchFamily="18" charset="0"/>
                <a:ea typeface="Cambria Math" pitchFamily="18" charset="0"/>
              </a:rPr>
              <a:t>1. Выбери дистанцию</a:t>
            </a:r>
            <a:endParaRPr lang="ru-RU" sz="31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3512" y="1385872"/>
            <a:ext cx="8481074" cy="535785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ru-RU" sz="1800" i="1" dirty="0" smtClean="0">
                <a:latin typeface="Cambria Math" pitchFamily="18" charset="0"/>
                <a:ea typeface="Cambria Math" pitchFamily="18" charset="0"/>
              </a:rPr>
              <a:t>Ход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. Педагог объявляет какой-нибудь предмет символом обсуждаемой темы встречи с родителями и ставит его в центре комнаты.  Затем педагог предлагает родителям стать на таком расстоянии от предмета, которое могло бы лучше всего продемонстрировать их близость или отдаленность по отношению к теме встречи. Затем каждый из родителей одним предложением объясняет выбранное им расстояние.</a:t>
            </a:r>
            <a:endParaRPr lang="ru-RU" sz="1800" b="1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None/>
            </a:pPr>
            <a:r>
              <a:rPr lang="ru-RU" sz="1800" i="1" dirty="0" smtClean="0">
                <a:latin typeface="Cambria Math" pitchFamily="18" charset="0"/>
                <a:ea typeface="Cambria Math" pitchFamily="18" charset="0"/>
              </a:rPr>
              <a:t>Комментарий. 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Данный метод подходит для прояснения ситуации в группе родителей. Также он дает возможность высказаться по теме встречи тем родителям, которые не всегда могут (или им не всегда удается) выразить словами свое отношение к чему-либо. Важно знать, что некоторыми родителями этот метод может рассматриваться как детская забава.</a:t>
            </a:r>
            <a:endParaRPr lang="ru-RU" sz="1800" b="1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None/>
            </a:pPr>
            <a:r>
              <a:rPr lang="ru-RU" sz="1800" i="1" dirty="0" smtClean="0">
                <a:latin typeface="Cambria Math" pitchFamily="18" charset="0"/>
                <a:ea typeface="Cambria Math" pitchFamily="18" charset="0"/>
              </a:rPr>
              <a:t>Пример.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 Встреча на тему: «Игры в семье». В центре аудитории лежит детская настольно-печатная игра. Родители становятся вокруг игры на различном от нее расстоянии согласно своему к нему отношения.</a:t>
            </a:r>
            <a:endParaRPr lang="ru-RU" sz="1800" b="1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None/>
            </a:pPr>
            <a:r>
              <a:rPr lang="ru-RU" sz="1800" i="1" dirty="0" smtClean="0">
                <a:latin typeface="Cambria Math" pitchFamily="18" charset="0"/>
                <a:ea typeface="Cambria Math" pitchFamily="18" charset="0"/>
              </a:rPr>
              <a:t>Примерные высказывания родителей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:   «Я стала очень близко к игре, поскольку считаю очень важным  создание в семье условий  для  развития детской игры»; «Я стал далеко от игры, потому что считаю, что это пустая трата времени. Дети должны играть сами. Семья тут ни при чем».</a:t>
            </a:r>
            <a:endParaRPr lang="ru-RU" sz="1800" b="1" dirty="0" smtClean="0">
              <a:latin typeface="Cambria Math" pitchFamily="18" charset="0"/>
              <a:ea typeface="Cambria Math" pitchFamily="18" charset="0"/>
            </a:endParaRPr>
          </a:p>
          <a:p>
            <a:pPr algn="just"/>
            <a:endParaRPr lang="ru-RU" sz="18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28" y="1600186"/>
            <a:ext cx="4622798" cy="3886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08" y="171426"/>
            <a:ext cx="6000792" cy="120015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2. Ассоциативный ряд</a:t>
            </a:r>
            <a:endParaRPr lang="ru-RU" sz="32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166" y="1680211"/>
            <a:ext cx="7143800" cy="506351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Ход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. Педагог  пишет на висящем в комнате (лучше всего возле входной двери) плакате какое-нибудь слово, служащее стимулом для творческого размышления родителей. Это опорное слово должно иметь непосредственное отношение к тематике встречи с родителями и затрагивать их эмоциональную сферу.</a:t>
            </a:r>
            <a:endParaRPr lang="ru-RU" b="1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Вопросительный знак и второе слово, являющееся пародией на первое, могут быть написаны рядом. Родителям предлагается в отведенное на встрече время продолжить этот ряд, придумывая новые ассоциации. Как правило, родители это делают охотно, не ожидая повторной стимуляции со стороны педагогов.</a:t>
            </a:r>
            <a:endParaRPr lang="ru-RU" b="1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None/>
            </a:pP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Комментарий.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Этот метод способствует снятию эмоционального напряжения и вносит во взаимодействие педагогов с родителями момент занимательности.</a:t>
            </a:r>
            <a:endParaRPr lang="ru-RU" b="1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Альтернативой к предложенному выше настенному плакату могут являться передаваемые от родителя к родителю листы бумаги. В этом случае каждый родитель получает задание, всякий раз дописывать новое придуманное им слово к уже имеющимся словам.</a:t>
            </a:r>
            <a:endParaRPr lang="ru-RU" b="1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None/>
            </a:pP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Реквизит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. Плакатный картон, демонстрационный стенд или нечто подобное, фломастеры. </a:t>
            </a:r>
            <a:endParaRPr lang="ru-RU" b="1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None/>
            </a:pP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Пример.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Родитель? Мучитель. Исполнитель. Повелитель.</a:t>
            </a:r>
            <a:endParaRPr lang="ru-RU" b="1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None/>
            </a:pP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Рисунок 3" descr="QTrNnC0yI4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6718" y="242864"/>
            <a:ext cx="3372995" cy="378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20171027_172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44106" y="3814764"/>
            <a:ext cx="4300534" cy="322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08" y="171426"/>
            <a:ext cx="6000792" cy="120015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3. Язык фотографий</a:t>
            </a:r>
            <a:endParaRPr lang="ru-RU" sz="32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166" y="1680211"/>
            <a:ext cx="7143800" cy="53492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sz="5000" i="1" dirty="0" smtClean="0">
                <a:latin typeface="Cambria Math" pitchFamily="18" charset="0"/>
                <a:ea typeface="Cambria Math" pitchFamily="18" charset="0"/>
              </a:rPr>
              <a:t>Ход</a:t>
            </a:r>
            <a:r>
              <a:rPr lang="ru-RU" sz="5000" dirty="0" smtClean="0">
                <a:latin typeface="Cambria Math" pitchFamily="18" charset="0"/>
                <a:ea typeface="Cambria Math" pitchFamily="18" charset="0"/>
              </a:rPr>
              <a:t>. Педагог раскладывает на полу непосредственно связанные с темой встречи фотографии. Каждый из родителей выбирает одну из них и,  назвав предварительно свои имя и фамилию, коротко комментирует свой выбор. При этом он высказывает вслух возникшие у него в связи с фотографией ассоциации, мысли, чувства и устанавливает их связь с темой встречи.</a:t>
            </a:r>
          </a:p>
          <a:p>
            <a:pPr algn="just">
              <a:buNone/>
            </a:pPr>
            <a:r>
              <a:rPr lang="ru-RU" sz="5000" i="1" dirty="0" smtClean="0">
                <a:latin typeface="Cambria Math" pitchFamily="18" charset="0"/>
                <a:ea typeface="Cambria Math" pitchFamily="18" charset="0"/>
              </a:rPr>
              <a:t>Комментарий</a:t>
            </a:r>
            <a:r>
              <a:rPr lang="ru-RU" sz="5000" dirty="0" smtClean="0">
                <a:latin typeface="Cambria Math" pitchFamily="18" charset="0"/>
                <a:ea typeface="Cambria Math" pitchFamily="18" charset="0"/>
              </a:rPr>
              <a:t>. Количество родителей в группе должно составлять максимум 15 человек. Поскольку родители могут  свободно ходить по комнате, рассматривая и выбирая фотографии, то не создается эмоционального напряжения, характерного для первой встречи, и в  группе устанавливается благоприятный психологический климат. Предложенные родителям фотографии служат толчком к размышлению над темой встречи. </a:t>
            </a:r>
          </a:p>
          <a:p>
            <a:pPr algn="just">
              <a:buNone/>
            </a:pPr>
            <a:r>
              <a:rPr lang="ru-RU" sz="5000" i="1" dirty="0" smtClean="0">
                <a:latin typeface="Cambria Math" pitchFamily="18" charset="0"/>
                <a:ea typeface="Cambria Math" pitchFamily="18" charset="0"/>
              </a:rPr>
              <a:t>Реквизит</a:t>
            </a:r>
            <a:r>
              <a:rPr lang="ru-RU" sz="5000" dirty="0" smtClean="0">
                <a:latin typeface="Cambria Math" pitchFamily="18" charset="0"/>
                <a:ea typeface="Cambria Math" pitchFamily="18" charset="0"/>
              </a:rPr>
              <a:t>. Большое число (минимум 30) фотографий.</a:t>
            </a:r>
          </a:p>
          <a:p>
            <a:pPr algn="just">
              <a:buNone/>
            </a:pPr>
            <a:r>
              <a:rPr lang="ru-RU" sz="5000" i="1" dirty="0" smtClean="0">
                <a:latin typeface="Cambria Math" pitchFamily="18" charset="0"/>
                <a:ea typeface="Cambria Math" pitchFamily="18" charset="0"/>
              </a:rPr>
              <a:t>Примерная тематика фотографий</a:t>
            </a:r>
            <a:r>
              <a:rPr lang="ru-RU" sz="5000" dirty="0" smtClean="0">
                <a:latin typeface="Cambria Math" pitchFamily="18" charset="0"/>
                <a:ea typeface="Cambria Math" pitchFamily="18" charset="0"/>
              </a:rPr>
              <a:t>: «Дети в детском саду», «Семья».</a:t>
            </a:r>
          </a:p>
          <a:p>
            <a:pPr algn="just">
              <a:buNone/>
            </a:pP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Рисунок 3" descr="QTrNnC0yI4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296" y="2064626"/>
            <a:ext cx="6020315" cy="3714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288370"/>
            <a:ext cx="12961620" cy="88318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Общение как сущностная характеристика взаимодействия детского сада и семьи. </a:t>
            </a:r>
            <a:endParaRPr lang="ru-RU" sz="28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0090" y="1680211"/>
            <a:ext cx="4909174" cy="463488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2900" b="1" dirty="0" smtClean="0">
                <a:latin typeface="Cambria Math" pitchFamily="18" charset="0"/>
                <a:ea typeface="Cambria Math" pitchFamily="18" charset="0"/>
              </a:rPr>
              <a:t>Общение</a:t>
            </a:r>
            <a:r>
              <a:rPr lang="ru-RU" sz="2900" dirty="0" smtClean="0">
                <a:latin typeface="Cambria Math" pitchFamily="18" charset="0"/>
                <a:ea typeface="Cambria Math" pitchFamily="18" charset="0"/>
              </a:rPr>
              <a:t> – это средство связи между людьми, в ходе которого возникает психологический контакт, проявляющийся во взаимном влиянии, обмене информацией, взаимопонимании и </a:t>
            </a:r>
            <a:r>
              <a:rPr lang="ru-RU" sz="2900" dirty="0" err="1" smtClean="0">
                <a:latin typeface="Cambria Math" pitchFamily="18" charset="0"/>
                <a:ea typeface="Cambria Math" pitchFamily="18" charset="0"/>
              </a:rPr>
              <a:t>взаимопереживании</a:t>
            </a:r>
            <a:r>
              <a:rPr lang="ru-RU" sz="29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algn="just">
              <a:buNone/>
            </a:pPr>
            <a:r>
              <a:rPr lang="ru-RU" sz="2900" b="1" dirty="0" smtClean="0">
                <a:latin typeface="Cambria Math" pitchFamily="18" charset="0"/>
                <a:ea typeface="Cambria Math" pitchFamily="18" charset="0"/>
              </a:rPr>
              <a:t>Коммуникация</a:t>
            </a:r>
            <a:r>
              <a:rPr lang="ru-RU" sz="2900" dirty="0" smtClean="0">
                <a:latin typeface="Cambria Math" pitchFamily="18" charset="0"/>
                <a:ea typeface="Cambria Math" pitchFamily="18" charset="0"/>
              </a:rPr>
              <a:t> – это процесс создания и передачи значимых сообщений в неформальной беседе, групповом взаимодействии или публичном выступлении.</a:t>
            </a:r>
          </a:p>
          <a:p>
            <a:pPr algn="just">
              <a:buNone/>
            </a:pPr>
            <a:r>
              <a:rPr lang="ru-RU" sz="2900" dirty="0" smtClean="0">
                <a:latin typeface="Cambria Math" pitchFamily="18" charset="0"/>
                <a:ea typeface="Cambria Math" pitchFamily="18" charset="0"/>
              </a:rPr>
              <a:t>Этот процесс включает в себя участников, контекст, сообщения, каналы, присутствие или отсутствие шумов и обратную связь.</a:t>
            </a:r>
          </a:p>
          <a:p>
            <a:pPr algn="just"/>
            <a:endParaRPr lang="ru-RU" sz="2900" dirty="0" smtClean="0">
              <a:latin typeface="Cambria Math" pitchFamily="18" charset="0"/>
              <a:ea typeface="Cambria Math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986454" y="1385872"/>
          <a:ext cx="7858180" cy="550072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928679"/>
                <a:gridCol w="3929501"/>
              </a:tblGrid>
              <a:tr h="261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mbria Math" pitchFamily="18" charset="0"/>
                          <a:ea typeface="Cambria Math" pitchFamily="18" charset="0"/>
                        </a:rPr>
                        <a:t>Контекст</a:t>
                      </a:r>
                      <a:endParaRPr lang="ru-RU" sz="1600" b="1" dirty="0">
                        <a:solidFill>
                          <a:srgbClr val="6E6E6E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mbria Math" pitchFamily="18" charset="0"/>
                          <a:ea typeface="Cambria Math" pitchFamily="18" charset="0"/>
                        </a:rPr>
                        <a:t>Барьеры</a:t>
                      </a:r>
                      <a:endParaRPr lang="ru-RU" sz="1600" b="1" dirty="0">
                        <a:solidFill>
                          <a:srgbClr val="6E6E6E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</a:tr>
              <a:tr h="13096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 Math" pitchFamily="18" charset="0"/>
                          <a:ea typeface="Cambria Math" pitchFamily="18" charset="0"/>
                        </a:rPr>
                        <a:t>Физический контекст – местоположение, условия окружающей среды (температура, освещение, уровень шума), физическое расстояние между участниками и время суток.</a:t>
                      </a:r>
                      <a:endParaRPr lang="ru-RU" sz="1600" dirty="0">
                        <a:solidFill>
                          <a:srgbClr val="6E6E6E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 Math" pitchFamily="18" charset="0"/>
                          <a:ea typeface="Cambria Math" pitchFamily="18" charset="0"/>
                        </a:rPr>
                        <a:t>Заведующая сидит за столом в кабинете и говорит с родителями…</a:t>
                      </a:r>
                      <a:endParaRPr lang="ru-RU" sz="1600">
                        <a:solidFill>
                          <a:srgbClr val="6E6E6E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</a:tr>
              <a:tr h="7858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 Math" pitchFamily="18" charset="0"/>
                          <a:ea typeface="Cambria Math" pitchFamily="18" charset="0"/>
                        </a:rPr>
                        <a:t>Социальный контекст – назначение события, а также уже существующие взаимоотношения между участниками.</a:t>
                      </a:r>
                      <a:endParaRPr lang="ru-RU" sz="1600" dirty="0">
                        <a:solidFill>
                          <a:srgbClr val="6E6E6E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 Math" pitchFamily="18" charset="0"/>
                          <a:ea typeface="Cambria Math" pitchFamily="18" charset="0"/>
                        </a:rPr>
                        <a:t>Воспитатель разговаривает с ребенком, родителем, коллегой…</a:t>
                      </a:r>
                      <a:endParaRPr lang="ru-RU" sz="1600" dirty="0">
                        <a:solidFill>
                          <a:srgbClr val="6E6E6E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</a:tr>
              <a:tr h="13096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 Math" pitchFamily="18" charset="0"/>
                          <a:ea typeface="Cambria Math" pitchFamily="18" charset="0"/>
                        </a:rPr>
                        <a:t>Исторический контекст – связи, сформировавшиеся между участниками в предыдущих коммуникативных эпизодах и влияющих на понимание текущей ситуации</a:t>
                      </a:r>
                      <a:endParaRPr lang="ru-RU" sz="1600">
                        <a:solidFill>
                          <a:srgbClr val="6E6E6E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 Math" pitchFamily="18" charset="0"/>
                          <a:ea typeface="Cambria Math" pitchFamily="18" charset="0"/>
                        </a:rPr>
                        <a:t>В прошлом между педагогом и родителем был конфликт…</a:t>
                      </a:r>
                      <a:endParaRPr lang="ru-RU" sz="1600" dirty="0">
                        <a:solidFill>
                          <a:srgbClr val="6E6E6E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</a:tr>
              <a:tr h="7858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 Math" pitchFamily="18" charset="0"/>
                          <a:ea typeface="Cambria Math" pitchFamily="18" charset="0"/>
                        </a:rPr>
                        <a:t>Психологический контекст - настроения и чувства, которые каждый из собеседников привносит в общение.</a:t>
                      </a:r>
                      <a:endParaRPr lang="ru-RU" sz="1600">
                        <a:solidFill>
                          <a:srgbClr val="6E6E6E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 Math" pitchFamily="18" charset="0"/>
                          <a:ea typeface="Cambria Math" pitchFamily="18" charset="0"/>
                        </a:rPr>
                        <a:t>Общение с родителем после полученного им стресса…</a:t>
                      </a:r>
                      <a:endParaRPr lang="ru-RU" sz="1600" dirty="0">
                        <a:solidFill>
                          <a:srgbClr val="6E6E6E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</a:tr>
              <a:tr h="10477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 Math" pitchFamily="18" charset="0"/>
                          <a:ea typeface="Cambria Math" pitchFamily="18" charset="0"/>
                        </a:rPr>
                        <a:t>Культурный контекст - убеждения, ценности, отношения, социальная иерархия, религия, роли групп и понятие о времени.</a:t>
                      </a:r>
                      <a:endParaRPr lang="ru-RU" sz="1600">
                        <a:solidFill>
                          <a:srgbClr val="6E6E6E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 Math" pitchFamily="18" charset="0"/>
                          <a:ea typeface="Cambria Math" pitchFamily="18" charset="0"/>
                        </a:rPr>
                        <a:t>Религиозные убеждения  родителей являются помехой….</a:t>
                      </a:r>
                      <a:endParaRPr lang="ru-RU" sz="1600" dirty="0">
                        <a:solidFill>
                          <a:srgbClr val="6E6E6E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2008" y="171426"/>
            <a:ext cx="5552116" cy="66887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Слушатель с четырьмя ушами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" name="Рисунок 3" descr="upl_1598766985_585671_z7u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77" y="1100120"/>
            <a:ext cx="6643734" cy="5572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6915148" y="1028683"/>
            <a:ext cx="7286676" cy="561855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b="1" dirty="0" smtClean="0">
                <a:latin typeface="Cambria Math" pitchFamily="18" charset="0"/>
                <a:ea typeface="Cambria Math" pitchFamily="18" charset="0"/>
              </a:rPr>
              <a:t>1. Факты (Ф)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1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Содержание сообщения. То, что непосредственно произносится или пишется («На улице идет дождь»).</a:t>
            </a:r>
            <a:br>
              <a:rPr lang="ru-RU" sz="1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 </a:t>
            </a:r>
            <a:br>
              <a:rPr lang="ru-RU" sz="1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800" b="1" dirty="0" smtClean="0">
                <a:latin typeface="Cambria Math" pitchFamily="18" charset="0"/>
                <a:ea typeface="Cambria Math" pitchFamily="18" charset="0"/>
              </a:rPr>
              <a:t>2. Призыв (П)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1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Явная или подразумеваемая просьба, цель, призыв к действию / мыслям / чувствам («Возьми зонт»).</a:t>
            </a:r>
            <a:br>
              <a:rPr lang="ru-RU" sz="1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 </a:t>
            </a:r>
            <a:br>
              <a:rPr lang="ru-RU" sz="1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800" b="1" dirty="0" smtClean="0">
                <a:latin typeface="Cambria Math" pitchFamily="18" charset="0"/>
                <a:ea typeface="Cambria Math" pitchFamily="18" charset="0"/>
              </a:rPr>
              <a:t>3. Отношения (О)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1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Этот уровень, где активно задействован невербальный язык, демонстрирует отношение говорящего к собеседнику и их отношениям в целом («Я твой родитель, ты должен меня слушаться»).</a:t>
            </a:r>
            <a:br>
              <a:rPr lang="ru-RU" sz="1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 </a:t>
            </a:r>
            <a:br>
              <a:rPr lang="ru-RU" sz="1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800" b="1" dirty="0" smtClean="0">
                <a:latin typeface="Cambria Math" pitchFamily="18" charset="0"/>
                <a:ea typeface="Cambria Math" pitchFamily="18" charset="0"/>
              </a:rPr>
              <a:t>4. Самораскрытие (С)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1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Некоторая информация о говорящем – его настроение, убеждения, ценности («Я переживаю, что ты промокнешь, я заботливый»).</a:t>
            </a:r>
            <a:endParaRPr lang="ru-RU" sz="18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1810" y="288370"/>
            <a:ext cx="10409900" cy="102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Конструктивный	 разговор –  активное слушание 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4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«Видеть мир глазами собеседника».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290" y="1680211"/>
            <a:ext cx="7000924" cy="513494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Цели: 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создание хорошего дискуссионного климата, совместное нахождение решения проблем.</a:t>
            </a:r>
          </a:p>
          <a:p>
            <a:pPr>
              <a:buNone/>
            </a:pPr>
            <a:r>
              <a:rPr lang="ru-RU" sz="1400" b="1" u="sng" dirty="0" smtClean="0">
                <a:latin typeface="Cambria Math" pitchFamily="18" charset="0"/>
                <a:ea typeface="Cambria Math" pitchFamily="18" charset="0"/>
              </a:rPr>
              <a:t>Методы:</a:t>
            </a:r>
          </a:p>
          <a:p>
            <a:pPr lvl="0">
              <a:buNone/>
            </a:pPr>
            <a:r>
              <a:rPr lang="ru-RU" sz="1400" i="1" dirty="0" smtClean="0">
                <a:latin typeface="Cambria Math" pitchFamily="18" charset="0"/>
                <a:ea typeface="Cambria Math" pitchFamily="18" charset="0"/>
              </a:rPr>
              <a:t>все внимание на другого человека</a:t>
            </a:r>
          </a:p>
          <a:p>
            <a:pPr lvl="1"/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выбор места для разговора</a:t>
            </a:r>
          </a:p>
          <a:p>
            <a:pPr lvl="1"/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положение дела</a:t>
            </a:r>
          </a:p>
          <a:p>
            <a:pPr lvl="1"/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зрительный контакт</a:t>
            </a:r>
          </a:p>
          <a:p>
            <a:pPr lvl="1"/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«гм», «да», «только» </a:t>
            </a:r>
          </a:p>
          <a:p>
            <a:pPr>
              <a:buNone/>
            </a:pP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400" i="1" dirty="0" smtClean="0">
                <a:latin typeface="Cambria Math" pitchFamily="18" charset="0"/>
                <a:ea typeface="Cambria Math" pitchFamily="18" charset="0"/>
              </a:rPr>
              <a:t>парафраз, то есть Вы описываете собственными словами то, о чем ведет речь собеседник. При этом Вы воздерживаетесь от оценочных суждений.</a:t>
            </a:r>
          </a:p>
          <a:p>
            <a:pPr lvl="1"/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«Вам важно, чтобы …»</a:t>
            </a:r>
          </a:p>
          <a:p>
            <a:pPr lvl="1"/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«Я Вас правильно понял, что…»</a:t>
            </a:r>
          </a:p>
          <a:p>
            <a:pPr lvl="0">
              <a:buNone/>
            </a:pPr>
            <a:r>
              <a:rPr lang="ru-RU" sz="1400" i="1" dirty="0" smtClean="0">
                <a:latin typeface="Cambria Math" pitchFamily="18" charset="0"/>
                <a:ea typeface="Cambria Math" pitchFamily="18" charset="0"/>
              </a:rPr>
              <a:t>Вы пытаетесь понять, какие чувства испытывает собеседник.</a:t>
            </a:r>
          </a:p>
          <a:p>
            <a:pPr lvl="1"/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Что ему/ей сейчас важно?</a:t>
            </a:r>
          </a:p>
          <a:p>
            <a:pPr lvl="1"/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Что в настоящий момент чувствует мой собеседник?</a:t>
            </a:r>
          </a:p>
          <a:p>
            <a:pPr lvl="0">
              <a:buNone/>
            </a:pPr>
            <a:r>
              <a:rPr lang="ru-RU" sz="1400" i="1" dirty="0" smtClean="0">
                <a:latin typeface="Cambria Math" pitchFamily="18" charset="0"/>
                <a:ea typeface="Cambria Math" pitchFamily="18" charset="0"/>
              </a:rPr>
              <a:t>Уточняющие вопросы, то есть Вы побуждаете Вашего собеседника изложить сказанное еще более ясно.</a:t>
            </a:r>
          </a:p>
          <a:p>
            <a:pPr lvl="1"/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«Что значит…?»</a:t>
            </a:r>
          </a:p>
          <a:p>
            <a:pPr lvl="1"/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«Не могли бы Вы привести мне пример…?»</a:t>
            </a:r>
          </a:p>
          <a:p>
            <a:pPr>
              <a:buNone/>
            </a:pP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 </a:t>
            </a:r>
          </a:p>
          <a:p>
            <a:endParaRPr lang="ru-RU" sz="1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20725" y="171426"/>
          <a:ext cx="12960350" cy="6643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288370"/>
            <a:ext cx="12961620" cy="9546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Технические средства коммуникации.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0090" y="1680211"/>
            <a:ext cx="5980744" cy="513494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000" b="1" dirty="0" smtClean="0">
                <a:latin typeface="Cambria Math" pitchFamily="18" charset="0"/>
                <a:ea typeface="Cambria Math" pitchFamily="18" charset="0"/>
              </a:rPr>
              <a:t>Технические средства коммуникации</a:t>
            </a:r>
            <a:r>
              <a:rPr lang="ru-RU" sz="4000" dirty="0" smtClean="0">
                <a:latin typeface="Cambria Math" pitchFamily="18" charset="0"/>
                <a:ea typeface="Cambria Math" pitchFamily="18" charset="0"/>
              </a:rPr>
              <a:t> — это средства, которые определяют возможность непосредственного общения человека с человеком и могут служить для передачи информации личного характера.</a:t>
            </a:r>
          </a:p>
          <a:p>
            <a:pPr>
              <a:buNone/>
            </a:pPr>
            <a:endParaRPr lang="ru-RU" sz="400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ru-RU" sz="4000" smtClean="0">
                <a:latin typeface="Cambria Math" pitchFamily="18" charset="0"/>
                <a:ea typeface="Cambria Math" pitchFamily="18" charset="0"/>
              </a:rPr>
              <a:t>К </a:t>
            </a:r>
            <a:r>
              <a:rPr lang="ru-RU" sz="4000" dirty="0" smtClean="0">
                <a:latin typeface="Cambria Math" pitchFamily="18" charset="0"/>
                <a:ea typeface="Cambria Math" pitchFamily="18" charset="0"/>
              </a:rPr>
              <a:t>средствам коммуникации, используемым в  практике ДОО, относятся:</a:t>
            </a:r>
          </a:p>
          <a:p>
            <a:r>
              <a:rPr lang="ru-RU" sz="4000" dirty="0" smtClean="0">
                <a:latin typeface="Cambria Math" pitchFamily="18" charset="0"/>
                <a:ea typeface="Cambria Math" pitchFamily="18" charset="0"/>
              </a:rPr>
              <a:t>факсимильная связь;</a:t>
            </a:r>
          </a:p>
          <a:p>
            <a:r>
              <a:rPr lang="ru-RU" sz="4000" dirty="0" smtClean="0">
                <a:latin typeface="Cambria Math" pitchFamily="18" charset="0"/>
                <a:ea typeface="Cambria Math" pitchFamily="18" charset="0"/>
              </a:rPr>
              <a:t>телефон и мобильный телефон;</a:t>
            </a:r>
          </a:p>
          <a:p>
            <a:r>
              <a:rPr lang="ru-RU" sz="4000" dirty="0" smtClean="0">
                <a:latin typeface="Cambria Math" pitchFamily="18" charset="0"/>
                <a:ea typeface="Cambria Math" pitchFamily="18" charset="0"/>
              </a:rPr>
              <a:t>телеконференции, селекторная связь, конференцсвязь, телемосты;</a:t>
            </a:r>
          </a:p>
          <a:p>
            <a:r>
              <a:rPr lang="ru-RU" sz="4000" dirty="0" smtClean="0">
                <a:latin typeface="Cambria Math" pitchFamily="18" charset="0"/>
                <a:ea typeface="Cambria Math" pitchFamily="18" charset="0"/>
              </a:rPr>
              <a:t>электронная почта;</a:t>
            </a:r>
          </a:p>
          <a:p>
            <a:r>
              <a:rPr lang="ru-RU" sz="4000" dirty="0" smtClean="0">
                <a:latin typeface="Cambria Math" pitchFamily="18" charset="0"/>
                <a:ea typeface="Cambria Math" pitchFamily="18" charset="0"/>
              </a:rPr>
              <a:t>Интернет.</a:t>
            </a:r>
          </a:p>
          <a:p>
            <a:endParaRPr lang="ru-RU" dirty="0"/>
          </a:p>
        </p:txBody>
      </p:sp>
      <p:pic>
        <p:nvPicPr>
          <p:cNvPr id="4" name="Рисунок 3" descr="kak-podklyuchit-bezlimitnyj-tarif-tele2-na-interne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24" y="2457442"/>
            <a:ext cx="7090808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35172" y="171426"/>
            <a:ext cx="6852338" cy="685804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800" dirty="0" smtClean="0">
                <a:latin typeface="Cambria Math" pitchFamily="18" charset="0"/>
                <a:ea typeface="Cambria Math" pitchFamily="18" charset="0"/>
              </a:rPr>
              <a:t> </a:t>
            </a:r>
            <a:br>
              <a:rPr lang="ru-RU" sz="4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4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4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Чего не стоит делать в чате</a:t>
            </a:r>
          </a:p>
          <a:p>
            <a:pPr algn="ctr">
              <a:buNone/>
            </a:pPr>
            <a:r>
              <a:rPr lang="ru-RU" sz="4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4800" dirty="0" smtClean="0">
                <a:latin typeface="Cambria Math" pitchFamily="18" charset="0"/>
                <a:ea typeface="Cambria Math" pitchFamily="18" charset="0"/>
              </a:rPr>
            </a:br>
            <a:endParaRPr lang="ru-RU" sz="4800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4800" dirty="0" smtClean="0">
                <a:latin typeface="Cambria Math" pitchFamily="18" charset="0"/>
                <a:ea typeface="Cambria Math" pitchFamily="18" charset="0"/>
              </a:rPr>
              <a:t>Не отправляйте голосовые сообщения. Это допустимо только для педагога.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800" dirty="0" smtClean="0">
                <a:latin typeface="Cambria Math" pitchFamily="18" charset="0"/>
                <a:ea typeface="Cambria Math" pitchFamily="18" charset="0"/>
              </a:rPr>
              <a:t>Не отправляйте картинки с поздравлениями и смайлики без повода. Пишите коротко, емко и только по теме чата. Пишите всю информацию в одном сообщении, а не по одному слову.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800" dirty="0" smtClean="0">
                <a:latin typeface="Cambria Math" pitchFamily="18" charset="0"/>
                <a:ea typeface="Cambria Math" pitchFamily="18" charset="0"/>
              </a:rPr>
              <a:t>Не присылайте в чат фотографии со школьного мероприятия поштучно. Загрузите их в облако отправьте ссылку на папку.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800" dirty="0" smtClean="0">
                <a:latin typeface="Cambria Math" pitchFamily="18" charset="0"/>
                <a:ea typeface="Cambria Math" pitchFamily="18" charset="0"/>
              </a:rPr>
              <a:t>Не засоряйте чат. Если спрашивают, кто поможет украсить группу, не пишите «Нет, я не могу, мне ребенка не с кем оставить». А если можете — поставьте </a:t>
            </a:r>
            <a:r>
              <a:rPr lang="ru-RU" sz="4800" dirty="0" err="1" smtClean="0">
                <a:latin typeface="Cambria Math" pitchFamily="18" charset="0"/>
                <a:ea typeface="Cambria Math" pitchFamily="18" charset="0"/>
              </a:rPr>
              <a:t>лайк</a:t>
            </a:r>
            <a:r>
              <a:rPr lang="ru-RU" sz="4800" dirty="0" smtClean="0">
                <a:latin typeface="Cambria Math" pitchFamily="18" charset="0"/>
                <a:ea typeface="Cambria Math" pitchFamily="18" charset="0"/>
              </a:rPr>
              <a:t> или ответьте конкретно «Я смогу в среду вечером, украшения есть свои, но нужна еще пара человек и стремянка».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800" dirty="0" smtClean="0">
                <a:latin typeface="Cambria Math" pitchFamily="18" charset="0"/>
                <a:ea typeface="Cambria Math" pitchFamily="18" charset="0"/>
              </a:rPr>
              <a:t>Не устраивайте личные конфликты. Претензии друг другу можно высказать в личных сообщениях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28538" y="171426"/>
            <a:ext cx="6572296" cy="6858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23444" tIns="61722" rIns="123444" bIns="61722" rtlCol="0">
            <a:normAutofit fontScale="32500" lnSpcReduction="20000"/>
          </a:bodyPr>
          <a:lstStyle/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Родительские чаты помогают донести важную информацию, обсудить общие вопросы, собрать нужные сведения и поддерживать связь с учителями. Но иногда чаты становятся площадкой для личных конфликтов и лишней информации.</a:t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</a:b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</a:b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Вот что можно сделать, чтобы чат не раздражал, а приносил пользу. Отправьте эту инструкцию в свои чаты или составьте на ее основе подходящий список правил.</a:t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</a:b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  <a:p>
            <a:pPr marL="462915" marR="0" lvl="0" indent="-462915" algn="ctr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Как общаться в чате</a:t>
            </a:r>
          </a:p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5500" dirty="0" smtClean="0">
              <a:latin typeface="Cambria Math" pitchFamily="18" charset="0"/>
              <a:ea typeface="Cambria Math" pitchFamily="18" charset="0"/>
            </a:endParaRPr>
          </a:p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Это родительский чат (указать группу). Здесь общаются только по делу и уважительно.</a:t>
            </a:r>
            <a:endParaRPr lang="ru-RU" sz="5500" dirty="0" smtClean="0">
              <a:latin typeface="Cambria Math" pitchFamily="18" charset="0"/>
              <a:ea typeface="Cambria Math" pitchFamily="18" charset="0"/>
            </a:endParaRPr>
          </a:p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Если нужно проголосовать, поблагодарить или отозваться тем, кто едет на экскурсию, не пишите «Маша Иванова едет», а </a:t>
            </a:r>
            <a:r>
              <a:rPr kumimoji="0" lang="ru-RU" sz="5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лайкните</a:t>
            </a:r>
            <a:r>
              <a:rPr kumimoji="0" lang="ru-RU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сообщение </a:t>
            </a:r>
            <a:r>
              <a:rPr kumimoji="0" lang="ru-RU" sz="5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родкома</a:t>
            </a:r>
            <a:r>
              <a:rPr kumimoji="0" lang="ru-RU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— при условии, что в </a:t>
            </a:r>
            <a:r>
              <a:rPr kumimoji="0" lang="ru-RU" sz="5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мессенджере</a:t>
            </a:r>
            <a:r>
              <a:rPr kumimoji="0" lang="ru-RU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есть такая возможность. На 30 сообщений в чате станет меньше.</a:t>
            </a:r>
            <a:endParaRPr lang="ru-RU" sz="5500" dirty="0" smtClean="0">
              <a:latin typeface="Cambria Math" pitchFamily="18" charset="0"/>
              <a:ea typeface="Cambria Math" pitchFamily="18" charset="0"/>
            </a:endParaRPr>
          </a:p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Создавайте опросы вместо долгого обсуждения, что дарить учителю, куда ехать на каникулах и где заказывать книги. Тогда достаточно выбрать нужный вариант ответа.</a:t>
            </a:r>
            <a:endParaRPr lang="ru-RU" sz="5500" dirty="0" smtClean="0">
              <a:latin typeface="Cambria Math" pitchFamily="18" charset="0"/>
              <a:ea typeface="Cambria Math" pitchFamily="18" charset="0"/>
            </a:endParaRPr>
          </a:p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Закрепляйте важные сообщения: о реквизитах для сбора денег, изменениях в расписании, времени сбора на экскурсию. Убирайте устаревшую информацию.</a:t>
            </a:r>
            <a:endParaRPr lang="ru-RU" sz="5500" dirty="0" smtClean="0">
              <a:latin typeface="Cambria Math" pitchFamily="18" charset="0"/>
              <a:ea typeface="Cambria Math" pitchFamily="18" charset="0"/>
            </a:endParaRPr>
          </a:p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 Перед тем, как что-то спросить, пролистайте ленту. Скорее всего, это уже спрашивали и ответ есть.</a:t>
            </a:r>
            <a:br>
              <a:rPr kumimoji="0" lang="ru-RU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</a:br>
            <a:r>
              <a:rPr kumimoji="0" lang="ru-RU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/>
            </a:r>
            <a:br>
              <a:rPr kumimoji="0" lang="ru-RU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</a:br>
            <a:r>
              <a:rPr kumimoji="0" lang="ru-RU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</a:t>
            </a:r>
            <a:endParaRPr kumimoji="0" lang="ru-RU" sz="55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29066" y="742930"/>
            <a:ext cx="9552644" cy="592935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Взаимопознание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как сущностная характеристика взаимодействия детского сада и семьи.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Технология встреч-знакомств педагогов детского сада и родителей воспитанников.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Общение как сущностная характеристика взаимодействия детского сада и семьи.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Традиционные средства коммуникации, зоны общения.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Технические средства коммуникации.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Формы обмена информацией между детским садом и семьей.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Технологии информационного обеспечения взаимодействия детского сада и семьи.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Рисунок 5" descr="1653719119_2-kartinkof-club-p-voprositelnii-znak-kartinki-dlya-detei-ves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94" y="1171558"/>
            <a:ext cx="2590815" cy="4957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8802" y="457178"/>
            <a:ext cx="10838528" cy="71438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Формы обмена информацией между детским садом и семьей. </a:t>
            </a:r>
          </a:p>
          <a:p>
            <a:pPr algn="ctr">
              <a:buNone/>
            </a:pPr>
            <a:endParaRPr lang="ru-RU" sz="5400" i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843050" y="1385872"/>
            <a:ext cx="11318949" cy="52935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3444" tIns="61722" rIns="123444" bIns="61722" rtlCol="0">
            <a:normAutofit fontScale="77500" lnSpcReduction="20000"/>
          </a:bodyPr>
          <a:lstStyle/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EC453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Информация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(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Information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) - это сведения о чем-либо…</a:t>
            </a:r>
          </a:p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EC453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Информация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- это любые сведения, принимаемые и передаваемые, сохраняемые различными источниками. </a:t>
            </a:r>
          </a:p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EC453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Информация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- это вся совокупность сведений об окружающем нас мире, о всевозможных протекающих в нем процессах, которые могут быть восприняты живыми организмами, электронными машинами и другими информационными системами.</a:t>
            </a:r>
          </a:p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EC453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Информация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- это все то, чем могут быть дополнены наши знания и предположения.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761" y="288370"/>
            <a:ext cx="11318949" cy="68673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rgbClr val="00B0F0"/>
                </a:solidFill>
                <a:latin typeface="Cambria Math" pitchFamily="18" charset="0"/>
                <a:ea typeface="Cambria Math" pitchFamily="18" charset="0"/>
              </a:rPr>
              <a:t>Классификация </a:t>
            </a:r>
            <a:r>
              <a:rPr lang="ru-RU" sz="3800" b="1" dirty="0" smtClean="0">
                <a:solidFill>
                  <a:srgbClr val="00B0F0"/>
                </a:solidFill>
                <a:latin typeface="Cambria Math" pitchFamily="18" charset="0"/>
                <a:ea typeface="Cambria Math" pitchFamily="18" charset="0"/>
              </a:rPr>
              <a:t>информации</a:t>
            </a:r>
            <a:r>
              <a:rPr lang="ru-RU" sz="2700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ru-RU" sz="27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2761" y="1314434"/>
            <a:ext cx="11318949" cy="54364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700" dirty="0" smtClean="0">
                <a:latin typeface="Cambria Math" pitchFamily="18" charset="0"/>
                <a:ea typeface="Cambria Math" pitchFamily="18" charset="0"/>
              </a:rPr>
              <a:t>Информацию можно разделить на виды по разным критериям:</a:t>
            </a:r>
          </a:p>
          <a:p>
            <a:pPr>
              <a:buNone/>
            </a:pPr>
            <a:r>
              <a:rPr lang="ru-RU" sz="2700" i="1" dirty="0" smtClean="0">
                <a:solidFill>
                  <a:srgbClr val="00B0F0"/>
                </a:solidFill>
                <a:latin typeface="Cambria Math" pitchFamily="18" charset="0"/>
                <a:ea typeface="Cambria Math" pitchFamily="18" charset="0"/>
              </a:rPr>
              <a:t>По истинности:</a:t>
            </a:r>
          </a:p>
          <a:p>
            <a:pPr>
              <a:buNone/>
            </a:pPr>
            <a:endParaRPr lang="ru-RU" sz="27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ru-RU" sz="2700" dirty="0" smtClean="0">
                <a:latin typeface="Cambria Math" pitchFamily="18" charset="0"/>
                <a:ea typeface="Cambria Math" pitchFamily="18" charset="0"/>
              </a:rPr>
              <a:t> </a:t>
            </a:r>
          </a:p>
          <a:p>
            <a:pPr>
              <a:buNone/>
            </a:pPr>
            <a:endParaRPr lang="ru-RU" sz="27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ru-RU" sz="27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ru-RU" sz="2700" i="1" dirty="0" smtClean="0">
                <a:solidFill>
                  <a:srgbClr val="00B0F0"/>
                </a:solidFill>
                <a:latin typeface="Cambria Math" pitchFamily="18" charset="0"/>
                <a:ea typeface="Cambria Math" pitchFamily="18" charset="0"/>
              </a:rPr>
              <a:t>По способу восприятия: </a:t>
            </a:r>
          </a:p>
          <a:p>
            <a:pPr>
              <a:buFont typeface="Wingdings" pitchFamily="2" charset="2"/>
              <a:buChar char="Ø"/>
            </a:pPr>
            <a:r>
              <a:rPr lang="ru-RU" sz="2700" dirty="0" smtClean="0">
                <a:latin typeface="Cambria Math" pitchFamily="18" charset="0"/>
                <a:ea typeface="Cambria Math" pitchFamily="18" charset="0"/>
              </a:rPr>
              <a:t>визуальная — воспринимается органами зрения; </a:t>
            </a:r>
          </a:p>
          <a:p>
            <a:pPr>
              <a:buFont typeface="Wingdings" pitchFamily="2" charset="2"/>
              <a:buChar char="Ø"/>
            </a:pPr>
            <a:r>
              <a:rPr lang="ru-RU" sz="2700" dirty="0" err="1" smtClean="0">
                <a:latin typeface="Cambria Math" pitchFamily="18" charset="0"/>
                <a:ea typeface="Cambria Math" pitchFamily="18" charset="0"/>
              </a:rPr>
              <a:t>аудиальная</a:t>
            </a:r>
            <a:r>
              <a:rPr lang="ru-RU" sz="2700" dirty="0" smtClean="0">
                <a:latin typeface="Cambria Math" pitchFamily="18" charset="0"/>
                <a:ea typeface="Cambria Math" pitchFamily="18" charset="0"/>
              </a:rPr>
              <a:t> — воспринимается органами слуха; </a:t>
            </a:r>
          </a:p>
          <a:p>
            <a:pPr>
              <a:buFont typeface="Wingdings" pitchFamily="2" charset="2"/>
              <a:buChar char="Ø"/>
            </a:pPr>
            <a:r>
              <a:rPr lang="ru-RU" sz="2700" dirty="0" smtClean="0">
                <a:latin typeface="Cambria Math" pitchFamily="18" charset="0"/>
                <a:ea typeface="Cambria Math" pitchFamily="18" charset="0"/>
              </a:rPr>
              <a:t>тактильная — воспринимается тактильными рецепторами;</a:t>
            </a:r>
          </a:p>
          <a:p>
            <a:pPr>
              <a:buFont typeface="Wingdings" pitchFamily="2" charset="2"/>
              <a:buChar char="Ø"/>
            </a:pPr>
            <a:r>
              <a:rPr lang="ru-RU" sz="2700" dirty="0" smtClean="0">
                <a:latin typeface="Cambria Math" pitchFamily="18" charset="0"/>
                <a:ea typeface="Cambria Math" pitchFamily="18" charset="0"/>
              </a:rPr>
              <a:t>обонятельная — воспринимается обонятельными рецепторами; </a:t>
            </a:r>
          </a:p>
          <a:p>
            <a:pPr>
              <a:buFont typeface="Wingdings" pitchFamily="2" charset="2"/>
              <a:buChar char="Ø"/>
            </a:pPr>
            <a:r>
              <a:rPr lang="ru-RU" sz="2700" dirty="0" smtClean="0">
                <a:latin typeface="Cambria Math" pitchFamily="18" charset="0"/>
                <a:ea typeface="Cambria Math" pitchFamily="18" charset="0"/>
              </a:rPr>
              <a:t>вкусовая — воспринимаемая вкусовыми рецепторами.</a:t>
            </a:r>
            <a:br>
              <a:rPr lang="ru-RU" sz="27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</a:t>
            </a:r>
            <a:endParaRPr lang="ru-RU" sz="27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771876" y="2171690"/>
          <a:ext cx="7988554" cy="1425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8ecb56435cefab27fd4576b1b4115fb-80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9" y="600054"/>
            <a:ext cx="7000924" cy="5643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7486652" y="600055"/>
            <a:ext cx="6195058" cy="5832417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700" dirty="0" smtClean="0">
                <a:latin typeface="Georgia" pitchFamily="18" charset="0"/>
              </a:rPr>
              <a:t>По назначению: </a:t>
            </a:r>
          </a:p>
          <a:p>
            <a:pPr>
              <a:buNone/>
            </a:pPr>
            <a:endParaRPr lang="ru-RU" sz="2700" dirty="0" smtClean="0">
              <a:latin typeface="Georgi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700" b="1" i="1" dirty="0" smtClean="0">
                <a:solidFill>
                  <a:srgbClr val="00823B"/>
                </a:solidFill>
                <a:latin typeface="Georgia" pitchFamily="18" charset="0"/>
              </a:rPr>
              <a:t>массовая</a:t>
            </a:r>
            <a:r>
              <a:rPr lang="ru-RU" sz="2700" dirty="0" smtClean="0">
                <a:latin typeface="Georgia" pitchFamily="18" charset="0"/>
              </a:rPr>
              <a:t> — содержит тривиальные сведения и оперирует набором понятий, понятным большей части социума;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700" b="1" i="1" dirty="0" smtClean="0">
                <a:solidFill>
                  <a:srgbClr val="00823B"/>
                </a:solidFill>
                <a:latin typeface="Georgia" pitchFamily="18" charset="0"/>
              </a:rPr>
              <a:t>специальная</a:t>
            </a:r>
            <a:r>
              <a:rPr lang="ru-RU" sz="2700" dirty="0" smtClean="0">
                <a:latin typeface="Georgia" pitchFamily="18" charset="0"/>
              </a:rPr>
              <a:t> — содержит специфический набор понятий, при использовании происходит передача сведений, которые могут быть не понятны основной массе социума, но необходимы и понятны в рамках узкой социальной группы, где используется данная информация;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700" b="1" i="1" dirty="0" smtClean="0">
                <a:solidFill>
                  <a:srgbClr val="00823B"/>
                </a:solidFill>
                <a:latin typeface="Georgia" pitchFamily="18" charset="0"/>
              </a:rPr>
              <a:t>секретная</a:t>
            </a:r>
            <a:r>
              <a:rPr lang="ru-RU" sz="2700" dirty="0" smtClean="0">
                <a:latin typeface="Georgia" pitchFamily="18" charset="0"/>
              </a:rPr>
              <a:t> — передаваемая узкому кругу лиц и по закрытым (защищённым) каналам;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700" b="1" i="1" dirty="0" smtClean="0">
                <a:solidFill>
                  <a:srgbClr val="00823B"/>
                </a:solidFill>
                <a:latin typeface="Georgia" pitchFamily="18" charset="0"/>
              </a:rPr>
              <a:t>личная (приватная</a:t>
            </a:r>
            <a:r>
              <a:rPr lang="ru-RU" sz="2700" dirty="0" smtClean="0">
                <a:latin typeface="Georgia" pitchFamily="18" charset="0"/>
              </a:rPr>
              <a:t>) — набор сведений о какой-либо личности, определяющий социальное положение и типы социальных взаимодействий.  </a:t>
            </a:r>
            <a:endParaRPr lang="ru-RU" sz="27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52" y="600054"/>
            <a:ext cx="6266899" cy="57007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FF33CC"/>
                </a:solidFill>
                <a:latin typeface="Georgia" pitchFamily="18" charset="0"/>
              </a:rPr>
              <a:t>Стенды – наглядная форма предъявления информации.</a:t>
            </a:r>
          </a:p>
          <a:p>
            <a:pPr algn="ctr">
              <a:buNone/>
            </a:pPr>
            <a:endParaRPr lang="ru-RU" sz="2400" b="1" i="1" dirty="0" smtClean="0">
              <a:solidFill>
                <a:srgbClr val="FF33CC"/>
              </a:solidFill>
              <a:latin typeface="Georgia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Georgia" pitchFamily="18" charset="0"/>
              </a:rPr>
              <a:t>Для семьи на стендах целесообразно размещать информацию трех видов: стратегическую (многолетнюю), тактическую (годичную), оперативную.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FF33CC"/>
                </a:solidFill>
                <a:latin typeface="Georgia" pitchFamily="18" charset="0"/>
              </a:rPr>
              <a:t>Стратегическая информация </a:t>
            </a:r>
            <a:r>
              <a:rPr lang="ru-RU" sz="2400" dirty="0" smtClean="0">
                <a:latin typeface="Georgia" pitchFamily="18" charset="0"/>
              </a:rPr>
              <a:t>– это необходимые для родителей сведения о задачах развития ДОУ на перспективу, о реализуемой образовательной программе.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FF33CC"/>
                </a:solidFill>
                <a:latin typeface="Georgia" pitchFamily="18" charset="0"/>
              </a:rPr>
              <a:t>Тактическая информация </a:t>
            </a:r>
            <a:r>
              <a:rPr lang="ru-RU" sz="2400" dirty="0" smtClean="0">
                <a:latin typeface="Georgia" pitchFamily="18" charset="0"/>
              </a:rPr>
              <a:t>– сведения о режиме дня ребенка, о задачах и содержании воспитательно-образовательной работы в группе на год.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FF33CC"/>
                </a:solidFill>
                <a:latin typeface="Georgia" pitchFamily="18" charset="0"/>
              </a:rPr>
              <a:t>Оперативная информация </a:t>
            </a:r>
            <a:r>
              <a:rPr lang="ru-RU" sz="2400" dirty="0" smtClean="0">
                <a:latin typeface="Georgia" pitchFamily="18" charset="0"/>
              </a:rPr>
              <a:t>– сведения об ожидаемых или уже прошедших мероприятиях в группе, детском саду, районе (акциях, конкурсах, выставках, встречах в родительском клубе, экскурсиях и т.д.). </a:t>
            </a:r>
          </a:p>
          <a:p>
            <a:pPr algn="just">
              <a:buNone/>
            </a:pPr>
            <a:endParaRPr lang="ru-RU" sz="2700" dirty="0"/>
          </a:p>
        </p:txBody>
      </p:sp>
      <p:pic>
        <p:nvPicPr>
          <p:cNvPr id="5" name="Содержимое 3" descr="456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032" y="171426"/>
            <a:ext cx="5967212" cy="2800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F:\Нотта, работа\ДЕТСКИЙ САД\Фото. Детский сад Сказка\7371f0648e5b96d0305c191dbb8e05a5c28fbc39601e5ffc7ebbe34795ee95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9462" y="3529012"/>
            <a:ext cx="5863036" cy="3262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290" y="528616"/>
            <a:ext cx="5929354" cy="6000792"/>
          </a:xfrm>
          <a:prstGeom prst="flowChartAlternateProcess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Воспитателям важно помнить, что оперативная информация быстро стареет, т.е. утрачивает свою актуальность для родителей, а значит, ее постоянно необходимо обновлять.</a:t>
            </a:r>
          </a:p>
          <a:p>
            <a:pPr algn="just">
              <a:buNone/>
            </a:pP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Стендовая информация становится привлекательной для родителей, если:</a:t>
            </a:r>
          </a:p>
          <a:p>
            <a:pPr algn="just">
              <a:buNone/>
            </a:pP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- она структурирована по направлениям (например, «родители и дети», «бабушки и внуки»);</a:t>
            </a:r>
          </a:p>
          <a:p>
            <a:pPr algn="just">
              <a:buNone/>
            </a:pP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- отвечает информационным запросам родителей (прародителей);</a:t>
            </a:r>
          </a:p>
          <a:p>
            <a:pPr algn="just">
              <a:buNone/>
            </a:pP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- эстетически оформлена;</a:t>
            </a:r>
          </a:p>
          <a:p>
            <a:pPr algn="just">
              <a:buNone/>
            </a:pP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- текст сочетается с фото-, а также иллюстративным материалом.</a:t>
            </a:r>
          </a:p>
          <a:p>
            <a:pPr algn="just">
              <a:buNone/>
            </a:pP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Рисунок 5" descr="22905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834" y="885806"/>
            <a:ext cx="7401061" cy="492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1480" y="742930"/>
            <a:ext cx="5368566" cy="5457368"/>
          </a:xfrm>
          <a:prstGeom prst="flowChartAlternateProcess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2700" b="1" i="1" dirty="0" smtClean="0">
                <a:solidFill>
                  <a:srgbClr val="FFC000"/>
                </a:solidFill>
                <a:latin typeface="Georgia" pitchFamily="18" charset="0"/>
              </a:rPr>
              <a:t>Памятка</a:t>
            </a:r>
            <a:r>
              <a:rPr lang="ru-RU" sz="2700" dirty="0" smtClean="0">
                <a:latin typeface="Georgia" pitchFamily="18" charset="0"/>
              </a:rPr>
              <a:t> - хорошо структурированный, короткий текст, напоминающий, а также призывающий родителей к осознанному воспитанию детей в семье и сотрудничеству с детским садом в решении различных образовательных задач. </a:t>
            </a:r>
          </a:p>
          <a:p>
            <a:pPr algn="just">
              <a:buNone/>
            </a:pPr>
            <a:endParaRPr lang="ru-RU" sz="2700" dirty="0" smtClean="0">
              <a:latin typeface="Georgia" pitchFamily="18" charset="0"/>
            </a:endParaRPr>
          </a:p>
          <a:p>
            <a:pPr algn="just">
              <a:buNone/>
            </a:pPr>
            <a:r>
              <a:rPr lang="ru-RU" sz="2700" dirty="0" smtClean="0">
                <a:latin typeface="Georgia" pitchFamily="18" charset="0"/>
              </a:rPr>
              <a:t>Чаще всего родители получают памятки в рамках проводимых в детском саду мероприятий для детей и родителей (родительских собраниях, конференциях, консультациях и т.д.). </a:t>
            </a:r>
          </a:p>
          <a:p>
            <a:pPr algn="just">
              <a:buNone/>
            </a:pPr>
            <a:endParaRPr lang="ru-RU" sz="2700" dirty="0" smtClean="0">
              <a:latin typeface="Georgia" pitchFamily="18" charset="0"/>
            </a:endParaRPr>
          </a:p>
          <a:p>
            <a:pPr algn="just">
              <a:buNone/>
            </a:pPr>
            <a:r>
              <a:rPr lang="ru-RU" sz="2700" dirty="0" smtClean="0">
                <a:latin typeface="Georgia" pitchFamily="18" charset="0"/>
              </a:rPr>
              <a:t>Если семья по той или иной причине не участвовала во встрече, она может получить памятку в индивидуальном порядке с соответствующими устными рекомендациями. </a:t>
            </a:r>
          </a:p>
          <a:p>
            <a:pPr>
              <a:buNone/>
            </a:pPr>
            <a:endParaRPr lang="ru-RU" sz="27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915148" y="742930"/>
            <a:ext cx="6583012" cy="530734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23444" tIns="61722" rIns="123444" bIns="61722" rtlCol="0">
            <a:normAutofit fontScale="85000" lnSpcReduction="10000"/>
          </a:bodyPr>
          <a:lstStyle/>
          <a:p>
            <a:pPr marL="462915" marR="0" lvl="0" indent="-462915" algn="ctr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Памятка «Правила дорожного движения».</a:t>
            </a:r>
          </a:p>
          <a:p>
            <a:pPr marL="462915" marR="0" lvl="0" indent="-462915" algn="ctr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Уважаемые родители! </a:t>
            </a:r>
          </a:p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Помните, что, нарушая правила дорожного движения, Вы негласно разрешаете нарушать их своим детям.</a:t>
            </a:r>
          </a:p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Учите ребенка:</a:t>
            </a:r>
          </a:p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не спешить при переходе улицы;</a:t>
            </a:r>
          </a:p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переходить дорогу в установленном месте;</a:t>
            </a:r>
          </a:p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Берегите детей от неразумных поступков  на улицах.</a:t>
            </a:r>
          </a:p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Не забывайте о пешеходных знаках. Будьте примером, выполняя правила пешехода.</a:t>
            </a:r>
          </a:p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Помните, что жизнь и здоровье детей в ваших руках!</a:t>
            </a:r>
          </a:p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15" y="314302"/>
            <a:ext cx="6786610" cy="3571900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Cambria Math" pitchFamily="18" charset="0"/>
                <a:ea typeface="Cambria Math" pitchFamily="18" charset="0"/>
              </a:rPr>
              <a:t>Буклет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– издание, отпечатанное на одном листе, который складывается  параллельными сгибами так, что оно может читаться и рассматриваться без разрезки, раскрываясь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ширмообразно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. </a:t>
            </a:r>
          </a:p>
          <a:p>
            <a:pPr algn="just">
              <a:buNone/>
            </a:pPr>
            <a:endParaRPr lang="ru-RU" sz="2400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Cambria Math" pitchFamily="18" charset="0"/>
                <a:ea typeface="Cambria Math" pitchFamily="18" charset="0"/>
              </a:rPr>
              <a:t>Буклеты для родителей 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– прекрасное средство их информирования о достижениях в науке и практике воспитания дошкольников (в т.ч. достижениях конкретного учреждения), а также презентации (освещения) родителям  собственных семейных ресурсов в развитии личности ребенка. </a:t>
            </a:r>
          </a:p>
          <a:p>
            <a:pPr algn="just">
              <a:buNone/>
            </a:pP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Примером такого освещения ценности личностного общения родителей с ребенком являются буклеты с подробным описанием 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маршрутов прогулок выходного дня семьи. 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Составленные педагогами, они помогают родителям интересно, с пользой для детско-взрослых отношений, прожить незабываемые минуты и часы совместного воскресного отдыха.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558090" y="742930"/>
            <a:ext cx="6623686" cy="5850772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123444" tIns="61722" rIns="123444" bIns="61722" rtlCol="0">
            <a:normAutofit fontScale="70000" lnSpcReduction="20000"/>
          </a:bodyPr>
          <a:lstStyle/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Маршруты выходного дня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. Конструирование маршрута – поэтапный процесс. Воспитателям важно:</a:t>
            </a:r>
          </a:p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- определить 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тему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, указывающую на постижение семьей с дошкольником природного или культурного наследия города (села); 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цель -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предвосхищение результатов совместного познания (в т.ч. и материальных – макетов, рисунков, фотографий, газет);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а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также </a:t>
            </a:r>
          </a:p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- представить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историческую справку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о памятнике природы или истории (желательно доступную детям), тексты или названия стихов, рассказов, былин, соответствующего содержания; и конечно рекомендации по снаряжению; </a:t>
            </a:r>
          </a:p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- разработать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маршрут следования.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</a:p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Применение маршрутов выходного дня в практике, дает свои плоды: </a:t>
            </a:r>
          </a:p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во-первых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, актуализируется воспитательный потенциал семьи,</a:t>
            </a:r>
          </a:p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во-вторых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, родители и дети получают опыт радостного, интересного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со-бытия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;</a:t>
            </a:r>
          </a:p>
          <a:p>
            <a:pPr marL="462915" marR="0" lvl="0" indent="-462915" algn="just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в-третьих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, развивающая среда семьи и детского сада пополняется уникальными материалами (альбомы с мест путешествий, нарисованные детьми и взрослыми,  фотографии, сочинения, передающие впечатления о выходном дне, проведенном семьей).</a:t>
            </a:r>
          </a:p>
          <a:p>
            <a:pPr marL="462915" marR="0" lvl="0" indent="-462915" algn="r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2915" marR="0" lvl="0" indent="-462915" algn="l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detsad-367922-14456020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60" y="3957640"/>
            <a:ext cx="3857652" cy="2895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290" y="385740"/>
            <a:ext cx="6715172" cy="6000792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9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Рукописные (электронные) газеты и журналы. </a:t>
            </a:r>
          </a:p>
          <a:p>
            <a:pPr algn="just">
              <a:buNone/>
            </a:pP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Целью 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издания в детском саду газет и журналов является привлечения внимания родителей  к различным аспектам воспитания и обучения детей в детском саду и семье, а также  приглашение к сотрудничеству. </a:t>
            </a:r>
          </a:p>
          <a:p>
            <a:pPr algn="just">
              <a:buNone/>
            </a:pP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Рукописные газеты и журналы рассказывают родителям об особенностях физического, психического, социального развития дошкольников, о жизни ребенка в детском саду (нередко в юмористической форме); дают рекомендации по воспитанию и обучению детей раннего и дошкольного возраста. Эта форма удобна тем, что родители могут ознакомиться с газетой или журналом в то время, когда по тем или иным причинам ожидают своего ребенка в приемной.</a:t>
            </a:r>
          </a:p>
          <a:p>
            <a:pPr algn="just">
              <a:buNone/>
            </a:pP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Названия газет и журналов придумывают педагоги вместе с родителями («Родительский вестник», «Веселая семейка» и др.) Они же определяют и частоту выхода газеты (журнала), но не реже 1 раз в квартал. Возможен и незапланированный «специальный» выпуск газеты (журнала), посвященный какому-либо яркому событию в жизни детей и воспитывающих взрослых, например, встреча дошкольников и детей войны в период подготовки и  празднования  Победы в Великой Отечественной войне.</a:t>
            </a:r>
          </a:p>
          <a:p>
            <a:pPr>
              <a:buNone/>
            </a:pPr>
            <a:endParaRPr lang="ru-RU" sz="2700" dirty="0"/>
          </a:p>
        </p:txBody>
      </p:sp>
      <p:pic>
        <p:nvPicPr>
          <p:cNvPr id="5" name="Рисунок 4" descr="Газета для родителей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44" y="885806"/>
            <a:ext cx="6572296" cy="492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9528" y="242864"/>
            <a:ext cx="6000792" cy="6643734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9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Устные журналы. </a:t>
            </a:r>
          </a:p>
          <a:p>
            <a:pPr algn="just">
              <a:buNone/>
            </a:pP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Отличие 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устного журнала от рукописного в непосредственной подаче информации родителям по интересующим их вопросам воспитания и обучения детей в детском саду и семье. </a:t>
            </a:r>
          </a:p>
          <a:p>
            <a:pPr algn="just">
              <a:buNone/>
            </a:pP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Устные журналы являются постоянной формой информирования и могут чередоваться с рукописными. Отличительными качествами представленного в устном журнале материала должны быть новизна и оригинальность. Достигнуть этого возможно, приглашая в детский сад на встречу с педагогами и родителями ведущих ученых (психологов, педагогов, социологов), медицинских работников, заслуженных деятелей культуры и др. Конечно, сделать такими все журнальные страницы нелегко, но журнал не получит дальнейшего развития, если в каждом номере не будет хотя бы нескольких материалов, организованных по этому принципу. Как и периодическое печатное издание, устный журнал не терпит повторений в содержании и форме своих материалов.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Важная задача редколлегии 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– подбор, приглашение и подготовка выступающих.  Последнее представляется важным, поскольку от выступающих здесь требуются особые качества: искусство рассказывать о многом за очень короткое время, способность к образно-публицистическому изложению, умение органично сочетать свой рассказ со значительным количеством  разнообразного материала (аудио-, видео и т.д.).</a:t>
            </a:r>
          </a:p>
          <a:p>
            <a:pPr>
              <a:buNone/>
            </a:pPr>
            <a:endParaRPr lang="ru-RU" sz="2400" dirty="0" smtClean="0">
              <a:latin typeface="Cambria Math" pitchFamily="18" charset="0"/>
              <a:ea typeface="Cambria Math" pitchFamily="18" charset="0"/>
            </a:endParaRPr>
          </a:p>
          <a:p>
            <a:endParaRPr lang="ru-RU" sz="2400" dirty="0"/>
          </a:p>
        </p:txBody>
      </p:sp>
      <p:pic>
        <p:nvPicPr>
          <p:cNvPr id="5" name="Рисунок 4" descr="img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52" y="1242996"/>
            <a:ext cx="6731019" cy="5048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52" y="742930"/>
            <a:ext cx="6552248" cy="5925782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Переписка педагогов и родителей. </a:t>
            </a:r>
          </a:p>
          <a:p>
            <a:pPr algn="just">
              <a:buNone/>
            </a:pPr>
            <a:r>
              <a:rPr lang="ru-RU" sz="2600" dirty="0" smtClean="0">
                <a:latin typeface="Cambria Math" pitchFamily="18" charset="0"/>
                <a:ea typeface="Cambria Math" pitchFamily="18" charset="0"/>
              </a:rPr>
              <a:t>Неоценимое </a:t>
            </a:r>
            <a:r>
              <a:rPr lang="ru-RU" sz="2600" dirty="0" smtClean="0">
                <a:latin typeface="Cambria Math" pitchFamily="18" charset="0"/>
                <a:ea typeface="Cambria Math" pitchFamily="18" charset="0"/>
              </a:rPr>
              <a:t>значение в развитии отношений с семьей имеют </a:t>
            </a:r>
            <a:r>
              <a:rPr lang="ru-RU" sz="26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разные формы переписки.</a:t>
            </a:r>
          </a:p>
          <a:p>
            <a:pPr algn="just">
              <a:buNone/>
            </a:pPr>
            <a:r>
              <a:rPr lang="ru-RU" sz="2600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ru-RU" sz="2600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None/>
            </a:pPr>
            <a:r>
              <a:rPr lang="ru-RU" sz="26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Письмо, записка педагога или логопеда – это не просто исписанный лист бумаги, это руководство к действию для родителей</a:t>
            </a:r>
            <a:r>
              <a:rPr lang="ru-RU" sz="2600" dirty="0" smtClean="0">
                <a:latin typeface="Cambria Math" pitchFamily="18" charset="0"/>
                <a:ea typeface="Cambria Math" pitchFamily="18" charset="0"/>
              </a:rPr>
              <a:t>, постоянно находящееся под рукой. Письменное обращение гарантирует конфиденциальность информации о проблемах семьи, ответ педагога более точен и конкретен, обращен к конкретной семье.</a:t>
            </a:r>
          </a:p>
          <a:p>
            <a:pPr algn="just">
              <a:buNone/>
            </a:pPr>
            <a:endParaRPr lang="ru-RU" sz="24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343776" y="814368"/>
            <a:ext cx="6552248" cy="5925782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23444" tIns="61722" rIns="123444" bIns="61722" rtlCol="0">
            <a:normAutofit/>
          </a:bodyPr>
          <a:lstStyle/>
          <a:p>
            <a:pPr algn="just">
              <a:buNone/>
            </a:pPr>
            <a:endParaRPr lang="ru-RU" sz="3600" b="1" i="1" dirty="0" smtClean="0">
              <a:solidFill>
                <a:srgbClr val="00B050"/>
              </a:solidFill>
            </a:endParaRPr>
          </a:p>
          <a:p>
            <a:pPr algn="just">
              <a:buNone/>
            </a:pPr>
            <a:r>
              <a:rPr lang="ru-RU" sz="3600" b="1" i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Формы переписки: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Записка </a:t>
            </a:r>
            <a:endParaRPr lang="ru-RU" sz="3200" dirty="0" smtClean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Записка-просьба </a:t>
            </a:r>
            <a:r>
              <a:rPr lang="ru-RU" sz="320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</a:t>
            </a:r>
            <a:endParaRPr lang="ru-RU" sz="3200" dirty="0" smtClean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Личный </a:t>
            </a:r>
            <a:r>
              <a:rPr lang="ru-RU" sz="320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блокнот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Письмо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Благодарственное письмо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Открытка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Почтовый ящик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3248" y="288370"/>
            <a:ext cx="10338462" cy="120015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Взаимопознание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как сущностная характеристика взаимодействия детского сада и семьи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Содержимое 3" descr="1676578833_gas-kvas-com-p-detskie-risunki-mama-papa-dochka-4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1480" y="2028814"/>
            <a:ext cx="2765236" cy="3865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1614582462_64-p-detskii-sad-na-belom-fone-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8288" y="2028814"/>
            <a:ext cx="4820030" cy="378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Двойная стрелка влево/вправо 6"/>
          <p:cNvSpPr/>
          <p:nvPr/>
        </p:nvSpPr>
        <p:spPr>
          <a:xfrm>
            <a:off x="3700438" y="2528880"/>
            <a:ext cx="5072098" cy="2786082"/>
          </a:xfrm>
          <a:prstGeom prst="left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ВЗАИМОПОЗНАНИЕ</a:t>
            </a:r>
            <a:endParaRPr lang="ru-RU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52" y="600054"/>
            <a:ext cx="6552248" cy="5857916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27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Выставки</a:t>
            </a:r>
            <a:r>
              <a:rPr lang="ru-RU" sz="27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700" dirty="0" smtClean="0">
                <a:latin typeface="Cambria Math" pitchFamily="18" charset="0"/>
                <a:ea typeface="Cambria Math" pitchFamily="18" charset="0"/>
              </a:rPr>
              <a:t>– собрание</a:t>
            </a:r>
            <a:r>
              <a:rPr lang="ru-RU" sz="27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700" dirty="0" smtClean="0">
                <a:latin typeface="Cambria Math" pitchFamily="18" charset="0"/>
                <a:ea typeface="Cambria Math" pitchFamily="18" charset="0"/>
              </a:rPr>
              <a:t>предметов (рисунков, фотографий, книг и журналов и др.) расположенных для обозрения детей и взрослых.</a:t>
            </a:r>
          </a:p>
          <a:p>
            <a:pPr algn="just">
              <a:buNone/>
            </a:pPr>
            <a:r>
              <a:rPr lang="ru-RU" sz="2700" dirty="0" smtClean="0"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algn="just">
              <a:buNone/>
            </a:pPr>
            <a:r>
              <a:rPr lang="ru-RU" sz="27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Выставки детских работ </a:t>
            </a:r>
            <a:r>
              <a:rPr lang="ru-RU" sz="2700" dirty="0" smtClean="0">
                <a:latin typeface="Cambria Math" pitchFamily="18" charset="0"/>
                <a:ea typeface="Cambria Math" pitchFamily="18" charset="0"/>
              </a:rPr>
              <a:t>организуются в детском саду в целях привлечения внимания семьи к результатам обучения детей. Как правило, они устраиваются для каждой возрастной группы. Работы детей должны быть подписаны или расположены в индивидуальных ячейках, чтобы каждый родитель мог легко найти предмет, выполненный своим ребенком.</a:t>
            </a:r>
          </a:p>
          <a:p>
            <a:pPr algn="just">
              <a:buNone/>
            </a:pPr>
            <a:endParaRPr lang="ru-RU" sz="2700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None/>
            </a:pPr>
            <a:r>
              <a:rPr lang="ru-RU" sz="2700" b="1" dirty="0" smtClean="0">
                <a:latin typeface="Cambria Math" pitchFamily="18" charset="0"/>
                <a:ea typeface="Cambria Math" pitchFamily="18" charset="0"/>
              </a:rPr>
              <a:t>Тематические выставки </a:t>
            </a:r>
            <a:r>
              <a:rPr lang="ru-RU" sz="2700" dirty="0" smtClean="0">
                <a:latin typeface="Cambria Math" pitchFamily="18" charset="0"/>
                <a:ea typeface="Cambria Math" pitchFamily="18" charset="0"/>
              </a:rPr>
              <a:t>(«Как воспитать здорового ребенка», «Досуг в семье»,  «Домашнее чтение»; «Игры детей»; «Общение с детьми» и др.) позволяют знакомить родителей с актуальными вопросами общественной жизни, вопросами теории и практики воспитания и обучения детей, пропагандировать лучший опыт семьи, в доступной наглядной форме представить демонстрационный материал. </a:t>
            </a:r>
          </a:p>
          <a:p>
            <a:pPr algn="just"/>
            <a:endParaRPr lang="ru-RU" sz="2700" dirty="0"/>
          </a:p>
        </p:txBody>
      </p:sp>
      <p:pic>
        <p:nvPicPr>
          <p:cNvPr id="5" name="Рисунок 4" descr="IMG_20210111_1449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5214" y="1028682"/>
            <a:ext cx="6572296" cy="492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3710" y="171426"/>
            <a:ext cx="7215238" cy="6729460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Медиатека</a:t>
            </a:r>
            <a:endParaRPr lang="ru-RU" sz="1600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Информация 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хранится не только в книгах, но и на дисках, аудио-, видеокассетах. 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Молодые родители (особенно папы) все чаще обращаются к воспитателям с просьбой познакомиться с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медиа-пособиями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по воспитанию детей; проявляют интерес к образовательным порталам и сайтам в  Интернет. </a:t>
            </a:r>
          </a:p>
          <a:p>
            <a:pPr algn="just">
              <a:buNone/>
            </a:pPr>
            <a:endParaRPr lang="ru-RU" sz="1600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Чтобы детский сад стал для родителей источником информации о ребенке дошкольного возраста, о развитии детско-родительских отношений, о новых формах совместной познавательной и коммуникативной деятельности в триаде «ребенок-родитель-педагог» в ДОУ можно оборудовать </a:t>
            </a:r>
            <a:r>
              <a:rPr lang="ru-RU" sz="1600" i="1" dirty="0" smtClean="0">
                <a:latin typeface="Cambria Math" pitchFamily="18" charset="0"/>
                <a:ea typeface="Cambria Math" pitchFamily="18" charset="0"/>
              </a:rPr>
              <a:t>семейную </a:t>
            </a:r>
            <a:r>
              <a:rPr lang="ru-RU" sz="1600" i="1" dirty="0" err="1" smtClean="0">
                <a:latin typeface="Cambria Math" pitchFamily="18" charset="0"/>
                <a:ea typeface="Cambria Math" pitchFamily="18" charset="0"/>
              </a:rPr>
              <a:t>медиатеку</a:t>
            </a:r>
            <a:r>
              <a:rPr lang="ru-RU" sz="1600" i="1" dirty="0" smtClean="0">
                <a:latin typeface="Cambria Math" pitchFamily="18" charset="0"/>
                <a:ea typeface="Cambria Math" pitchFamily="18" charset="0"/>
              </a:rPr>
              <a:t> (как в самостоятельном помещении, так и в методическом кабинете)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. </a:t>
            </a:r>
          </a:p>
          <a:p>
            <a:pPr algn="just">
              <a:buNone/>
            </a:pPr>
            <a:endParaRPr lang="ru-RU" sz="1600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None/>
            </a:pP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Медиатека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может стать важной составляющей общей системы образовательного и информационного пространства дошкольного учреждения. Более того, взаимодействуя с региональными, городскими, районными детскими и взрослыми библиотеками, музеями, учебными заведениями, научными организациями и прочими источниками информации,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медиатека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 активизирует процессы интеграции, координации и кооперации необходимых ресурсов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ru-RU" sz="1600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71414" y="385740"/>
            <a:ext cx="6286544" cy="6143667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23444" tIns="61722" rIns="123444" bIns="61722" rtlCol="0">
            <a:normAutofit fontScale="55000" lnSpcReduction="20000"/>
          </a:bodyPr>
          <a:lstStyle/>
          <a:p>
            <a:pPr marL="462915" marR="0" lvl="0" indent="-462915" algn="l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Агентство «Детский отдых» -  </a:t>
            </a:r>
            <a:r>
              <a:rPr kumimoji="0" lang="en-US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2"/>
              </a:rPr>
              <a:t>www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2"/>
              </a:rPr>
              <a:t>.</a:t>
            </a:r>
            <a:r>
              <a:rPr kumimoji="0" lang="en-US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2"/>
              </a:rPr>
              <a:t>baby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2"/>
              </a:rPr>
              <a:t>.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2"/>
              </a:rPr>
              <a:t>ru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462915" marR="0" lvl="0" indent="-462915" algn="l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Библиотека классической русской литературы – </a:t>
            </a:r>
            <a:r>
              <a:rPr kumimoji="0" lang="en-US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3"/>
              </a:rPr>
              <a:t>http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3"/>
              </a:rPr>
              <a:t>://</a:t>
            </a:r>
            <a:r>
              <a:rPr kumimoji="0" lang="en-US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3"/>
              </a:rPr>
              <a:t>www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3"/>
              </a:rPr>
              <a:t>.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3"/>
              </a:rPr>
              <a:t>klassika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3"/>
              </a:rPr>
              <a:t>.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3"/>
              </a:rPr>
              <a:t>ru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3"/>
              </a:rPr>
              <a:t>/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462915" marR="0" lvl="0" indent="-462915" algn="l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«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Букварик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» - 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4"/>
              </a:rPr>
              <a:t>http://www.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4"/>
              </a:rPr>
              <a:t>bukva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4"/>
              </a:rPr>
              <a:t>.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4"/>
              </a:rPr>
              <a:t>ru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462915" marR="0" lvl="0" indent="-462915" algn="l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«Век образования» - 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5"/>
              </a:rPr>
              <a:t>http://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5"/>
              </a:rPr>
              <a:t>biblio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5"/>
              </a:rPr>
              <a:t>.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5"/>
              </a:rPr>
              <a:t>narod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5"/>
              </a:rPr>
              <a:t>.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5"/>
              </a:rPr>
              <a:t>ru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5"/>
              </a:rPr>
              <a:t>/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5"/>
              </a:rPr>
              <a:t>gyrnal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5"/>
              </a:rPr>
              <a:t>/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5"/>
              </a:rPr>
              <a:t>vek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5"/>
              </a:rPr>
              <a:t>/</a:t>
            </a:r>
            <a:r>
              <a:rPr kumimoji="0" lang="en-US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5"/>
              </a:rPr>
              <a:t>sod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5"/>
              </a:rPr>
              <a:t>_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5"/>
              </a:rPr>
              <a:t>vse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5"/>
              </a:rPr>
              <a:t>_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5"/>
              </a:rPr>
              <a:t>tabl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5"/>
              </a:rPr>
              <a:t>.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5"/>
              </a:rPr>
              <a:t>htm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462915" marR="0" lvl="0" indent="-462915" algn="l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Государственная научная педагогическая библиотека им. К.Д.Ушинского - 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6"/>
              </a:rPr>
              <a:t>http://www.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6"/>
              </a:rPr>
              <a:t>gnpbu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6"/>
              </a:rPr>
              <a:t>.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6"/>
              </a:rPr>
              <a:t>iip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6"/>
              </a:rPr>
              <a:t>.</a:t>
            </a:r>
            <a:r>
              <a:rPr kumimoji="0" lang="en-US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6"/>
              </a:rPr>
              <a:t>net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6"/>
              </a:rPr>
              <a:t>/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462915" marR="0" lvl="0" indent="-462915" algn="l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Государственная Третьяковская галерея - 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7"/>
              </a:rPr>
              <a:t>http://www.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7"/>
              </a:rPr>
              <a:t>tretyakov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7"/>
              </a:rPr>
              <a:t>.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7"/>
              </a:rPr>
              <a:t>ru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462915" marR="0" lvl="0" indent="-462915" algn="l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Государственный музей изобразительных искусств им. А.С.Пушкина - 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8"/>
              </a:rPr>
              <a:t>http://www.</a:t>
            </a:r>
            <a:r>
              <a:rPr kumimoji="0" lang="en-US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8"/>
              </a:rPr>
              <a:t>museum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8"/>
              </a:rPr>
              <a:t>.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8"/>
              </a:rPr>
              <a:t>ru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8"/>
              </a:rPr>
              <a:t>/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8"/>
              </a:rPr>
              <a:t>gmii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462915" marR="0" lvl="0" indent="-462915" algn="l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Государственный русский музей - 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9"/>
              </a:rPr>
              <a:t>http://www.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9"/>
              </a:rPr>
              <a:t>rusmuseum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9"/>
              </a:rPr>
              <a:t>.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9"/>
              </a:rPr>
              <a:t>ru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462915" marR="0" lvl="0" indent="-462915" algn="l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Детский отдых - </a:t>
            </a:r>
            <a:r>
              <a:rPr kumimoji="0" lang="ru-RU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10"/>
              </a:rPr>
              <a:t>www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10"/>
              </a:rPr>
              <a:t>.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10"/>
              </a:rPr>
              <a:t>childrenrest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10"/>
              </a:rPr>
              <a:t>.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10"/>
              </a:rPr>
              <a:t>spb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10"/>
              </a:rPr>
              <a:t>.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10"/>
              </a:rPr>
              <a:t>ru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462915" marR="0" lvl="0" indent="-462915" algn="l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Детский развлекательно-образовательный портал «Солнышко» - 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11"/>
              </a:rPr>
              <a:t>http://www.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11"/>
              </a:rPr>
              <a:t>solnyshko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11"/>
              </a:rPr>
              <a:t>.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11"/>
              </a:rPr>
              <a:t>ee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462915" marR="0" lvl="0" indent="-462915" algn="l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Для родителей - газета «Раннее развитие»- (http://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ranneerazvitie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.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narod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.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ru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/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gaseta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/)</a:t>
            </a:r>
          </a:p>
          <a:p>
            <a:pPr marL="462915" marR="0" lvl="0" indent="-462915" algn="l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Дошкольное образование - </a:t>
            </a:r>
            <a:r>
              <a:rPr kumimoji="0" lang="en-US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12"/>
              </a:rPr>
              <a:t>http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12"/>
              </a:rPr>
              <a:t>://</a:t>
            </a:r>
            <a:r>
              <a:rPr kumimoji="0" lang="en-US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12"/>
              </a:rPr>
              <a:t>preschool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12"/>
              </a:rPr>
              <a:t>.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12"/>
              </a:rPr>
              <a:t>rin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12"/>
              </a:rPr>
              <a:t>.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12"/>
              </a:rPr>
              <a:t>ru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12"/>
              </a:rPr>
              <a:t>/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462915" marR="0" lvl="0" indent="-462915" algn="l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Журнал «Семья и школа» - (</a:t>
            </a:r>
            <a:r>
              <a:rPr kumimoji="0" lang="ru-RU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hlinkClick r:id="rId13"/>
              </a:rPr>
              <a:t>http://www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.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parent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.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fio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.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ru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/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index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.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php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?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c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=1222)</a:t>
            </a:r>
          </a:p>
          <a:p>
            <a:pPr marL="462915" marR="0" lvl="0" indent="-462915" algn="l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14" y="375025"/>
            <a:ext cx="6000792" cy="6057447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3200" dirty="0" err="1" smtClean="0">
                <a:latin typeface="Cambria Math" pitchFamily="18" charset="0"/>
                <a:ea typeface="Cambria Math" pitchFamily="18" charset="0"/>
              </a:rPr>
              <a:t>Интер-педагогика</a:t>
            </a: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 – сайт для учителей и родителей </a:t>
            </a:r>
            <a:r>
              <a:rPr lang="en-US" sz="3200" u="sng" dirty="0" smtClean="0">
                <a:latin typeface="Cambria Math" pitchFamily="18" charset="0"/>
                <a:ea typeface="Cambria Math" pitchFamily="18" charset="0"/>
                <a:hlinkClick r:id="rId2"/>
              </a:rPr>
              <a:t>www</a:t>
            </a:r>
            <a:r>
              <a:rPr lang="ru-RU" sz="3200" u="sng" dirty="0" smtClean="0">
                <a:latin typeface="Cambria Math" pitchFamily="18" charset="0"/>
                <a:ea typeface="Cambria Math" pitchFamily="18" charset="0"/>
                <a:hlinkClick r:id="rId2"/>
              </a:rPr>
              <a:t>.</a:t>
            </a:r>
            <a:r>
              <a:rPr lang="en-US" sz="3200" u="sng" dirty="0" smtClean="0">
                <a:latin typeface="Cambria Math" pitchFamily="18" charset="0"/>
                <a:ea typeface="Cambria Math" pitchFamily="18" charset="0"/>
                <a:hlinkClick r:id="rId2"/>
              </a:rPr>
              <a:t>inter</a:t>
            </a:r>
            <a:r>
              <a:rPr lang="ru-RU" sz="3200" u="sng" dirty="0" smtClean="0">
                <a:latin typeface="Cambria Math" pitchFamily="18" charset="0"/>
                <a:ea typeface="Cambria Math" pitchFamily="18" charset="0"/>
                <a:hlinkClick r:id="rId2"/>
              </a:rPr>
              <a:t>-</a:t>
            </a:r>
            <a:r>
              <a:rPr lang="en-US" sz="3200" u="sng" dirty="0" err="1" smtClean="0">
                <a:latin typeface="Cambria Math" pitchFamily="18" charset="0"/>
                <a:ea typeface="Cambria Math" pitchFamily="18" charset="0"/>
                <a:hlinkClick r:id="rId2"/>
              </a:rPr>
              <a:t>pedagogika</a:t>
            </a:r>
            <a:r>
              <a:rPr lang="ru-RU" sz="3200" u="sng" dirty="0" smtClean="0">
                <a:latin typeface="Cambria Math" pitchFamily="18" charset="0"/>
                <a:ea typeface="Cambria Math" pitchFamily="18" charset="0"/>
                <a:hlinkClick r:id="rId2"/>
              </a:rPr>
              <a:t>.</a:t>
            </a:r>
            <a:r>
              <a:rPr lang="en-US" sz="3200" u="sng" dirty="0" err="1" smtClean="0">
                <a:latin typeface="Cambria Math" pitchFamily="18" charset="0"/>
                <a:ea typeface="Cambria Math" pitchFamily="18" charset="0"/>
                <a:hlinkClick r:id="rId2"/>
              </a:rPr>
              <a:t>ru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ru-RU" sz="3200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Интернет-система «Мир семьи» -  </a:t>
            </a:r>
            <a:r>
              <a:rPr lang="ru-RU" sz="3200" u="sng" dirty="0" smtClean="0">
                <a:latin typeface="Cambria Math" pitchFamily="18" charset="0"/>
                <a:ea typeface="Cambria Math" pitchFamily="18" charset="0"/>
                <a:hlinkClick r:id="rId3"/>
              </a:rPr>
              <a:t>http://www.</a:t>
            </a:r>
            <a:r>
              <a:rPr lang="en-US" sz="3200" u="sng" dirty="0" err="1" smtClean="0">
                <a:latin typeface="Cambria Math" pitchFamily="18" charset="0"/>
                <a:ea typeface="Cambria Math" pitchFamily="18" charset="0"/>
                <a:hlinkClick r:id="rId3"/>
              </a:rPr>
              <a:t>fw</a:t>
            </a:r>
            <a:r>
              <a:rPr lang="ru-RU" sz="3200" u="sng" dirty="0" smtClean="0">
                <a:latin typeface="Cambria Math" pitchFamily="18" charset="0"/>
                <a:ea typeface="Cambria Math" pitchFamily="18" charset="0"/>
                <a:hlinkClick r:id="rId3"/>
              </a:rPr>
              <a:t>.</a:t>
            </a:r>
            <a:r>
              <a:rPr lang="en-US" sz="3200" u="sng" dirty="0" err="1" smtClean="0">
                <a:latin typeface="Cambria Math" pitchFamily="18" charset="0"/>
                <a:ea typeface="Cambria Math" pitchFamily="18" charset="0"/>
                <a:hlinkClick r:id="rId3"/>
              </a:rPr>
              <a:t>ru</a:t>
            </a:r>
            <a:r>
              <a:rPr lang="ru-RU" sz="3200" u="sng" dirty="0" smtClean="0">
                <a:latin typeface="Cambria Math" pitchFamily="18" charset="0"/>
                <a:ea typeface="Cambria Math" pitchFamily="18" charset="0"/>
                <a:hlinkClick r:id="rId3"/>
              </a:rPr>
              <a:t>/</a:t>
            </a:r>
            <a:endParaRPr lang="ru-RU" sz="3200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Каталог Российской государственной библиотеки - </a:t>
            </a:r>
            <a:r>
              <a:rPr lang="ru-RU" sz="3200" u="sng" dirty="0" smtClean="0">
                <a:latin typeface="Cambria Math" pitchFamily="18" charset="0"/>
                <a:ea typeface="Cambria Math" pitchFamily="18" charset="0"/>
                <a:hlinkClick r:id="rId4"/>
              </a:rPr>
              <a:t>http://www.</a:t>
            </a:r>
            <a:r>
              <a:rPr lang="en-US" sz="3200" u="sng" dirty="0" err="1" smtClean="0">
                <a:latin typeface="Cambria Math" pitchFamily="18" charset="0"/>
                <a:ea typeface="Cambria Math" pitchFamily="18" charset="0"/>
                <a:hlinkClick r:id="rId4"/>
              </a:rPr>
              <a:t>rsl</a:t>
            </a:r>
            <a:r>
              <a:rPr lang="ru-RU" sz="3200" u="sng" dirty="0" smtClean="0">
                <a:latin typeface="Cambria Math" pitchFamily="18" charset="0"/>
                <a:ea typeface="Cambria Math" pitchFamily="18" charset="0"/>
                <a:hlinkClick r:id="rId4"/>
              </a:rPr>
              <a:t>.</a:t>
            </a:r>
            <a:r>
              <a:rPr lang="en-US" sz="3200" u="sng" dirty="0" err="1" smtClean="0">
                <a:latin typeface="Cambria Math" pitchFamily="18" charset="0"/>
                <a:ea typeface="Cambria Math" pitchFamily="18" charset="0"/>
                <a:hlinkClick r:id="rId4"/>
              </a:rPr>
              <a:t>ru</a:t>
            </a:r>
            <a:r>
              <a:rPr lang="ru-RU" sz="3200" u="sng" dirty="0" smtClean="0">
                <a:latin typeface="Cambria Math" pitchFamily="18" charset="0"/>
                <a:ea typeface="Cambria Math" pitchFamily="18" charset="0"/>
                <a:hlinkClick r:id="rId4"/>
              </a:rPr>
              <a:t>_</a:t>
            </a:r>
            <a:r>
              <a:rPr lang="en-US" sz="3200" u="sng" dirty="0" err="1" smtClean="0">
                <a:latin typeface="Cambria Math" pitchFamily="18" charset="0"/>
                <a:ea typeface="Cambria Math" pitchFamily="18" charset="0"/>
                <a:hlinkClick r:id="rId4"/>
              </a:rPr>
              <a:t>resl</a:t>
            </a:r>
            <a:r>
              <a:rPr lang="ru-RU" sz="3200" u="sng" dirty="0" smtClean="0">
                <a:latin typeface="Cambria Math" pitchFamily="18" charset="0"/>
                <a:ea typeface="Cambria Math" pitchFamily="18" charset="0"/>
                <a:hlinkClick r:id="rId4"/>
              </a:rPr>
              <a:t>.</a:t>
            </a:r>
            <a:r>
              <a:rPr lang="en-US" sz="3200" u="sng" dirty="0" err="1" smtClean="0">
                <a:latin typeface="Cambria Math" pitchFamily="18" charset="0"/>
                <a:ea typeface="Cambria Math" pitchFamily="18" charset="0"/>
                <a:hlinkClick r:id="rId4"/>
              </a:rPr>
              <a:t>htm</a:t>
            </a:r>
            <a:endParaRPr lang="ru-RU" sz="3200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Клуб многодетных семей - </a:t>
            </a:r>
            <a:r>
              <a:rPr lang="ru-RU" sz="3200" u="sng" dirty="0" smtClean="0">
                <a:latin typeface="Cambria Math" pitchFamily="18" charset="0"/>
                <a:ea typeface="Cambria Math" pitchFamily="18" charset="0"/>
                <a:hlinkClick r:id="rId5"/>
              </a:rPr>
              <a:t>http://www</a:t>
            </a: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.8</a:t>
            </a:r>
            <a:r>
              <a:rPr lang="en-US" sz="3200" dirty="0" err="1" smtClean="0">
                <a:latin typeface="Cambria Math" pitchFamily="18" charset="0"/>
                <a:ea typeface="Cambria Math" pitchFamily="18" charset="0"/>
              </a:rPr>
              <a:t>ya</a:t>
            </a: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.</a:t>
            </a:r>
            <a:r>
              <a:rPr lang="en-US" sz="3200" dirty="0" err="1" smtClean="0">
                <a:latin typeface="Cambria Math" pitchFamily="18" charset="0"/>
                <a:ea typeface="Cambria Math" pitchFamily="18" charset="0"/>
              </a:rPr>
              <a:t>ru</a:t>
            </a:r>
            <a:endParaRPr lang="ru-RU" sz="3200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Комитет по образованию и науке Государственной Думы РФ - </a:t>
            </a:r>
            <a:r>
              <a:rPr lang="ru-RU" sz="3200" u="sng" dirty="0" smtClean="0">
                <a:latin typeface="Cambria Math" pitchFamily="18" charset="0"/>
                <a:ea typeface="Cambria Math" pitchFamily="18" charset="0"/>
                <a:hlinkClick r:id="rId6"/>
              </a:rPr>
              <a:t>http://www.</a:t>
            </a:r>
            <a:r>
              <a:rPr lang="en-US" sz="3200" u="sng" dirty="0" err="1" smtClean="0">
                <a:latin typeface="Cambria Math" pitchFamily="18" charset="0"/>
                <a:ea typeface="Cambria Math" pitchFamily="18" charset="0"/>
                <a:hlinkClick r:id="rId6"/>
              </a:rPr>
              <a:t>duma</a:t>
            </a:r>
            <a:r>
              <a:rPr lang="ru-RU" sz="3200" u="sng" dirty="0" smtClean="0">
                <a:latin typeface="Cambria Math" pitchFamily="18" charset="0"/>
                <a:ea typeface="Cambria Math" pitchFamily="18" charset="0"/>
                <a:hlinkClick r:id="rId6"/>
              </a:rPr>
              <a:t>.</a:t>
            </a:r>
            <a:r>
              <a:rPr lang="en-US" sz="3200" u="sng" dirty="0" err="1" smtClean="0">
                <a:latin typeface="Cambria Math" pitchFamily="18" charset="0"/>
                <a:ea typeface="Cambria Math" pitchFamily="18" charset="0"/>
                <a:hlinkClick r:id="rId6"/>
              </a:rPr>
              <a:t>gov</a:t>
            </a:r>
            <a:r>
              <a:rPr lang="ru-RU" sz="3200" u="sng" dirty="0" smtClean="0">
                <a:latin typeface="Cambria Math" pitchFamily="18" charset="0"/>
                <a:ea typeface="Cambria Math" pitchFamily="18" charset="0"/>
                <a:hlinkClick r:id="rId6"/>
              </a:rPr>
              <a:t>.</a:t>
            </a:r>
            <a:r>
              <a:rPr lang="en-US" sz="3200" u="sng" dirty="0" err="1" smtClean="0">
                <a:latin typeface="Cambria Math" pitchFamily="18" charset="0"/>
                <a:ea typeface="Cambria Math" pitchFamily="18" charset="0"/>
                <a:hlinkClick r:id="rId6"/>
              </a:rPr>
              <a:t>ru</a:t>
            </a:r>
            <a:endParaRPr lang="ru-RU" sz="3200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Министерство науки и образования РФ - </a:t>
            </a:r>
            <a:r>
              <a:rPr lang="ru-RU" sz="3200" u="sng" dirty="0" smtClean="0">
                <a:latin typeface="Cambria Math" pitchFamily="18" charset="0"/>
                <a:ea typeface="Cambria Math" pitchFamily="18" charset="0"/>
                <a:hlinkClick r:id="rId7"/>
              </a:rPr>
              <a:t>http://www.</a:t>
            </a:r>
            <a:r>
              <a:rPr lang="en-US" sz="3200" u="sng" dirty="0" err="1" smtClean="0">
                <a:latin typeface="Cambria Math" pitchFamily="18" charset="0"/>
                <a:ea typeface="Cambria Math" pitchFamily="18" charset="0"/>
                <a:hlinkClick r:id="rId7"/>
              </a:rPr>
              <a:t>informika</a:t>
            </a:r>
            <a:r>
              <a:rPr lang="ru-RU" sz="3200" u="sng" dirty="0" smtClean="0">
                <a:latin typeface="Cambria Math" pitchFamily="18" charset="0"/>
                <a:ea typeface="Cambria Math" pitchFamily="18" charset="0"/>
                <a:hlinkClick r:id="rId7"/>
              </a:rPr>
              <a:t>.</a:t>
            </a:r>
            <a:r>
              <a:rPr lang="en-US" sz="3200" u="sng" dirty="0" err="1" smtClean="0">
                <a:latin typeface="Cambria Math" pitchFamily="18" charset="0"/>
                <a:ea typeface="Cambria Math" pitchFamily="18" charset="0"/>
                <a:hlinkClick r:id="rId7"/>
              </a:rPr>
              <a:t>ru</a:t>
            </a:r>
            <a:r>
              <a:rPr lang="ru-RU" sz="3200" u="sng" dirty="0" smtClean="0">
                <a:latin typeface="Cambria Math" pitchFamily="18" charset="0"/>
                <a:ea typeface="Cambria Math" pitchFamily="18" charset="0"/>
                <a:hlinkClick r:id="rId7"/>
              </a:rPr>
              <a:t>/</a:t>
            </a:r>
            <a:r>
              <a:rPr lang="en-US" sz="3200" u="sng" dirty="0" smtClean="0">
                <a:latin typeface="Cambria Math" pitchFamily="18" charset="0"/>
                <a:ea typeface="Cambria Math" pitchFamily="18" charset="0"/>
                <a:hlinkClick r:id="rId7"/>
              </a:rPr>
              <a:t>text</a:t>
            </a:r>
            <a:r>
              <a:rPr lang="ru-RU" sz="3200" u="sng" dirty="0" smtClean="0">
                <a:latin typeface="Cambria Math" pitchFamily="18" charset="0"/>
                <a:ea typeface="Cambria Math" pitchFamily="18" charset="0"/>
                <a:hlinkClick r:id="rId7"/>
              </a:rPr>
              <a:t>/</a:t>
            </a:r>
            <a:r>
              <a:rPr lang="en-US" sz="3200" u="sng" dirty="0" err="1" smtClean="0">
                <a:latin typeface="Cambria Math" pitchFamily="18" charset="0"/>
                <a:ea typeface="Cambria Math" pitchFamily="18" charset="0"/>
                <a:hlinkClick r:id="rId7"/>
              </a:rPr>
              <a:t>goscom</a:t>
            </a:r>
            <a:endParaRPr lang="ru-RU" sz="3200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Мир энциклопедий - </a:t>
            </a:r>
            <a:r>
              <a:rPr lang="ru-RU" sz="3200" u="sng" dirty="0" smtClean="0">
                <a:latin typeface="Cambria Math" pitchFamily="18" charset="0"/>
                <a:ea typeface="Cambria Math" pitchFamily="18" charset="0"/>
                <a:hlinkClick r:id="rId8"/>
              </a:rPr>
              <a:t>http://www.</a:t>
            </a:r>
            <a:r>
              <a:rPr lang="en-US" sz="3200" u="sng" dirty="0" smtClean="0">
                <a:latin typeface="Cambria Math" pitchFamily="18" charset="0"/>
                <a:ea typeface="Cambria Math" pitchFamily="18" charset="0"/>
                <a:hlinkClick r:id="rId8"/>
              </a:rPr>
              <a:t>encyclopedia</a:t>
            </a:r>
            <a:r>
              <a:rPr lang="ru-RU" sz="3200" u="sng" dirty="0" smtClean="0">
                <a:latin typeface="Cambria Math" pitchFamily="18" charset="0"/>
                <a:ea typeface="Cambria Math" pitchFamily="18" charset="0"/>
                <a:hlinkClick r:id="rId8"/>
              </a:rPr>
              <a:t>.</a:t>
            </a:r>
            <a:r>
              <a:rPr lang="en-US" sz="3200" u="sng" dirty="0" err="1" smtClean="0">
                <a:latin typeface="Cambria Math" pitchFamily="18" charset="0"/>
                <a:ea typeface="Cambria Math" pitchFamily="18" charset="0"/>
                <a:hlinkClick r:id="rId8"/>
              </a:rPr>
              <a:t>ru</a:t>
            </a:r>
            <a:endParaRPr lang="ru-RU" sz="3200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«Орфей». Музыкальное образование и культура в сети Интернет - </a:t>
            </a:r>
            <a:r>
              <a:rPr lang="ru-RU" sz="3200" u="sng" dirty="0" smtClean="0">
                <a:latin typeface="Cambria Math" pitchFamily="18" charset="0"/>
                <a:ea typeface="Cambria Math" pitchFamily="18" charset="0"/>
                <a:hlinkClick r:id="rId9"/>
              </a:rPr>
              <a:t>http://www.</a:t>
            </a:r>
            <a:r>
              <a:rPr lang="en-US" sz="3200" u="sng" dirty="0" smtClean="0">
                <a:latin typeface="Cambria Math" pitchFamily="18" charset="0"/>
                <a:ea typeface="Cambria Math" pitchFamily="18" charset="0"/>
                <a:hlinkClick r:id="rId9"/>
              </a:rPr>
              <a:t>math</a:t>
            </a:r>
            <a:r>
              <a:rPr lang="ru-RU" sz="3200" u="sng" dirty="0" smtClean="0">
                <a:latin typeface="Cambria Math" pitchFamily="18" charset="0"/>
                <a:ea typeface="Cambria Math" pitchFamily="18" charset="0"/>
                <a:hlinkClick r:id="rId9"/>
              </a:rPr>
              <a:t>.</a:t>
            </a:r>
            <a:r>
              <a:rPr lang="en-US" sz="3200" u="sng" dirty="0" err="1" smtClean="0">
                <a:latin typeface="Cambria Math" pitchFamily="18" charset="0"/>
                <a:ea typeface="Cambria Math" pitchFamily="18" charset="0"/>
                <a:hlinkClick r:id="rId9"/>
              </a:rPr>
              <a:t>rsu</a:t>
            </a:r>
            <a:r>
              <a:rPr lang="ru-RU" sz="3200" u="sng" dirty="0" smtClean="0">
                <a:latin typeface="Cambria Math" pitchFamily="18" charset="0"/>
                <a:ea typeface="Cambria Math" pitchFamily="18" charset="0"/>
                <a:hlinkClick r:id="rId9"/>
              </a:rPr>
              <a:t>.</a:t>
            </a:r>
            <a:r>
              <a:rPr lang="en-US" sz="3200" u="sng" dirty="0" err="1" smtClean="0">
                <a:latin typeface="Cambria Math" pitchFamily="18" charset="0"/>
                <a:ea typeface="Cambria Math" pitchFamily="18" charset="0"/>
                <a:hlinkClick r:id="rId9"/>
              </a:rPr>
              <a:t>ru</a:t>
            </a:r>
            <a:r>
              <a:rPr lang="ru-RU" sz="3200" u="sng" dirty="0" smtClean="0">
                <a:latin typeface="Cambria Math" pitchFamily="18" charset="0"/>
                <a:ea typeface="Cambria Math" pitchFamily="18" charset="0"/>
                <a:hlinkClick r:id="rId9"/>
              </a:rPr>
              <a:t>/</a:t>
            </a:r>
            <a:r>
              <a:rPr lang="en-US" sz="3200" u="sng" dirty="0" err="1" smtClean="0">
                <a:latin typeface="Cambria Math" pitchFamily="18" charset="0"/>
                <a:ea typeface="Cambria Math" pitchFamily="18" charset="0"/>
                <a:hlinkClick r:id="rId9"/>
              </a:rPr>
              <a:t>orfey</a:t>
            </a:r>
            <a:endParaRPr lang="ru-RU" sz="3200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915148" y="457178"/>
            <a:ext cx="6766562" cy="6072230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23444" tIns="61722" rIns="123444" bIns="61722" rtlCol="0">
            <a:normAutofit fontScale="70000" lnSpcReduction="20000"/>
          </a:bodyPr>
          <a:lstStyle/>
          <a:p>
            <a:pPr marL="462915" marR="0" lvl="0" indent="-462915" algn="l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Популярная психология – </a:t>
            </a:r>
            <a:r>
              <a:rPr kumimoji="0" lang="ru-RU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/>
              </a:rPr>
              <a:t>www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/>
              </a:rPr>
              <a:t>.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/>
              </a:rPr>
              <a:t>alenkin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/>
              </a:rPr>
              <a:t>.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/>
              </a:rPr>
              <a:t>narod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/>
              </a:rPr>
              <a:t>.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/>
              </a:rPr>
              <a:t>ru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2915" marR="0" lvl="0" indent="-462915" algn="l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Портал «Семейное воспитание» - </a:t>
            </a:r>
            <a:r>
              <a:rPr kumimoji="0" lang="ru-RU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/>
              </a:rPr>
              <a:t>www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/>
              </a:rPr>
              <a:t>.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/>
              </a:rPr>
              <a:t>sciteclibrary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/>
              </a:rPr>
              <a:t>.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/>
              </a:rPr>
              <a:t>com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/>
              </a:rPr>
              <a:t>/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/>
              </a:rPr>
              <a:t>family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2915" marR="0" lvl="0" indent="-462915" algn="l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Психологическая консультация «Институт детства» - 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2"/>
              </a:rPr>
              <a:t>http://mama.ru/sonya/id.htm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2915" marR="0" lvl="0" indent="-462915" algn="l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Психологический словарь - 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3"/>
              </a:rPr>
              <a:t>http://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3"/>
              </a:rPr>
              <a:t>psycho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3"/>
              </a:rPr>
              <a:t>.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3"/>
              </a:rPr>
              <a:t>lgg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3"/>
              </a:rPr>
              <a:t>.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3"/>
              </a:rPr>
              <a:t>ru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2915" marR="0" lvl="0" indent="-462915" algn="l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«Родительское собрание»- 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4"/>
              </a:rPr>
              <a:t>http://www.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4"/>
              </a:rPr>
              <a:t>rodsobr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4"/>
              </a:rPr>
              <a:t>.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4"/>
              </a:rPr>
              <a:t>narod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4"/>
              </a:rPr>
              <a:t>.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4"/>
              </a:rPr>
              <a:t>ru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4"/>
              </a:rPr>
              <a:t>/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2915" marR="0" lvl="0" indent="-462915" algn="l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Семейное воспитание -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http://www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tpu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grnti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  <a:p>
            <a:pPr marL="462915" marR="0" lvl="0" indent="-462915" algn="l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Семь Я - 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5"/>
              </a:rPr>
              <a:t>http://www.7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5"/>
              </a:rPr>
              <a:t>ya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5"/>
              </a:rPr>
              <a:t>.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5"/>
              </a:rPr>
              <a:t>ru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5"/>
              </a:rPr>
              <a:t>/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2915" marR="0" lvl="0" indent="-462915" algn="l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Творческое мышление у детей - 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6"/>
              </a:rPr>
              <a:t>http://www.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6"/>
              </a:rPr>
              <a:t>rozmisel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6"/>
              </a:rPr>
              <a:t>.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6"/>
              </a:rPr>
              <a:t>irk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6"/>
              </a:rPr>
              <a:t>.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6"/>
              </a:rPr>
              <a:t>ru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6"/>
              </a:rPr>
              <a:t>/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6"/>
              </a:rPr>
              <a:t>children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2915" marR="0" lvl="0" indent="-462915" algn="l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Ученые – детям - 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7"/>
              </a:rPr>
              <a:t>http://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7"/>
              </a:rPr>
              <a:t>kids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7"/>
              </a:rPr>
              <a:t>.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7"/>
              </a:rPr>
              <a:t>genebee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7"/>
              </a:rPr>
              <a:t>.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7"/>
              </a:rPr>
              <a:t>msu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7"/>
              </a:rPr>
              <a:t>.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7"/>
              </a:rPr>
              <a:t>su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7"/>
              </a:rPr>
              <a:t>/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62915" marR="0" lvl="0" indent="-462915" algn="l" defTabSz="12344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7320915" y="1680211"/>
          <a:ext cx="6360795" cy="4752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720725" y="1679575"/>
          <a:ext cx="6359525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288370"/>
            <a:ext cx="12961620" cy="66887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Социально-педагогическая диагностика</a:t>
            </a:r>
            <a:endParaRPr lang="ru-RU" sz="3200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20725" y="1171557"/>
          <a:ext cx="12960352" cy="568743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240088"/>
                <a:gridCol w="3240088"/>
                <a:gridCol w="3240088"/>
                <a:gridCol w="3240088"/>
              </a:tblGrid>
              <a:tr h="408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Этапы диагностики</a:t>
                      </a:r>
                      <a:endParaRPr lang="ru-RU" sz="1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Содержание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деятельности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проектной группы</a:t>
                      </a:r>
                      <a:endParaRPr lang="ru-RU" sz="1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Ответственность сторон</a:t>
                      </a:r>
                      <a:endParaRPr lang="ru-RU" sz="1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7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Семья</a:t>
                      </a:r>
                      <a:endParaRPr lang="ru-RU" sz="1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Временная диагностическая группа детского сада</a:t>
                      </a:r>
                      <a:endParaRPr lang="ru-RU" sz="1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905424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Проектирование социально-педагогической диагностики</a:t>
                      </a:r>
                      <a:endParaRPr lang="ru-RU" sz="12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 Math" pitchFamily="18" charset="0"/>
                          <a:ea typeface="Cambria Math" pitchFamily="18" charset="0"/>
                        </a:rPr>
                        <a:t>Определение цели, задач, методов диагностики, плана ее проведения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 Math" pitchFamily="18" charset="0"/>
                          <a:ea typeface="Cambria Math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 Math" pitchFamily="18" charset="0"/>
                          <a:ea typeface="Cambria Math" pitchFamily="18" charset="0"/>
                        </a:rPr>
                        <a:t>Создает проект диагностики</a:t>
                      </a:r>
                    </a:p>
                  </a:txBody>
                  <a:tcPr marL="68580" marR="68580" marT="0" marB="0"/>
                </a:tc>
              </a:tr>
              <a:tr h="4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mbria Math" pitchFamily="18" charset="0"/>
                          <a:ea typeface="Cambria Math" pitchFamily="18" charset="0"/>
                        </a:rPr>
                        <a:t>Техническая подготовка к диагностике</a:t>
                      </a:r>
                      <a:endParaRPr lang="ru-RU" sz="120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 Math" pitchFamily="18" charset="0"/>
                          <a:ea typeface="Cambria Math" pitchFamily="18" charset="0"/>
                        </a:rPr>
                        <a:t>Подготовка необходимых материалов (бланков, протоколов и др.)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 Math" pitchFamily="18" charset="0"/>
                          <a:ea typeface="Cambria Math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 Math" pitchFamily="18" charset="0"/>
                          <a:ea typeface="Cambria Math" pitchFamily="18" charset="0"/>
                        </a:rPr>
                        <a:t>Изготавливает и тиражирует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 Math" pitchFamily="18" charset="0"/>
                          <a:ea typeface="Cambria Math" pitchFamily="18" charset="0"/>
                        </a:rPr>
                        <a:t>диагностический материал</a:t>
                      </a:r>
                    </a:p>
                  </a:txBody>
                  <a:tcPr marL="68580" marR="68580" marT="0" marB="0"/>
                </a:tc>
              </a:tr>
              <a:tr h="8048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mbria Math" pitchFamily="18" charset="0"/>
                          <a:ea typeface="Cambria Math" pitchFamily="18" charset="0"/>
                        </a:rPr>
                        <a:t>Информирование  семьи о проведении диагностики</a:t>
                      </a:r>
                      <a:endParaRPr lang="ru-RU" sz="120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 Math" pitchFamily="18" charset="0"/>
                          <a:ea typeface="Cambria Math" pitchFamily="18" charset="0"/>
                        </a:rPr>
                        <a:t>Информирование  семьи о проведении социально-педагогической диагностики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 Math" pitchFamily="18" charset="0"/>
                          <a:ea typeface="Cambria Math" pitchFamily="18" charset="0"/>
                        </a:rPr>
                        <a:t>Узнает о целях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 Math" pitchFamily="18" charset="0"/>
                          <a:ea typeface="Cambria Math" pitchFamily="18" charset="0"/>
                        </a:rPr>
                        <a:t>диагностики, уточняет смысл ее проведения 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 Math" pitchFamily="18" charset="0"/>
                          <a:ea typeface="Cambria Math" pitchFamily="18" charset="0"/>
                        </a:rPr>
                        <a:t>принимает решение об участии  в обследовании и </a:t>
                      </a:r>
                      <a:r>
                        <a:rPr lang="ru-RU" sz="1200" dirty="0" err="1">
                          <a:latin typeface="Cambria Math" pitchFamily="18" charset="0"/>
                          <a:ea typeface="Cambria Math" pitchFamily="18" charset="0"/>
                        </a:rPr>
                        <a:t>самообследовании</a:t>
                      </a:r>
                      <a:r>
                        <a:rPr lang="ru-RU" sz="1200" dirty="0">
                          <a:latin typeface="Cambria Math" pitchFamily="18" charset="0"/>
                          <a:ea typeface="Cambria Math" pitchFamily="18" charset="0"/>
                        </a:rPr>
                        <a:t>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 Math" pitchFamily="18" charset="0"/>
                          <a:ea typeface="Cambria Math" pitchFamily="18" charset="0"/>
                        </a:rPr>
                        <a:t>Выбирает форму информирования родителей,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 Math" pitchFamily="18" charset="0"/>
                          <a:ea typeface="Cambria Math" pitchFamily="18" charset="0"/>
                        </a:rPr>
                        <a:t>обозначает родителям цели и методы диагностики, мотивирует их на активное участие</a:t>
                      </a:r>
                    </a:p>
                  </a:txBody>
                  <a:tcPr marL="68580" marR="68580" marT="0" marB="0"/>
                </a:tc>
              </a:tr>
              <a:tr h="603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mbria Math" pitchFamily="18" charset="0"/>
                          <a:ea typeface="Cambria Math" pitchFamily="18" charset="0"/>
                        </a:rPr>
                        <a:t>Проведение диагностики </a:t>
                      </a:r>
                      <a:endParaRPr lang="ru-RU" sz="120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 Math" pitchFamily="18" charset="0"/>
                          <a:ea typeface="Cambria Math" pitchFamily="18" charset="0"/>
                        </a:rPr>
                        <a:t>Распространение анкет среди родителей, проведение опроса,  консультирование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 Math" pitchFamily="18" charset="0"/>
                          <a:ea typeface="Cambria Math" pitchFamily="18" charset="0"/>
                        </a:rPr>
                        <a:t> Получает материал, проясняет процедуры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 Math" pitchFamily="18" charset="0"/>
                          <a:ea typeface="Cambria Math" pitchFamily="18" charset="0"/>
                        </a:rPr>
                        <a:t>выполнения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 Math" pitchFamily="18" charset="0"/>
                          <a:ea typeface="Cambria Math" pitchFamily="18" charset="0"/>
                        </a:rPr>
                        <a:t>заданий, выполняет их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 Math" pitchFamily="18" charset="0"/>
                          <a:ea typeface="Cambria Math" pitchFamily="18" charset="0"/>
                        </a:rPr>
                        <a:t>Инструктирует семью по процедурам выполнения заданий, уточняет их смысл</a:t>
                      </a:r>
                      <a:r>
                        <a:rPr lang="ru-RU" sz="1200" dirty="0">
                          <a:solidFill>
                            <a:srgbClr val="0000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endParaRPr lang="ru-RU" sz="12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</a:tr>
              <a:tr h="8048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mbria Math" pitchFamily="18" charset="0"/>
                          <a:ea typeface="Cambria Math" pitchFamily="18" charset="0"/>
                        </a:rPr>
                        <a:t>Сбор материалов,  анализ</a:t>
                      </a:r>
                      <a:endParaRPr lang="ru-RU" sz="120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 Math" pitchFamily="18" charset="0"/>
                          <a:ea typeface="Cambria Math" pitchFamily="18" charset="0"/>
                        </a:rPr>
                        <a:t>Сбор материалов,  проведение количественного и качественного анализа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 Math" pitchFamily="18" charset="0"/>
                          <a:ea typeface="Cambria Math" pitchFamily="18" charset="0"/>
                        </a:rPr>
                        <a:t>Сдает заполненные бланки анкет, тексты сочинений и пр.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 Math" pitchFamily="18" charset="0"/>
                          <a:ea typeface="Cambria Math" pitchFamily="18" charset="0"/>
                        </a:rPr>
                        <a:t>Собирает материалы не оказывая давления; изучает полученный материал; проводит количественный и качественный анализ; оформляет его текстуально и графически</a:t>
                      </a:r>
                    </a:p>
                  </a:txBody>
                  <a:tcPr marL="68580" marR="68580" marT="0" marB="0"/>
                </a:tc>
              </a:tr>
              <a:tr h="1006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mbria Math" pitchFamily="18" charset="0"/>
                          <a:ea typeface="Cambria Math" pitchFamily="18" charset="0"/>
                        </a:rPr>
                        <a:t>Определение форм обмена информацией детского сада с семьей</a:t>
                      </a:r>
                      <a:endParaRPr lang="ru-RU" sz="120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 Math" pitchFamily="18" charset="0"/>
                          <a:ea typeface="Cambria Math" pitchFamily="18" charset="0"/>
                        </a:rPr>
                        <a:t>Определение форм обмена информацией по результатам диагностики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 Math" pitchFamily="18" charset="0"/>
                          <a:ea typeface="Cambria Math" pitchFamily="18" charset="0"/>
                        </a:rPr>
                        <a:t>Информирует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 Math" pitchFamily="18" charset="0"/>
                          <a:ea typeface="Cambria Math" pitchFamily="18" charset="0"/>
                        </a:rPr>
                        <a:t>педагогов о результатах самодиагностики и самоанализа,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 Math" pitchFamily="18" charset="0"/>
                          <a:ea typeface="Cambria Math" pitchFamily="18" charset="0"/>
                        </a:rPr>
                        <a:t>формулирует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mbria Math" pitchFamily="18" charset="0"/>
                          <a:ea typeface="Cambria Math" pitchFamily="18" charset="0"/>
                        </a:rPr>
                        <a:t>запрос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 Math" pitchFamily="18" charset="0"/>
                          <a:ea typeface="Cambria Math" pitchFamily="18" charset="0"/>
                        </a:rPr>
                        <a:t>Информирует родителей о результатах диагностики,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 Math" pitchFamily="18" charset="0"/>
                          <a:ea typeface="Cambria Math" pitchFamily="18" charset="0"/>
                        </a:rPr>
                        <a:t>показывает проблемное поле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 Math" pitchFamily="18" charset="0"/>
                          <a:ea typeface="Cambria Math" pitchFamily="18" charset="0"/>
                        </a:rPr>
                        <a:t>воспитания детей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99976" y="171427"/>
            <a:ext cx="6360795" cy="3143271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Наблюдение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в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контексте социально-педагогической диагностики семьи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 –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метод познания и исследования, который используется при изучении внешних проявлений поведения родителей и детей (других членов семьи) без вмешательства со стороны наблюдающего. </a:t>
            </a:r>
          </a:p>
          <a:p>
            <a:pPr algn="just"/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Содержимое 4"/>
          <p:cNvSpPr>
            <a:spLocks noGrp="1"/>
          </p:cNvSpPr>
          <p:nvPr>
            <p:ph sz="half" idx="1"/>
          </p:nvPr>
        </p:nvSpPr>
        <p:spPr>
          <a:xfrm>
            <a:off x="7486652" y="171426"/>
            <a:ext cx="6360795" cy="3071834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  <a:sp3d extrusionH="57150">
              <a:bevelT w="38100" h="38100" prst="slope"/>
            </a:sp3d>
          </a:bodyPr>
          <a:lstStyle/>
          <a:p>
            <a:pPr algn="just">
              <a:buNone/>
            </a:pP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Посещение семьи.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Целью посещения семьи воспитанника может стать, в одном случае поддержка успехов ребенка, в другом случае – развитие контактов с семьей, изучение опыта семейного воспитания; в третьем – совместное обсуждение значимых для семьи и детского сада проблем воспитания ребенка. </a:t>
            </a:r>
          </a:p>
          <a:p>
            <a:pPr algn="just">
              <a:buNone/>
            </a:pPr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pPr algn="just"/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Содержимое 4"/>
          <p:cNvSpPr>
            <a:spLocks noGrp="1"/>
          </p:cNvSpPr>
          <p:nvPr>
            <p:ph sz="half" idx="1"/>
          </p:nvPr>
        </p:nvSpPr>
        <p:spPr>
          <a:xfrm>
            <a:off x="199976" y="3886202"/>
            <a:ext cx="6360795" cy="3071834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sz="5300" b="1" dirty="0" smtClean="0">
                <a:latin typeface="Cambria Math" pitchFamily="18" charset="0"/>
                <a:ea typeface="Cambria Math" pitchFamily="18" charset="0"/>
              </a:rPr>
              <a:t>Беседа –</a:t>
            </a:r>
            <a:r>
              <a:rPr lang="ru-RU" sz="5300" dirty="0" smtClean="0">
                <a:latin typeface="Cambria Math" pitchFamily="18" charset="0"/>
                <a:ea typeface="Cambria Math" pitchFamily="18" charset="0"/>
              </a:rPr>
              <a:t> это метод получения и корректировки информации на основе общения. </a:t>
            </a:r>
          </a:p>
          <a:p>
            <a:pPr algn="just">
              <a:buNone/>
            </a:pPr>
            <a:r>
              <a:rPr lang="ru-RU" sz="5300" dirty="0" smtClean="0">
                <a:latin typeface="Cambria Math" pitchFamily="18" charset="0"/>
                <a:ea typeface="Cambria Math" pitchFamily="18" charset="0"/>
              </a:rPr>
              <a:t>Беседа, проходящая в атмосфере доброжелательности, позволяет воспитателю прикоснуться к внутреннему миру родителя ребенка),  увидеть успехи и затруднения как во взаимодействии с окружающими, так и в семейном воспитании.</a:t>
            </a:r>
          </a:p>
          <a:p>
            <a:pPr algn="just"/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Содержимое 4"/>
          <p:cNvSpPr>
            <a:spLocks noGrp="1"/>
          </p:cNvSpPr>
          <p:nvPr>
            <p:ph sz="half" idx="1"/>
          </p:nvPr>
        </p:nvSpPr>
        <p:spPr>
          <a:xfrm>
            <a:off x="7486652" y="3886202"/>
            <a:ext cx="6360795" cy="3071834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Анкетирование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-  метод сбора информации путем письменных ответов на поставленные вопросы. Анкетирование самый популярный метод изучения отношений, предпочтений, ожиданий родителей. </a:t>
            </a:r>
          </a:p>
          <a:p>
            <a:pPr algn="just"/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7558090" y="957244"/>
            <a:ext cx="5857916" cy="514353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i="1" dirty="0" smtClean="0">
                <a:latin typeface="Cambria Math" pitchFamily="18" charset="0"/>
                <a:ea typeface="Cambria Math" pitchFamily="18" charset="0"/>
              </a:rPr>
              <a:t>Уважаемые папы и мамы!</a:t>
            </a:r>
            <a:endParaRPr lang="ru-RU" sz="1800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None/>
            </a:pPr>
            <a:r>
              <a:rPr lang="ru-RU" sz="1800" i="1" dirty="0" smtClean="0">
                <a:latin typeface="Cambria Math" pitchFamily="18" charset="0"/>
                <a:ea typeface="Cambria Math" pitchFamily="18" charset="0"/>
              </a:rPr>
              <a:t>Вашему малышу уже три года! Он удивляет Вас каждый день своим любопытством, активным  взаимодействием с миром?  Он ЖИВЕТ, раскрашивая Вашу жизнь неповторимыми красками чувств!  В раннем детстве ВСЕ важно! Каждый шаг, событие могут стать определяющими для настоящего и будущего.</a:t>
            </a:r>
            <a:endParaRPr lang="ru-RU" sz="1800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None/>
            </a:pPr>
            <a:r>
              <a:rPr lang="ru-RU" sz="1800" i="1" dirty="0" smtClean="0">
                <a:latin typeface="Cambria Math" pitchFamily="18" charset="0"/>
                <a:ea typeface="Cambria Math" pitchFamily="18" charset="0"/>
              </a:rPr>
              <a:t>Мы, Ваши помощники, задумываемся о том, как складываются Ваши отношения с ребенком; каким Вы его видите сегодня и завтра? Что делаете для его развития!</a:t>
            </a:r>
            <a:endParaRPr lang="ru-RU" sz="1800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None/>
            </a:pPr>
            <a:r>
              <a:rPr lang="ru-RU" sz="1800" i="1" dirty="0" smtClean="0">
                <a:latin typeface="Cambria Math" pitchFamily="18" charset="0"/>
                <a:ea typeface="Cambria Math" pitchFamily="18" charset="0"/>
              </a:rPr>
              <a:t>Мы будем Вам признательны, если вместе с нами Вы поразмышляете над следующими вопросами!</a:t>
            </a:r>
            <a:endParaRPr lang="ru-RU" sz="1800" dirty="0" smtClean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1" name="Рисунок 10" descr="them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94" y="814368"/>
            <a:ext cx="5261179" cy="5243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8802" y="288370"/>
            <a:ext cx="11552908" cy="38312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Правила составления  «рабочего поля» анкеты: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771480" y="742930"/>
          <a:ext cx="13144592" cy="6143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>
            <a:spLocks noGrp="1"/>
          </p:cNvSpPr>
          <p:nvPr>
            <p:ph idx="1"/>
          </p:nvPr>
        </p:nvSpPr>
        <p:spPr>
          <a:xfrm>
            <a:off x="271414" y="1171558"/>
            <a:ext cx="6266496" cy="4286280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Сочинение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– метод исследования, позволяющий увидеть точку зрения автора  по определенному вопросу (проблеме).  Данный метод широко используется как в социально-педагогической, так и в социально-психологической диагностике. 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7343776" y="1171558"/>
            <a:ext cx="6572296" cy="4214842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3444" tIns="61722" rIns="123444" bIns="61722" rtlCol="0">
            <a:normAutofit fontScale="47500" lnSpcReduction="20000"/>
          </a:bodyPr>
          <a:lstStyle/>
          <a:p>
            <a:pPr algn="just"/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</a:t>
            </a: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Обобщение полученной информации.</a:t>
            </a:r>
            <a:r>
              <a:rPr lang="ru-RU" sz="4400" dirty="0" smtClean="0">
                <a:latin typeface="Cambria Math" pitchFamily="18" charset="0"/>
                <a:ea typeface="Cambria Math" pitchFamily="18" charset="0"/>
              </a:rPr>
              <a:t> Полученные в ходе диагностики, а также последующего мониторинга (периодического сбора информации о семье и семейном воспитании) результаты важно обобщить, подвергнуть анализу, чтобы затем принять на этой основе стратегические и тактические решения по организации взаимодействия с семьей. </a:t>
            </a:r>
          </a:p>
          <a:p>
            <a:pPr algn="just"/>
            <a:r>
              <a:rPr lang="ru-RU" sz="4400" dirty="0" smtClean="0">
                <a:latin typeface="Cambria Math" pitchFamily="18" charset="0"/>
                <a:ea typeface="Cambria Math" pitchFamily="18" charset="0"/>
              </a:rPr>
              <a:t>Информация может быть систематизирована и отражена в лаконичной форме  в «Карте семьи» (либо «Паспорте семьи»).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3832</Words>
  <PresentationFormat>Произвольный</PresentationFormat>
  <Paragraphs>299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Технологии   познания и информационного обеспечения взаимодействия детского сада и семьи.</vt:lpstr>
      <vt:lpstr>Слайд 2</vt:lpstr>
      <vt:lpstr>Взаимопознание как сущностная характеристика взаимодействия детского сада и семьи</vt:lpstr>
      <vt:lpstr>Слайд 4</vt:lpstr>
      <vt:lpstr>Социально-педагогическая диагностика</vt:lpstr>
      <vt:lpstr>Слайд 6</vt:lpstr>
      <vt:lpstr>Слайд 7</vt:lpstr>
      <vt:lpstr>Правила составления  «рабочего поля» анкеты:</vt:lpstr>
      <vt:lpstr>Слайд 9</vt:lpstr>
      <vt:lpstr>Слайд 10</vt:lpstr>
      <vt:lpstr> 1. Выбери дистанцию</vt:lpstr>
      <vt:lpstr>2. Ассоциативный ряд</vt:lpstr>
      <vt:lpstr>3. Язык фотографий</vt:lpstr>
      <vt:lpstr>Общение как сущностная характеристика взаимодействия детского сада и семьи. </vt:lpstr>
      <vt:lpstr>Слушатель с четырьмя ушами</vt:lpstr>
      <vt:lpstr>Конструктивный  разговор –  активное слушание  «Видеть мир глазами собеседника».</vt:lpstr>
      <vt:lpstr>Слайд 17</vt:lpstr>
      <vt:lpstr>Технические средства коммуникации. </vt:lpstr>
      <vt:lpstr>Слайд 19</vt:lpstr>
      <vt:lpstr>Слайд 20</vt:lpstr>
      <vt:lpstr>Классификация информации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  познания и информационного обеспечения взаимодействия детского сада и семьи.</dc:title>
  <dc:creator>Notta</dc:creator>
  <cp:lastModifiedBy>Notta</cp:lastModifiedBy>
  <cp:revision>44</cp:revision>
  <dcterms:created xsi:type="dcterms:W3CDTF">2023-10-25T07:11:25Z</dcterms:created>
  <dcterms:modified xsi:type="dcterms:W3CDTF">2023-10-25T11:02:16Z</dcterms:modified>
</cp:coreProperties>
</file>