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1" r:id="rId7"/>
    <p:sldId id="265" r:id="rId8"/>
    <p:sldId id="264" r:id="rId9"/>
    <p:sldId id="263" r:id="rId10"/>
    <p:sldId id="266" r:id="rId11"/>
    <p:sldId id="278" r:id="rId12"/>
    <p:sldId id="279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1" r:id="rId23"/>
    <p:sldId id="280" r:id="rId24"/>
    <p:sldId id="281" r:id="rId25"/>
    <p:sldId id="285" r:id="rId26"/>
    <p:sldId id="284" r:id="rId27"/>
    <p:sldId id="282" r:id="rId28"/>
    <p:sldId id="289" r:id="rId29"/>
    <p:sldId id="283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7" autoAdjust="0"/>
    <p:restoredTop sz="94660"/>
  </p:normalViewPr>
  <p:slideViewPr>
    <p:cSldViewPr>
      <p:cViewPr>
        <p:scale>
          <a:sx n="70" d="100"/>
          <a:sy n="70" d="100"/>
        </p:scale>
        <p:origin x="-18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Перец</c:v>
                </c:pt>
                <c:pt idx="1">
                  <c:v>Помидоры</c:v>
                </c:pt>
                <c:pt idx="2">
                  <c:v>Огурцы</c:v>
                </c:pt>
                <c:pt idx="3">
                  <c:v>Капуста</c:v>
                </c:pt>
                <c:pt idx="4">
                  <c:v>Картофель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32</c:v>
                </c:pt>
                <c:pt idx="2">
                  <c:v>16</c:v>
                </c:pt>
                <c:pt idx="3">
                  <c:v>32</c:v>
                </c:pt>
                <c:pt idx="4">
                  <c:v>96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2331190867544"/>
          <c:y val="0.15133297907681323"/>
          <c:w val="0.25693916158766217"/>
          <c:h val="0.6747484102916501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580526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Буряк Мария Викторовна, </a:t>
            </a:r>
          </a:p>
          <a:p>
            <a:pPr algn="ctr"/>
            <a:r>
              <a:rPr lang="ru-RU" dirty="0" smtClean="0"/>
              <a:t>учитель начальных классов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9532" y="1988840"/>
            <a:ext cx="8424936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Развитие логического мышления</a:t>
            </a:r>
          </a:p>
          <a:p>
            <a:pPr indent="34290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при выполнении заданий</a:t>
            </a:r>
          </a:p>
          <a:p>
            <a:pPr indent="34290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по математической грамотности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pic>
        <p:nvPicPr>
          <p:cNvPr id="7" name="Picture 6" descr="ГОТ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75" y="111125"/>
            <a:ext cx="270033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574" y="0"/>
            <a:ext cx="1617426" cy="24928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6552728" cy="374441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4941168"/>
          <a:ext cx="5328592" cy="1224135"/>
        </p:xfrm>
        <a:graphic>
          <a:graphicData uri="http://schemas.openxmlformats.org/drawingml/2006/table">
            <a:tbl>
              <a:tblPr/>
              <a:tblGrid>
                <a:gridCol w="1776012"/>
                <a:gridCol w="1776012"/>
                <a:gridCol w="1776568"/>
              </a:tblGrid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Огурцы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/>
                          <a:ea typeface="Times New Roman"/>
                          <a:cs typeface="Times New Roman"/>
                        </a:rPr>
                        <a:t>Помидоры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/>
                          <a:ea typeface="Times New Roman"/>
                          <a:cs typeface="Times New Roman"/>
                        </a:rPr>
                        <a:t>Лук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6176" y="4221088"/>
            <a:ext cx="280831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Построение логической цепочки рассуждений.</a:t>
            </a:r>
          </a:p>
          <a:p>
            <a:pPr algn="ctr"/>
            <a:r>
              <a:rPr lang="ru-RU" sz="2400" dirty="0" smtClean="0"/>
              <a:t>Заполнение  таблицы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932040" y="4509120"/>
            <a:ext cx="122413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20072" y="2564904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78092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574" y="0"/>
            <a:ext cx="1617426" cy="24928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2828835"/>
            <a:ext cx="1944216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Составление целого из частей. 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6120680" cy="44690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5364088" y="3284984"/>
            <a:ext cx="1584176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544616" cy="492854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574" y="0"/>
            <a:ext cx="1617426" cy="24928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067944" y="3789040"/>
            <a:ext cx="22322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148064" y="5229200"/>
            <a:ext cx="72008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4535996" y="5805264"/>
            <a:ext cx="61206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951820" y="6309320"/>
            <a:ext cx="3240360" cy="38742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Верные высказывания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2420888"/>
            <a:ext cx="2592288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Задание на нахождение правильных ответов в ряду из ложных и правильных ответов </a:t>
            </a:r>
          </a:p>
          <a:p>
            <a:r>
              <a:rPr lang="ru-RU" sz="2400" dirty="0" smtClean="0"/>
              <a:t>(с объяснениями, почему этот ответ правильный).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570109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4" name="Picture 6" descr="Математическая грамотность. Практикум для школьников. 2 клас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619672" cy="25192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5589240"/>
            <a:ext cx="3429144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12 – (7 + 3) = 2 (задания).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851920" y="4509120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6" descr="Математическая грамотность. Практикум для школьников. 2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251928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6480720" cy="33416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76256" y="3429000"/>
            <a:ext cx="208823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156176" y="1988840"/>
            <a:ext cx="1584176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5301208"/>
          <a:ext cx="7128795" cy="1175008"/>
        </p:xfrm>
        <a:graphic>
          <a:graphicData uri="http://schemas.openxmlformats.org/drawingml/2006/table">
            <a:tbl>
              <a:tblPr/>
              <a:tblGrid>
                <a:gridCol w="1664699"/>
                <a:gridCol w="455093"/>
                <a:gridCol w="455093"/>
                <a:gridCol w="455838"/>
                <a:gridCol w="455093"/>
                <a:gridCol w="455093"/>
                <a:gridCol w="455838"/>
                <a:gridCol w="455093"/>
                <a:gridCol w="455093"/>
                <a:gridCol w="455838"/>
                <a:gridCol w="455093"/>
                <a:gridCol w="455093"/>
                <a:gridCol w="455838"/>
              </a:tblGrid>
              <a:tr h="587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Вика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Таня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5661248"/>
            <a:ext cx="15476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Ответ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308304" y="5877272"/>
            <a:ext cx="14401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6" descr="Математическая грамотность. Практикум для школьников. 2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251928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6632737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971600" y="3429000"/>
            <a:ext cx="720080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9184" y="3933056"/>
            <a:ext cx="6733256" cy="14401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Вика набрала: 2 + 2 + 2 + 2 + 2 + 3 + 4 = 17 баллов.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(Или 2 </a:t>
            </a:r>
            <a:r>
              <a:rPr lang="ru-RU" sz="2400" dirty="0" err="1" smtClean="0">
                <a:solidFill>
                  <a:schemeClr val="tx1"/>
                </a:solidFill>
              </a:rPr>
              <a:t>х</a:t>
            </a:r>
            <a:r>
              <a:rPr lang="ru-RU" sz="2400" dirty="0" smtClean="0">
                <a:solidFill>
                  <a:schemeClr val="tx1"/>
                </a:solidFill>
              </a:rPr>
              <a:t> 5 + 3 + 4 = 17 баллов.)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Таня набрала 17 + 2 + 3 + 4 = 26 баллов. 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H="1" flipV="1">
            <a:off x="4067944" y="3645024"/>
            <a:ext cx="109786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0278" y="5589240"/>
            <a:ext cx="4181722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Составление целого из частей.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6" descr="Математическая грамотность. Практикум для школьников. 2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2519282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5184576" cy="42124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5184576" cy="1517611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>
            <a:stCxn id="7" idx="1"/>
          </p:cNvCxnSpPr>
          <p:nvPr/>
        </p:nvCxnSpPr>
        <p:spPr>
          <a:xfrm flipH="1">
            <a:off x="5220072" y="4029165"/>
            <a:ext cx="792088" cy="11280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2160" y="3429000"/>
            <a:ext cx="28135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Анализ объектов с целью выделения признаков.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4941168"/>
            <a:ext cx="324036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 вариант: </a:t>
            </a:r>
          </a:p>
          <a:p>
            <a:r>
              <a:rPr lang="ru-RU" sz="2400" dirty="0" smtClean="0"/>
              <a:t>2 зелёных и 2 розовых.</a:t>
            </a:r>
          </a:p>
          <a:p>
            <a:pPr algn="ctr"/>
            <a:r>
              <a:rPr lang="ru-RU" sz="2400" dirty="0" smtClean="0"/>
              <a:t>2 вариант: </a:t>
            </a:r>
          </a:p>
          <a:p>
            <a:r>
              <a:rPr lang="ru-RU" sz="2400" dirty="0" smtClean="0"/>
              <a:t>1 зелёная, 3 розовых.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4572000" y="5445224"/>
            <a:ext cx="1152128" cy="2847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6" descr="Математическая грамотность. Практикум для школьников. 2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2519282"/>
          </a:xfrm>
          <a:prstGeom prst="rect">
            <a:avLst/>
          </a:prstGeom>
          <a:noFill/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6192688" cy="275230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131840" y="2492896"/>
            <a:ext cx="0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7624" y="4437112"/>
            <a:ext cx="28135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437112"/>
            <a:ext cx="3960440" cy="12241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8 + 3 = 11 (салфеток), 11 </a:t>
            </a:r>
            <a:r>
              <a:rPr lang="en-US" sz="2400" dirty="0" smtClean="0">
                <a:solidFill>
                  <a:schemeClr val="tx1"/>
                </a:solidFill>
              </a:rPr>
              <a:t>&gt;</a:t>
            </a:r>
            <a:r>
              <a:rPr lang="ru-RU" sz="2400" dirty="0" smtClean="0">
                <a:solidFill>
                  <a:schemeClr val="tx1"/>
                </a:solidFill>
              </a:rPr>
              <a:t> 10. Ответ: сможет.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8" idx="0"/>
          </p:cNvCxnSpPr>
          <p:nvPr/>
        </p:nvCxnSpPr>
        <p:spPr>
          <a:xfrm flipH="1" flipV="1">
            <a:off x="5004048" y="2420888"/>
            <a:ext cx="1548172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6408712" cy="311837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226" y="1"/>
            <a:ext cx="1729774" cy="25649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3508" y="3933056"/>
            <a:ext cx="8856984" cy="273630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: 6 = 10 (рублей) стоил 1 маленький леденец.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∙ 4 = 40 (рублей) стоили 2 леденца, которые купила Вика.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: 2 = 20 (рублей) – цена 1 большого леденца.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: 6 = 10 (рублей) стоил 1 маленький леденец.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: 2 = 2 - маленьких леденца по стоимости равны одному большому.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∙ 2 = 20 (рублей) – стоил 1 большой леденец.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3707904" y="2204864"/>
            <a:ext cx="237626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6176" y="2564904"/>
            <a:ext cx="28135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Значимость того или иного признака.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060848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4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226" y="1"/>
            <a:ext cx="1729774" cy="2564904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7234909" cy="86409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>
            <a:stCxn id="6" idx="0"/>
          </p:cNvCxnSpPr>
          <p:nvPr/>
        </p:nvCxnSpPr>
        <p:spPr>
          <a:xfrm flipV="1">
            <a:off x="1730313" y="3212976"/>
            <a:ext cx="1401527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4149080"/>
            <a:ext cx="28135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077072"/>
            <a:ext cx="4861048" cy="13681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20 ∙ 2 = 40 (рублей) Вика истратила.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90 – 40 = 50 (рублей).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8" idx="0"/>
          </p:cNvCxnSpPr>
          <p:nvPr/>
        </p:nvCxnSpPr>
        <p:spPr>
          <a:xfrm flipH="1" flipV="1">
            <a:off x="5076056" y="3140968"/>
            <a:ext cx="113438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1268760"/>
            <a:ext cx="662473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rial" pitchFamily="34" charset="0"/>
              </a:rPr>
              <a:t>Самостоятельное достраивание </a:t>
            </a:r>
          </a:p>
          <a:p>
            <a:r>
              <a:rPr lang="ru-RU" sz="2400" dirty="0" smtClean="0">
                <a:cs typeface="Arial" pitchFamily="34" charset="0"/>
              </a:rPr>
              <a:t>с восполнением недостающих компонентов.</a:t>
            </a:r>
            <a:endParaRPr lang="ru-RU" sz="2400" dirty="0" smtClean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87824" y="2132856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ГОТ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70033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Математическая грамотность. Практикум для школьников. 4 класс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429000"/>
            <a:ext cx="2267744" cy="3422356"/>
          </a:xfrm>
          <a:prstGeom prst="rect">
            <a:avLst/>
          </a:prstGeom>
          <a:noFill/>
        </p:spPr>
      </p:pic>
      <p:pic>
        <p:nvPicPr>
          <p:cNvPr id="76804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2330624" cy="3455843"/>
          </a:xfrm>
          <a:prstGeom prst="rect">
            <a:avLst/>
          </a:prstGeom>
          <a:noFill/>
        </p:spPr>
      </p:pic>
      <p:pic>
        <p:nvPicPr>
          <p:cNvPr id="76806" name="Picture 6" descr="Математическая грамотность. Практикум для школьников. 2 клас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916832"/>
            <a:ext cx="2232248" cy="3472100"/>
          </a:xfrm>
          <a:prstGeom prst="rect">
            <a:avLst/>
          </a:prstGeom>
          <a:noFill/>
        </p:spPr>
      </p:pic>
      <p:pic>
        <p:nvPicPr>
          <p:cNvPr id="76808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213134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4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226" y="1"/>
            <a:ext cx="1729774" cy="2564904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6944772" cy="223224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3995936" y="2708920"/>
            <a:ext cx="57606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2828835"/>
            <a:ext cx="425373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Задача решается с помощью построения логической цепочки рассуждений и методом подбора.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508" y="4797152"/>
            <a:ext cx="8856984" cy="18722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1 вариант.  10 ∙ 4 = 40 (рублей) – за 4 маленьких леденца.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200 – 40 = 160 (рублей). 160 : 20 = 8 больших леденцов.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 вариант.  10 ∙ 2 = 20 (рублей) – за 2 маленьких леденца.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200 – 20 = 180 (рублей). 180 : 20 = 9 больших леденцов.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 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987824" y="3212976"/>
            <a:ext cx="0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4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226" y="1"/>
            <a:ext cx="1729774" cy="2564904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6048672" cy="3816424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5652120" y="2852936"/>
            <a:ext cx="72008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30430" y="3212976"/>
            <a:ext cx="281357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Выделение в тексте задачи необходимых данных.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528920"/>
            <a:ext cx="3456384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3508" y="5301208"/>
            <a:ext cx="8856984" cy="10801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68 : 4 = 17 (мешков) муки расходуют в пекарне за 1 день.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153 : 17 = 9 (дней). Ответ: 153 мешка муки хватит на 9 дней.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226" y="1"/>
            <a:ext cx="1729774" cy="25649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0548"/>
            <a:ext cx="6624736" cy="1948452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156176" y="1844824"/>
            <a:ext cx="57606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568" y="980728"/>
            <a:ext cx="662473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rial" pitchFamily="34" charset="0"/>
              </a:rPr>
              <a:t>Самостоятельное достраивание с восполнением недостающих компонентов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508" y="3573016"/>
            <a:ext cx="8856984" cy="309634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119 – 34 = 85 (мешков) использовали.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85 – 34 = 51 (мешок), на 51 мешок больше израсходовали, чем осталось.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Нужно определить. На какое число без остатка делятся числа 119, 34, 85, 51. Лучше использовать наименьшее число 34. Число 34 делится на 1, 2. 34 : 2 = 17. Проверим, делятся ли на 17 другие числа. 85 : 17 = 5, 51 : 17 = 3, 119 : 17 = 7. Ответ: ежедневно использовали 17 мешков муки.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226" y="1"/>
            <a:ext cx="1729774" cy="25649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624736" cy="318892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6624736" cy="63092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5013176"/>
            <a:ext cx="7992888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1. </a:t>
            </a:r>
            <a:r>
              <a:rPr lang="ru-RU" sz="2400" dirty="0" smtClean="0"/>
              <a:t>21 : 7 = 3 (кг) – масса 1 пакета с картофелем. </a:t>
            </a:r>
          </a:p>
          <a:p>
            <a:r>
              <a:rPr lang="ru-RU" sz="2400" dirty="0" smtClean="0"/>
              <a:t>7 – 3 = 4 (пакета) – нёс папа. </a:t>
            </a:r>
          </a:p>
          <a:p>
            <a:r>
              <a:rPr lang="ru-RU" sz="2400" dirty="0" smtClean="0"/>
              <a:t>3 ∙ 4 = 12 (кг) картофеля нёс папа.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3 ∙ 3 = 9 (кг) картофеля нёс Никита.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4226" y="1"/>
            <a:ext cx="1729774" cy="256490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6552728" cy="400872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5" name="Прямая со стрелкой 4"/>
          <p:cNvCxnSpPr>
            <a:stCxn id="6" idx="1"/>
          </p:cNvCxnSpPr>
          <p:nvPr/>
        </p:nvCxnSpPr>
        <p:spPr>
          <a:xfrm flipH="1">
            <a:off x="3635896" y="2939753"/>
            <a:ext cx="3018062" cy="1292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53958" y="2708920"/>
            <a:ext cx="24900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Доказательство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9530" y="5229200"/>
          <a:ext cx="8424940" cy="1463040"/>
        </p:xfrm>
        <a:graphic>
          <a:graphicData uri="http://schemas.openxmlformats.org/drawingml/2006/table">
            <a:tbl>
              <a:tblPr/>
              <a:tblGrid>
                <a:gridCol w="1336230"/>
                <a:gridCol w="556322"/>
                <a:gridCol w="554562"/>
                <a:gridCol w="554562"/>
                <a:gridCol w="492944"/>
                <a:gridCol w="492944"/>
                <a:gridCol w="492944"/>
                <a:gridCol w="492944"/>
                <a:gridCol w="492944"/>
                <a:gridCol w="492944"/>
                <a:gridCol w="492944"/>
                <a:gridCol w="492944"/>
                <a:gridCol w="492944"/>
                <a:gridCol w="492944"/>
                <a:gridCol w="49382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Times New Roman"/>
                          <a:cs typeface="Times New Roman"/>
                        </a:rPr>
                        <a:t>Дни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Times New Roman"/>
                          <a:cs typeface="Times New Roman"/>
                        </a:rPr>
                        <a:t>Количество </a:t>
                      </a:r>
                      <a:r>
                        <a:rPr lang="ru-RU" sz="2400" dirty="0" smtClean="0">
                          <a:latin typeface="+mj-lt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2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j-lt"/>
                          <a:ea typeface="Times New Roman"/>
                          <a:cs typeface="Times New Roman"/>
                        </a:rPr>
                        <a:t>Всего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j-lt"/>
                          <a:ea typeface="Times New Roman"/>
                          <a:cs typeface="Times New Roman"/>
                        </a:rPr>
                        <a:t>1 ∙ 9 + 2 ∙ 3 + 3 ∙ 2 = 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2" descr="Математическая грамотность. Практикум для школьников. 4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828" y="6644"/>
            <a:ext cx="1695171" cy="2558260"/>
          </a:xfrm>
          <a:prstGeom prst="rect">
            <a:avLst/>
          </a:prstGeom>
          <a:noFill/>
        </p:spPr>
      </p:pic>
      <p:pic>
        <p:nvPicPr>
          <p:cNvPr id="6" name="Picture 1" descr="C:\Users\BOOM\Downloads\МГ 4кл\МГ 4кл\Математическая грамотность_4 класс_БЛОК 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6300192" cy="43924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2" descr="C:\Users\BOOM\Downloads\МГ 4кл\МГ 4кл\Математическая грамотность_4 класс_БЛОК 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49280"/>
            <a:ext cx="6336704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8" name="Picture 1" descr="C:\Users\BOOM\Downloads\МГ 4кл\МГ 4кл\Математическая грамотность_4 класс_БЛОК 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373216"/>
            <a:ext cx="6300192" cy="50405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39952" y="4149080"/>
            <a:ext cx="4824536" cy="25545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  <a:r>
              <a:rPr lang="ru-RU" sz="2000" dirty="0" smtClean="0"/>
              <a:t> 64 : 2 = 32 (м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) – занято помидорами.</a:t>
            </a:r>
          </a:p>
          <a:p>
            <a:r>
              <a:rPr lang="ru-RU" sz="2000" b="1" dirty="0" smtClean="0"/>
              <a:t>2.</a:t>
            </a:r>
            <a:r>
              <a:rPr lang="ru-RU" sz="2000" dirty="0" smtClean="0"/>
              <a:t> 64 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 – это четыре части из двенадцати. 64 : 4 = 16 (м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) – это одна двенадцатая. Или 32 : 2 = 16 (м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) – площадь занята перцем.</a:t>
            </a:r>
          </a:p>
          <a:p>
            <a:r>
              <a:rPr lang="ru-RU" sz="2000" b="1" dirty="0" smtClean="0"/>
              <a:t>3.</a:t>
            </a:r>
            <a:r>
              <a:rPr lang="ru-RU" sz="2000" dirty="0" smtClean="0"/>
              <a:t> Половина огорода составляет шесть двенадцатых, 16 ∙ 6 = 96 (м</a:t>
            </a:r>
            <a:r>
              <a:rPr lang="ru-RU" sz="2000" baseline="30000" dirty="0" smtClean="0"/>
              <a:t>2</a:t>
            </a:r>
            <a:r>
              <a:rPr lang="ru-RU" sz="2000" dirty="0" smtClean="0"/>
              <a:t>) – площадь занята картофелем.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2348880"/>
            <a:ext cx="208823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987824" y="2996952"/>
            <a:ext cx="3168352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2" descr="Математическая грамотность. Практикум для школьников. 4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828" y="6644"/>
            <a:ext cx="1695171" cy="25582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60232" y="2636912"/>
            <a:ext cx="22322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Часть и целое.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BOOM\Downloads\МГ 4кл\МГ 4кл\Математическая грамотность_4 класс_БЛОК 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58416"/>
            <a:ext cx="6336704" cy="494116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4716016" y="3717032"/>
          <a:ext cx="4233339" cy="281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 стрелкой 3"/>
          <p:cNvCxnSpPr>
            <a:stCxn id="5" idx="1"/>
          </p:cNvCxnSpPr>
          <p:nvPr/>
        </p:nvCxnSpPr>
        <p:spPr>
          <a:xfrm flipH="1">
            <a:off x="4283968" y="2867745"/>
            <a:ext cx="2376264" cy="849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2" descr="Математическая грамотность. Практикум для школьников. 4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828" y="6644"/>
            <a:ext cx="1695171" cy="25582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4869160"/>
            <a:ext cx="28135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C:\Users\BOOM\Downloads\МГ 4кл\МГ 4кл\Математическая грамотность_4 класс_БЛОК 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6768752" cy="369130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512" y="5013176"/>
            <a:ext cx="5832648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250 ∙ 4 = 1000 (г) – масса 4 пачек печенья и, следовательно, 5 пакетов с пряниками. 1000 : 5 = 200 (г) – масса одного пакета с пряниками.</a:t>
            </a:r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923928" y="4581128"/>
            <a:ext cx="23042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2" descr="Математическая грамотность. Практикум для школьников. 4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828" y="6644"/>
            <a:ext cx="1695171" cy="255826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5652120" y="2852936"/>
            <a:ext cx="2376264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68144" y="5085184"/>
            <a:ext cx="28135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 descr="C:\Users\BOOM\Downloads\МГ 4кл\МГ 4кл\Математическая грамотность_4 класс_БЛОК 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6768752" cy="7920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9512" y="3789040"/>
            <a:ext cx="6264696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10 ∙ 4 = 40 (штук) печенья. 5 ∙ 5 = 25 (штук) пряников. 40 – 25 = 15 (штук). </a:t>
            </a:r>
          </a:p>
          <a:p>
            <a:r>
              <a:rPr lang="ru-RU" sz="2000" dirty="0" smtClean="0"/>
              <a:t>Ответ: на 15 штук больше было печенья, чем пряников.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BOOM\Downloads\МГ 4кл\МГ 4кл\Математическая грамотность_4 класс_БЛОК 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6669211" cy="278387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2" descr="Математическая грамотность. Практикум для школьников. 4 класс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828" y="6644"/>
            <a:ext cx="1695171" cy="2558260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4788024" y="3573016"/>
            <a:ext cx="324036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84168" y="4869160"/>
            <a:ext cx="281357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Выбор данных для сравнения.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25144"/>
            <a:ext cx="5580112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250 : 10 = 25 (г) – масса 1 печенья. </a:t>
            </a:r>
          </a:p>
          <a:p>
            <a:r>
              <a:rPr lang="ru-RU" sz="2000" dirty="0" smtClean="0"/>
              <a:t>200 : 5 = 40 (г) – масса 1 пряника. </a:t>
            </a:r>
          </a:p>
          <a:p>
            <a:r>
              <a:rPr lang="ru-RU" sz="2000" dirty="0" smtClean="0"/>
              <a:t>40 – 25 = 15 (г).</a:t>
            </a:r>
          </a:p>
          <a:p>
            <a:r>
              <a:rPr lang="ru-RU" sz="2000" dirty="0" smtClean="0"/>
              <a:t>Ответ: на 15 г тяжелее 1 пряник, чем 1 печенье.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628800"/>
            <a:ext cx="842493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751344"/>
            <a:ext cx="79928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К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логическим универсальным действиям относятся: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+mj-lt"/>
                <a:cs typeface="Arial" pitchFamily="34" charset="0"/>
              </a:rPr>
              <a:t>— анализ объектов с целью выделения признаков (существенных, несущественных);</a:t>
            </a:r>
          </a:p>
          <a:p>
            <a:pPr algn="just"/>
            <a:r>
              <a:rPr lang="ru-RU" sz="2400" dirty="0" smtClean="0">
                <a:latin typeface="+mj-lt"/>
                <a:cs typeface="Arial" pitchFamily="34" charset="0"/>
              </a:rPr>
              <a:t>— синтез — составление целого из частей, в том числе самостоятельное достраивание с восполнением недостающих компонентов;</a:t>
            </a:r>
          </a:p>
          <a:p>
            <a:pPr algn="just"/>
            <a:r>
              <a:rPr lang="ru-RU" sz="2400" dirty="0" smtClean="0">
                <a:latin typeface="+mj-lt"/>
                <a:cs typeface="Arial" pitchFamily="34" charset="0"/>
              </a:rPr>
              <a:t>— выбор оснований и критериев для сравнения,  классификации объектов;</a:t>
            </a:r>
          </a:p>
          <a:p>
            <a:pPr algn="just"/>
            <a:r>
              <a:rPr lang="ru-RU" sz="2400" dirty="0" smtClean="0">
                <a:latin typeface="+mj-lt"/>
                <a:cs typeface="Arial" pitchFamily="34" charset="0"/>
              </a:rPr>
              <a:t>— подведение под понятие, выведение следствий;</a:t>
            </a:r>
          </a:p>
          <a:p>
            <a:pPr algn="just"/>
            <a:r>
              <a:rPr lang="ru-RU" sz="2400" dirty="0" smtClean="0">
                <a:latin typeface="+mj-lt"/>
                <a:cs typeface="Arial" pitchFamily="34" charset="0"/>
              </a:rPr>
              <a:t>— установление причинно-следственных связей;</a:t>
            </a:r>
          </a:p>
          <a:p>
            <a:pPr algn="just"/>
            <a:r>
              <a:rPr lang="ru-RU" sz="2400" dirty="0" smtClean="0">
                <a:latin typeface="+mj-lt"/>
                <a:cs typeface="Arial" pitchFamily="34" charset="0"/>
              </a:rPr>
              <a:t>— построение логической цепочки рассуждений;</a:t>
            </a:r>
          </a:p>
          <a:p>
            <a:pPr algn="just"/>
            <a:r>
              <a:rPr lang="ru-RU" sz="2400" dirty="0" smtClean="0">
                <a:latin typeface="+mj-lt"/>
                <a:cs typeface="Arial" pitchFamily="34" charset="0"/>
              </a:rPr>
              <a:t>— доказательство;</a:t>
            </a:r>
          </a:p>
          <a:p>
            <a:pPr algn="just"/>
            <a:r>
              <a:rPr lang="ru-RU" sz="2400" dirty="0" smtClean="0">
                <a:latin typeface="+mj-lt"/>
                <a:cs typeface="Arial" pitchFamily="34" charset="0"/>
              </a:rPr>
              <a:t>— выдвижение гипотез и их обоснование.</a:t>
            </a:r>
            <a:endParaRPr lang="ru-RU" sz="2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3" name="Picture 2" descr="Математическая грамотность. Практикум для школьников. 4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828" y="6644"/>
            <a:ext cx="1695171" cy="25582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3068960"/>
            <a:ext cx="28135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Users\BOOM\Downloads\МГ 4кл\МГ 4кл\Математическая грамотность_4 класс_БЛОК 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7245275" cy="86409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3528" y="4725144"/>
            <a:ext cx="6264696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Масса 1 пряника 40 г, масса 1 печенья 25 г.</a:t>
            </a:r>
          </a:p>
          <a:p>
            <a:r>
              <a:rPr lang="ru-RU" sz="2000" dirty="0" smtClean="0"/>
              <a:t>1 вариант. 5 пряников и 8 штук печенья.</a:t>
            </a:r>
          </a:p>
          <a:p>
            <a:r>
              <a:rPr lang="ru-RU" sz="2000" dirty="0" smtClean="0"/>
              <a:t>2 вариант. 10 пряников и 16 штук печенья.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068960"/>
            <a:ext cx="281357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rial" pitchFamily="34" charset="0"/>
              </a:rPr>
              <a:t>Выдвижение предположений и их обоснование.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>
            <a:stCxn id="5" idx="0"/>
          </p:cNvCxnSpPr>
          <p:nvPr/>
        </p:nvCxnSpPr>
        <p:spPr>
          <a:xfrm flipH="1" flipV="1">
            <a:off x="4932040" y="2276872"/>
            <a:ext cx="1334777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86298" y="2348880"/>
            <a:ext cx="1113494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ГОТ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2700338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Математическая грамотность. Практикум для школьников. 4 класс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429000"/>
            <a:ext cx="2267744" cy="3422356"/>
          </a:xfrm>
          <a:prstGeom prst="rect">
            <a:avLst/>
          </a:prstGeom>
          <a:noFill/>
        </p:spPr>
      </p:pic>
      <p:pic>
        <p:nvPicPr>
          <p:cNvPr id="76804" name="Picture 4" descr="Математическая грамотность. Практикум для школьников. 3 класс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2330624" cy="3455843"/>
          </a:xfrm>
          <a:prstGeom prst="rect">
            <a:avLst/>
          </a:prstGeom>
          <a:noFill/>
        </p:spPr>
      </p:pic>
      <p:pic>
        <p:nvPicPr>
          <p:cNvPr id="76806" name="Picture 6" descr="Математическая грамотность. Практикум для школьников. 2 клас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916832"/>
            <a:ext cx="2232248" cy="3472100"/>
          </a:xfrm>
          <a:prstGeom prst="rect">
            <a:avLst/>
          </a:prstGeom>
          <a:noFill/>
        </p:spPr>
      </p:pic>
      <p:pic>
        <p:nvPicPr>
          <p:cNvPr id="76808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2736"/>
            <a:ext cx="213134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10798"/>
            <a:ext cx="5832648" cy="36364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574" y="0"/>
            <a:ext cx="1617426" cy="24928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373216"/>
            <a:ext cx="6552728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Обратить внимание ученика на значимость того или иного признака. 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580112" y="3392996"/>
            <a:ext cx="864096" cy="360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99592" y="2852936"/>
            <a:ext cx="360040" cy="2520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7696" y="2828835"/>
            <a:ext cx="2484784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Нахождение суммы двух слагаемых.  </a:t>
            </a:r>
          </a:p>
          <a:p>
            <a:r>
              <a:rPr lang="ru-RU" sz="2400" dirty="0" smtClean="0"/>
              <a:t>5 + 3 = 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6912768" cy="2880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574" y="0"/>
            <a:ext cx="1617426" cy="24928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5013176"/>
            <a:ext cx="3888432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Обратить внимание ученика на значимость того или иного признака.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4725144"/>
            <a:ext cx="3888432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rial" pitchFamily="34" charset="0"/>
              </a:rPr>
              <a:t>Самостоятельное достраивание </a:t>
            </a:r>
          </a:p>
          <a:p>
            <a:r>
              <a:rPr lang="ru-RU" sz="2400" dirty="0" smtClean="0">
                <a:cs typeface="Arial" pitchFamily="34" charset="0"/>
              </a:rPr>
              <a:t>с восполнением недостающих компонентов.</a:t>
            </a:r>
            <a:endParaRPr lang="ru-RU" sz="2400" dirty="0" smtClean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220072" y="2492896"/>
            <a:ext cx="1944216" cy="22322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47664" y="2276872"/>
            <a:ext cx="1512168" cy="27363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99792" y="2060848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574" y="0"/>
            <a:ext cx="1617426" cy="24928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6192688" cy="34958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4725144"/>
            <a:ext cx="3888432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cs typeface="Arial" pitchFamily="34" charset="0"/>
              </a:rPr>
              <a:t>Самостоятельное достраивание </a:t>
            </a:r>
          </a:p>
          <a:p>
            <a:r>
              <a:rPr lang="ru-RU" sz="2400" dirty="0" smtClean="0">
                <a:cs typeface="Arial" pitchFamily="34" charset="0"/>
              </a:rPr>
              <a:t>с восполнением недостающих компонентов.</a:t>
            </a:r>
            <a:endParaRPr lang="ru-RU" sz="2400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572000" y="4293096"/>
            <a:ext cx="64807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5013176"/>
            <a:ext cx="3888432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Обратить внимание ученика на значимость того или иного признака. 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39552" y="1916832"/>
            <a:ext cx="2088232" cy="30963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411760" y="1700808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574" y="0"/>
            <a:ext cx="1617426" cy="24928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5904656" cy="25202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436096" y="3356992"/>
            <a:ext cx="7920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28184" y="2492896"/>
            <a:ext cx="2232248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Нахождение суммы двух слагаемых.  </a:t>
            </a:r>
          </a:p>
          <a:p>
            <a:r>
              <a:rPr lang="ru-RU" sz="2400" dirty="0" smtClean="0"/>
              <a:t>2 + 3 = 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5832648" cy="29969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72200" y="4581128"/>
            <a:ext cx="2232248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932040" y="5373216"/>
            <a:ext cx="144016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Математическая грамотность. Практикум для школьников. 1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6574" y="0"/>
            <a:ext cx="1617426" cy="2492896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229600" cy="7200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34852"/>
            <a:ext cx="6552728" cy="37882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436096" y="3356992"/>
            <a:ext cx="1152128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16216" y="4725144"/>
            <a:ext cx="223224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Построение логической цепочки рассуждений.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373216"/>
            <a:ext cx="27363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4788024" y="4581128"/>
            <a:ext cx="172819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1031</Words>
  <Application>Microsoft Office PowerPoint</Application>
  <PresentationFormat>Экран (4:3)</PresentationFormat>
  <Paragraphs>191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BOOM</dc:creator>
  <cp:lastModifiedBy>BOOM</cp:lastModifiedBy>
  <cp:revision>97</cp:revision>
  <dcterms:created xsi:type="dcterms:W3CDTF">2023-03-20T14:49:55Z</dcterms:created>
  <dcterms:modified xsi:type="dcterms:W3CDTF">2023-03-22T13:21:16Z</dcterms:modified>
</cp:coreProperties>
</file>