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717" r:id="rId3"/>
    <p:sldId id="264" r:id="rId4"/>
    <p:sldId id="719" r:id="rId5"/>
    <p:sldId id="725" r:id="rId6"/>
    <p:sldId id="726" r:id="rId7"/>
    <p:sldId id="736" r:id="rId8"/>
    <p:sldId id="727" r:id="rId9"/>
    <p:sldId id="728" r:id="rId10"/>
    <p:sldId id="729" r:id="rId11"/>
    <p:sldId id="730" r:id="rId12"/>
    <p:sldId id="731" r:id="rId13"/>
    <p:sldId id="733" r:id="rId14"/>
    <p:sldId id="732" r:id="rId15"/>
    <p:sldId id="737" r:id="rId16"/>
    <p:sldId id="734" r:id="rId17"/>
    <p:sldId id="735" r:id="rId18"/>
    <p:sldId id="281" r:id="rId19"/>
    <p:sldId id="280" r:id="rId20"/>
    <p:sldId id="282" r:id="rId21"/>
    <p:sldId id="283" r:id="rId22"/>
    <p:sldId id="284" r:id="rId23"/>
    <p:sldId id="310" r:id="rId24"/>
    <p:sldId id="286" r:id="rId25"/>
    <p:sldId id="294" r:id="rId26"/>
    <p:sldId id="312" r:id="rId27"/>
    <p:sldId id="296" r:id="rId28"/>
    <p:sldId id="311" r:id="rId29"/>
    <p:sldId id="287" r:id="rId30"/>
    <p:sldId id="298" r:id="rId31"/>
    <p:sldId id="299" r:id="rId32"/>
    <p:sldId id="301" r:id="rId33"/>
    <p:sldId id="300" r:id="rId34"/>
    <p:sldId id="302" r:id="rId35"/>
    <p:sldId id="288" r:id="rId36"/>
    <p:sldId id="303" r:id="rId37"/>
    <p:sldId id="304" r:id="rId38"/>
    <p:sldId id="738" r:id="rId39"/>
    <p:sldId id="739" r:id="rId40"/>
    <p:sldId id="305" r:id="rId41"/>
    <p:sldId id="307" r:id="rId42"/>
    <p:sldId id="306" r:id="rId43"/>
    <p:sldId id="308" r:id="rId44"/>
    <p:sldId id="740" r:id="rId45"/>
    <p:sldId id="290" r:id="rId46"/>
    <p:sldId id="291" r:id="rId47"/>
    <p:sldId id="741" r:id="rId48"/>
    <p:sldId id="313" r:id="rId49"/>
    <p:sldId id="316" r:id="rId50"/>
    <p:sldId id="318" r:id="rId51"/>
    <p:sldId id="319" r:id="rId52"/>
    <p:sldId id="320" r:id="rId53"/>
    <p:sldId id="322" r:id="rId54"/>
    <p:sldId id="321" r:id="rId55"/>
    <p:sldId id="323" r:id="rId56"/>
    <p:sldId id="324" r:id="rId57"/>
    <p:sldId id="325" r:id="rId58"/>
    <p:sldId id="326" r:id="rId59"/>
    <p:sldId id="317" r:id="rId60"/>
    <p:sldId id="327" r:id="rId61"/>
    <p:sldId id="328" r:id="rId62"/>
    <p:sldId id="292" r:id="rId63"/>
    <p:sldId id="720" r:id="rId64"/>
    <p:sldId id="721" r:id="rId65"/>
    <p:sldId id="742" r:id="rId66"/>
    <p:sldId id="743" r:id="rId67"/>
    <p:sldId id="723" r:id="rId68"/>
    <p:sldId id="724" r:id="rId69"/>
    <p:sldId id="744" r:id="rId70"/>
    <p:sldId id="745" r:id="rId71"/>
    <p:sldId id="293" r:id="rId7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FE67E9-F50C-3809-9049-EBC8060E2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34FDE16-3F36-AE5B-4D82-60BA0BD8D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2DD80BB-6BEA-E394-2F96-F0A8EDF88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6DEC-E20C-4CB5-A387-9C08CDA0D8C3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9284D35-7842-72C7-84AD-BC40B3F2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0760BD-83E9-379C-6489-4B1A2FC70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631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529F90-996B-8FED-80B7-7EB25C550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A5D6302-AC05-951C-DEB0-EFD4B160E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3D78967-AC6D-ABB0-A30F-407E8C40A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6DEC-E20C-4CB5-A387-9C08CDA0D8C3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0FED18-5F97-11A1-1632-16EC389B5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B387BEA-D053-B75A-1D46-79D71C2E9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15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314F6F9-1079-0BA7-41CE-1DCCA018E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A12BF05-40AA-F4D6-56BF-A3AD3B465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FBA2594-338C-4401-CC41-BFC9526AD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6DEC-E20C-4CB5-A387-9C08CDA0D8C3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1C4F058-A475-BB32-B89C-7F36449D6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52921C7-0797-F2D4-2E0F-1E7C95C4C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820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DDADFB-EED9-04AC-4046-C457B26B5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EBAB995-43E3-F851-0650-AFC53A3CF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633644D-B8DE-3C8D-03C1-4DA2A2FFF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6DEC-E20C-4CB5-A387-9C08CDA0D8C3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F66EFC5-7145-8658-B709-6A3C6DB54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E076917-D20D-865D-EB3B-7FCFF88EF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726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A40DAB-D918-9140-CCEC-55403EA6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762829F-5F09-0C06-9BEF-AAE85FA69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04C12E2-01A8-0E6A-E3F5-C35F387A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6DEC-E20C-4CB5-A387-9C08CDA0D8C3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A1A50BE-AA59-BB29-BAF5-0A94D5B22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19AE061-6D9C-7BC1-E804-614B3DB6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327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02ECBA-AFF1-855B-72DE-67E4A7BA2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5ACCD15-5636-4B11-8772-CB992B5F6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CEACAF4-76D6-AD42-B869-052F8695F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E104DDD-33B3-B16F-086E-7A7130B93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6DEC-E20C-4CB5-A387-9C08CDA0D8C3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873FA62-760C-C0B6-288D-AE8BEAAFB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54FE8A3-EDE7-1ABB-B146-94084E2F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574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DAC303-C392-5B16-05B6-3F47E265B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A5C7DE7-FAA0-D397-F302-7DE07240A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D73AFE4-C945-DF3A-D4AF-14BD6CAA5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4827315-4AEB-8137-EA71-42CD5ED7F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EA85E20-EA00-B63C-0F59-61685DA07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66265FF-E935-2982-C81D-912D90DA2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6DEC-E20C-4CB5-A387-9C08CDA0D8C3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732BE22-4B6E-7A1E-F959-22E52D1D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61F306F-B6F2-10F0-803E-E84DFE143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357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64CC24-4027-B5DE-4FED-20570F5F8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9A4EDEE-4545-994C-881F-A721D2396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6DEC-E20C-4CB5-A387-9C08CDA0D8C3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5B28E35-EDA5-40D7-680D-9A66F0FB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AA301C0-5937-21BC-30FE-745120C88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392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A506E28-3F42-959C-321A-B9FB0269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6DEC-E20C-4CB5-A387-9C08CDA0D8C3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7A8DC87-7F77-7AF6-865F-407A4361C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DA1999C-190B-764A-D154-BD190A3BC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065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9F8A78-1B80-CDCF-023E-0E3C4CF7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DA462F8-D056-9CDA-0DA4-080C4C7F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9F063A-B180-86D5-D043-25A7A8471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B7571CC-DA7D-E3B2-89DF-86B86A18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6DEC-E20C-4CB5-A387-9C08CDA0D8C3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A63BB10-E9A3-00B1-0529-198A93B3C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CD04375-DA79-1788-7E59-A033A818F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780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0B5E12-9229-D1C5-D27F-E48CC68DF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6F8851A-1B4B-C789-A79F-310F15FF2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110314E-E5E5-620E-3318-324CAD2AA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C5A6D45-B137-79C9-D669-721F33EA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6DEC-E20C-4CB5-A387-9C08CDA0D8C3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0F06AF4-B651-11F7-6CAF-7EBF02D04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E566154-0BE8-DE3F-83A3-DCBA2FB64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148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2574E1-7137-4440-C8F0-4499A7DD6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FD39225-5559-8CFD-715D-DE9D3FF25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96745A3-118B-F96F-B577-55569E899A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D6DEC-E20C-4CB5-A387-9C08CDA0D8C3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F71A5D-84E2-1392-F78B-55021C3C0B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4A2038E-7501-508E-9EA5-34CE982CB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590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8966C6-97BE-1110-7067-0643E7E17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282889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Познавательные психические процессы 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и коррекция звукопроизношения детей дошкольного возраста.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06EC31B-9BF5-3C29-BA91-9452690C1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2183642"/>
            <a:ext cx="12191999" cy="4116949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76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7.11.2022 г</a:t>
            </a:r>
            <a:r>
              <a:rPr lang="ru-RU" sz="7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Особенности </a:t>
            </a:r>
            <a:r>
              <a:rPr lang="ru-RU" sz="7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восприятия</a:t>
            </a:r>
            <a:r>
              <a:rPr lang="ru-RU" sz="7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детей дошкольного возраста.   </a:t>
            </a:r>
            <a:r>
              <a:rPr lang="ru-RU" sz="7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Исправляем </a:t>
            </a:r>
            <a:r>
              <a:rPr lang="ru-RU" sz="7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произношение </a:t>
            </a:r>
            <a:r>
              <a:rPr lang="ru-RU" sz="7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звука Ч.</a:t>
            </a:r>
            <a:r>
              <a:rPr lang="ru-RU" sz="7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76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12.12.2022 г</a:t>
            </a:r>
            <a:r>
              <a:rPr lang="ru-RU" sz="7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Особенности  </a:t>
            </a:r>
            <a:r>
              <a:rPr lang="ru-RU" sz="7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внимания</a:t>
            </a:r>
            <a:r>
              <a:rPr lang="ru-RU" sz="7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детей дошкольного возраста. </a:t>
            </a:r>
            <a:r>
              <a:rPr lang="ru-RU" sz="7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Исправляем  </a:t>
            </a:r>
            <a:r>
              <a:rPr lang="ru-RU" sz="7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произношение </a:t>
            </a:r>
            <a:r>
              <a:rPr lang="ru-RU" sz="7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звука </a:t>
            </a:r>
            <a:r>
              <a:rPr lang="ru-RU" sz="7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Л.</a:t>
            </a:r>
            <a:endParaRPr lang="ru-RU" sz="7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76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06.02.2023 г</a:t>
            </a:r>
            <a:r>
              <a:rPr lang="ru-RU" sz="7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Особенности  </a:t>
            </a:r>
            <a:r>
              <a:rPr lang="ru-RU" sz="7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памяти</a:t>
            </a:r>
            <a:r>
              <a:rPr lang="ru-RU" sz="7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детей дошкольного возраста.    </a:t>
            </a:r>
            <a:r>
              <a:rPr lang="ru-RU" sz="7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Исправляем </a:t>
            </a:r>
            <a:r>
              <a:rPr lang="ru-RU" sz="7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произношение </a:t>
            </a:r>
            <a:r>
              <a:rPr lang="ru-RU" sz="7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звука  </a:t>
            </a:r>
            <a:r>
              <a:rPr lang="ru-RU" sz="7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Ш.</a:t>
            </a:r>
            <a:endParaRPr lang="ru-RU" sz="7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76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06.03.2023 г</a:t>
            </a:r>
            <a:r>
              <a:rPr lang="ru-RU" sz="7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Особенности  </a:t>
            </a:r>
            <a:r>
              <a:rPr lang="ru-RU" sz="7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мышления</a:t>
            </a:r>
            <a:r>
              <a:rPr lang="ru-RU" sz="7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детей дошкольного возраста</a:t>
            </a:r>
            <a:r>
              <a:rPr lang="ru-RU" sz="7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7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Исправляем произношение </a:t>
            </a:r>
            <a:r>
              <a:rPr lang="ru-RU" sz="7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звуков  Рь, </a:t>
            </a:r>
            <a:r>
              <a:rPr lang="ru-RU" sz="7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Ж.</a:t>
            </a:r>
            <a:endParaRPr lang="ru-RU" sz="7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76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22.05.2023г</a:t>
            </a:r>
            <a:r>
              <a:rPr lang="ru-RU" sz="7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Особенности  </a:t>
            </a:r>
            <a:r>
              <a:rPr lang="ru-RU" sz="7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воображения</a:t>
            </a:r>
            <a:r>
              <a:rPr lang="ru-RU" sz="7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детей дошкольного   </a:t>
            </a:r>
            <a:r>
              <a:rPr lang="ru-RU" sz="7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возраста.Исправляем</a:t>
            </a:r>
            <a:r>
              <a:rPr lang="ru-RU" sz="7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7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произношение </a:t>
            </a:r>
            <a:r>
              <a:rPr lang="ru-RU" sz="7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звука </a:t>
            </a:r>
            <a:r>
              <a:rPr lang="ru-RU" sz="7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Р.</a:t>
            </a:r>
            <a:endParaRPr lang="ru-RU" sz="7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76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05.06.2023г</a:t>
            </a:r>
            <a:r>
              <a:rPr lang="ru-RU" sz="7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Особенности  </a:t>
            </a:r>
            <a:r>
              <a:rPr lang="ru-RU" sz="7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сюжетно-ролевой игры</a:t>
            </a:r>
            <a:r>
              <a:rPr lang="ru-RU" sz="7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детей дошкольного возраста.  </a:t>
            </a:r>
            <a:r>
              <a:rPr lang="ru-RU" sz="7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Исправляем </a:t>
            </a:r>
            <a:r>
              <a:rPr lang="ru-RU" sz="7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произношение </a:t>
            </a:r>
            <a:r>
              <a:rPr lang="ru-RU" sz="7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звуков Ль, Щ.</a:t>
            </a:r>
            <a:endParaRPr lang="ru-RU" sz="7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l">
              <a:lnSpc>
                <a:spcPct val="107000"/>
              </a:lnSpc>
              <a:spcAft>
                <a:spcPts val="800"/>
              </a:spcAft>
            </a:pPr>
            <a:r>
              <a:rPr lang="ru-RU" sz="7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474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9DFC72-E9A2-FD1F-7C58-640B0CB1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Внимание в дошкольном возрасте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017382A-8D64-6DD4-895C-773CF3D7F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5"/>
            <a:ext cx="12191999" cy="4351338"/>
          </a:xfrm>
        </p:spPr>
        <p:txBody>
          <a:bodyPr>
            <a:normAutofit fontScale="92500"/>
          </a:bodyPr>
          <a:lstStyle/>
          <a:p>
            <a:r>
              <a:rPr lang="ru-RU" dirty="0"/>
              <a:t>Развитие внимания дошкольника связано с тем, что изменяется организация его жизни, он осваивает новые виды деятельности </a:t>
            </a:r>
            <a:r>
              <a:rPr lang="ru-RU" b="1" dirty="0">
                <a:solidFill>
                  <a:srgbClr val="C00000"/>
                </a:solidFill>
              </a:rPr>
              <a:t>(игровую, трудовую, продуктивную). </a:t>
            </a:r>
          </a:p>
          <a:p>
            <a:r>
              <a:rPr lang="ru-RU" dirty="0"/>
              <a:t>В 4-5 лет ребенок направляет свои действия под влиянием взрослого. Воспитатель все чаще говорит дошкольнику: «Будь внимательным», «Слушай внимательно», «Смотри внимательно». </a:t>
            </a:r>
          </a:p>
          <a:p>
            <a:r>
              <a:rPr lang="ru-RU" b="1" dirty="0">
                <a:solidFill>
                  <a:srgbClr val="C00000"/>
                </a:solidFill>
              </a:rPr>
              <a:t>Выполняя требования взрослого, ребенок должен управлять своим вниманием. </a:t>
            </a:r>
            <a:r>
              <a:rPr lang="ru-RU" b="1" u="sng" dirty="0">
                <a:solidFill>
                  <a:srgbClr val="C00000"/>
                </a:solidFill>
              </a:rPr>
              <a:t>Развитие произвольного внимания </a:t>
            </a:r>
            <a:r>
              <a:rPr lang="ru-RU" b="1" dirty="0">
                <a:solidFill>
                  <a:srgbClr val="C00000"/>
                </a:solidFill>
              </a:rPr>
              <a:t>связано с усвоением средств управления им. </a:t>
            </a:r>
            <a:r>
              <a:rPr lang="ru-RU" dirty="0"/>
              <a:t>Первоначально - это внешние средства, указательный жест, слово взрослого. В старшем дошкольном возрасте таким средством становится речь самого ребенка, которая приобретает планирующую функцию. </a:t>
            </a:r>
          </a:p>
        </p:txBody>
      </p:sp>
    </p:spTree>
    <p:extLst>
      <p:ext uri="{BB962C8B-B14F-4D97-AF65-F5344CB8AC3E}">
        <p14:creationId xmlns:p14="http://schemas.microsoft.com/office/powerpoint/2010/main" val="3881050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A08A74-40DC-2BA8-1CFE-3F3FBBE57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В.А Сухомлинский о внимании ребёнка.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C9B9360-B5E8-A2DA-216B-14FF508DD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5"/>
            <a:ext cx="1219199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В.А.Сухомлинский писал: </a:t>
            </a:r>
            <a:r>
              <a:rPr lang="ru-RU" dirty="0"/>
              <a:t>«Внимание маленького ребенка - это капризное «существо». Оно кажется мне пугливой птичкой, которая улетает подальше от гнезда, как только стремишься приблизиться к нему. Когда же удалось, наконец, поймать птичку, то удержать ее можно только в руках или в клетке. Не ожидай от птички песен, если она чувствует себя узником. Так и внимание маленького ребенка: если ты держишь его как птичку, то она плохой твой помощник». </a:t>
            </a:r>
          </a:p>
        </p:txBody>
      </p:sp>
    </p:spTree>
    <p:extLst>
      <p:ext uri="{BB962C8B-B14F-4D97-AF65-F5344CB8AC3E}">
        <p14:creationId xmlns:p14="http://schemas.microsoft.com/office/powerpoint/2010/main" val="1789624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A81721-1C3B-A20C-E4C9-4BF5091DD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B050"/>
          </a:solidFill>
        </p:spPr>
        <p:txBody>
          <a:bodyPr/>
          <a:lstStyle/>
          <a:p>
            <a:r>
              <a:rPr lang="ru-RU" b="1" dirty="0">
                <a:solidFill>
                  <a:srgbClr val="FFFF00"/>
                </a:solidFill>
              </a:rPr>
              <a:t>Как поддержать развитие внимания ребёнка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7C420A7-3933-7991-9792-A14C1BC31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5"/>
            <a:ext cx="12191999" cy="4351338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Развитие внимания непосредственно зависит от позиции взрослого в общении с малышом</a:t>
            </a:r>
            <a:r>
              <a:rPr lang="ru-RU" dirty="0"/>
              <a:t>, а также от того, как он организует деятельность ребенка. </a:t>
            </a:r>
          </a:p>
          <a:p>
            <a:r>
              <a:rPr lang="ru-RU" dirty="0"/>
              <a:t>Большую роль в поддержании внимания в раннем детстве имеет </a:t>
            </a:r>
            <a:r>
              <a:rPr lang="ru-RU" b="1" dirty="0">
                <a:solidFill>
                  <a:srgbClr val="C00000"/>
                </a:solidFill>
              </a:rPr>
              <a:t>показ ребенку предметов и новых способов действия с ними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/>
              <a:t>Например, ребенок играл с куклой и готов был уже ее бросить. Воспитатель предлагает ему: «Построй для куклы домик». И тогда деятельность приобретает иной смысл и содержание, а внимание снова становится устойчивым. </a:t>
            </a:r>
          </a:p>
        </p:txBody>
      </p:sp>
    </p:spTree>
    <p:extLst>
      <p:ext uri="{BB962C8B-B14F-4D97-AF65-F5344CB8AC3E}">
        <p14:creationId xmlns:p14="http://schemas.microsoft.com/office/powerpoint/2010/main" val="1121514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421701-8F2B-B77B-DC6E-DFBD21481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B050"/>
          </a:solidFill>
        </p:spPr>
        <p:txBody>
          <a:bodyPr/>
          <a:lstStyle/>
          <a:p>
            <a:r>
              <a:rPr lang="ru-RU" b="1" dirty="0">
                <a:solidFill>
                  <a:srgbClr val="FFFF00"/>
                </a:solidFill>
              </a:rPr>
              <a:t>Как поддержать развитие внимания ребёнка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993172F-FDFA-BBC8-A1EC-741F40036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Важное значение для развития внимания ребенка имеет режим дня.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sz="4400" b="1" dirty="0">
                <a:solidFill>
                  <a:srgbClr val="C00000"/>
                </a:solidFill>
              </a:rPr>
              <a:t>РЕЖИМ ДНЯ:</a:t>
            </a:r>
            <a:endParaRPr lang="ru-RU" sz="4400" dirty="0"/>
          </a:p>
          <a:p>
            <a:r>
              <a:rPr lang="ru-RU" dirty="0"/>
              <a:t>создает </a:t>
            </a:r>
            <a:r>
              <a:rPr lang="ru-RU" b="1" dirty="0">
                <a:solidFill>
                  <a:srgbClr val="C00000"/>
                </a:solidFill>
              </a:rPr>
              <a:t>опорные точки в жизни </a:t>
            </a:r>
            <a:r>
              <a:rPr lang="ru-RU" dirty="0"/>
              <a:t>детей,</a:t>
            </a:r>
          </a:p>
          <a:p>
            <a:r>
              <a:rPr lang="ru-RU" dirty="0"/>
              <a:t>служит </a:t>
            </a:r>
            <a:r>
              <a:rPr lang="ru-RU" b="1" dirty="0">
                <a:solidFill>
                  <a:srgbClr val="C00000"/>
                </a:solidFill>
              </a:rPr>
              <a:t>внешним средством ее организации</a:t>
            </a:r>
            <a:r>
              <a:rPr lang="ru-RU" dirty="0"/>
              <a:t>, </a:t>
            </a:r>
          </a:p>
          <a:p>
            <a:r>
              <a:rPr lang="ru-RU" b="1" dirty="0">
                <a:solidFill>
                  <a:srgbClr val="C00000"/>
                </a:solidFill>
              </a:rPr>
              <a:t>облегчает переключение, распределение, концентрацию внимания. </a:t>
            </a:r>
          </a:p>
        </p:txBody>
      </p:sp>
    </p:spTree>
    <p:extLst>
      <p:ext uri="{BB962C8B-B14F-4D97-AF65-F5344CB8AC3E}">
        <p14:creationId xmlns:p14="http://schemas.microsoft.com/office/powerpoint/2010/main" val="603585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C17286-B540-A908-B54B-4C1BC5485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091916" cy="1690688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Как поддержать развитие внимания ребёнка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7B65187-2361-EFF3-CD7C-48491779B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1999" cy="4351338"/>
          </a:xfrm>
        </p:spPr>
        <p:txBody>
          <a:bodyPr/>
          <a:lstStyle/>
          <a:p>
            <a:r>
              <a:rPr lang="ru-RU" dirty="0"/>
              <a:t>На всем протяжении дошкольного детства малыша притягивает </a:t>
            </a:r>
            <a:r>
              <a:rPr lang="ru-RU" b="1" dirty="0">
                <a:solidFill>
                  <a:srgbClr val="C00000"/>
                </a:solidFill>
              </a:rPr>
              <a:t>эмоционально насыщенный материал</a:t>
            </a:r>
            <a:r>
              <a:rPr lang="ru-RU" dirty="0"/>
              <a:t>. </a:t>
            </a:r>
          </a:p>
          <a:p>
            <a:r>
              <a:rPr lang="ru-RU" dirty="0"/>
              <a:t>Взрослый, помня об этом, создает зону положительных переживаний, тем самым вызывая и поддерживая непроизвольное внимание ребенка. </a:t>
            </a:r>
          </a:p>
          <a:p>
            <a:r>
              <a:rPr lang="ru-RU" dirty="0"/>
              <a:t>Подчеркнем, что в развитии этого вида внимания главную роль играет именно взрослый.</a:t>
            </a:r>
          </a:p>
        </p:txBody>
      </p:sp>
    </p:spTree>
    <p:extLst>
      <p:ext uri="{BB962C8B-B14F-4D97-AF65-F5344CB8AC3E}">
        <p14:creationId xmlns:p14="http://schemas.microsoft.com/office/powerpoint/2010/main" val="1926225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79A6D6-4384-4EBB-007B-F8CBA0BBF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Как поддержать развитие внимания ребёнка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28A2765-3FB2-532E-0AC0-91131CD87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5"/>
            <a:ext cx="12191999" cy="435133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Игры и упражнения, включающие умственную и двигательную активность, </a:t>
            </a:r>
            <a:r>
              <a:rPr lang="ru-RU" dirty="0"/>
              <a:t>требуют от ребенка </a:t>
            </a:r>
          </a:p>
          <a:p>
            <a:r>
              <a:rPr lang="ru-RU" b="1" dirty="0">
                <a:solidFill>
                  <a:srgbClr val="C00000"/>
                </a:solidFill>
              </a:rPr>
              <a:t>переключения, </a:t>
            </a:r>
          </a:p>
          <a:p>
            <a:r>
              <a:rPr lang="ru-RU" b="1" dirty="0">
                <a:solidFill>
                  <a:srgbClr val="C00000"/>
                </a:solidFill>
              </a:rPr>
              <a:t>распределения и </a:t>
            </a:r>
          </a:p>
          <a:p>
            <a:r>
              <a:rPr lang="ru-RU" b="1" dirty="0">
                <a:solidFill>
                  <a:srgbClr val="C00000"/>
                </a:solidFill>
              </a:rPr>
              <a:t>сосредоточенности внимания. </a:t>
            </a:r>
          </a:p>
          <a:p>
            <a:r>
              <a:rPr lang="ru-RU" dirty="0"/>
              <a:t>Воспитатель направляет движение малыша с помощью слова или указательного жеста: «Посмотри, послушай, потрогай». </a:t>
            </a:r>
          </a:p>
        </p:txBody>
      </p:sp>
    </p:spTree>
    <p:extLst>
      <p:ext uri="{BB962C8B-B14F-4D97-AF65-F5344CB8AC3E}">
        <p14:creationId xmlns:p14="http://schemas.microsoft.com/office/powerpoint/2010/main" val="2173017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79A6D6-4384-4EBB-007B-F8CBA0BBF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Как поддержать развитие внимания ребёнка-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развитие произвольного внимания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28A2765-3FB2-532E-0AC0-91131CD87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5"/>
            <a:ext cx="12191999" cy="435133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Взрослый учит ребенка использовать для управления вниманием внешние опоры. </a:t>
            </a:r>
          </a:p>
          <a:p>
            <a:pPr marL="0" indent="0">
              <a:buNone/>
            </a:pPr>
            <a:r>
              <a:rPr lang="ru-RU" dirty="0"/>
              <a:t>Например, помещает перед ним серию картинок, которые отражают последовательность одевания. Ребенок, переходя от одной картинки к другой, выполняет соответствующие действия и проверяет себя.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b="1" dirty="0">
                <a:solidFill>
                  <a:srgbClr val="C00000"/>
                </a:solidFill>
              </a:rPr>
              <a:t>Так облегчается переключение, возрастает устойчивость внимания, которое превращается </a:t>
            </a:r>
            <a:r>
              <a:rPr lang="ru-RU" b="1" u="sng" dirty="0">
                <a:solidFill>
                  <a:srgbClr val="C00000"/>
                </a:solidFill>
              </a:rPr>
              <a:t>в произвольный опосредованный процесс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Развитие произвольного внимания </a:t>
            </a:r>
            <a:r>
              <a:rPr lang="ru-RU" dirty="0"/>
              <a:t>- важнейшая задача дошкольного воспитания. В дальнейшем оно обеспечит успешность обучения ребенка в школе, поможет ему выполнять указания учителя и контролировать себя.</a:t>
            </a:r>
          </a:p>
        </p:txBody>
      </p:sp>
    </p:spTree>
    <p:extLst>
      <p:ext uri="{BB962C8B-B14F-4D97-AF65-F5344CB8AC3E}">
        <p14:creationId xmlns:p14="http://schemas.microsoft.com/office/powerpoint/2010/main" val="1053282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E5F9F9-4A0A-6E62-AEFB-373CB41B6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Как поддержать развитие внимания ребёнка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076729C-CFDB-86FC-BF40-29D83B8C3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5"/>
            <a:ext cx="12191999" cy="4351338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Важным принципом развития внимания является требование к организации деятельности ребенка.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Внимание поддерживается, когда дошкольник активен в отношении предмета, обследует его, открывая в нем все новое и новое содержание. В то же время взрослый требует довести начатое дело до конца, создает у ребят установку на получение качественного результата. </a:t>
            </a:r>
          </a:p>
          <a:p>
            <a:pPr marL="0" indent="0">
              <a:buNone/>
            </a:pPr>
            <a:r>
              <a:rPr lang="ru-RU" dirty="0"/>
              <a:t>Помня о трудностях переключения внимания, педагог готовит малыша к смене деятельности, заранее предупреждая его об этом: «Поиграйте еще немного. Скоро будем мыть руки и ужинать». </a:t>
            </a:r>
            <a:r>
              <a:rPr lang="ru-RU" b="1" dirty="0">
                <a:solidFill>
                  <a:srgbClr val="C00000"/>
                </a:solidFill>
              </a:rPr>
              <a:t>Использование игровых ситуаций, установление связей между разными видами деятельности облегчает переход от одной деятельности к другой. </a:t>
            </a:r>
          </a:p>
        </p:txBody>
      </p:sp>
    </p:spTree>
    <p:extLst>
      <p:ext uri="{BB962C8B-B14F-4D97-AF65-F5344CB8AC3E}">
        <p14:creationId xmlns:p14="http://schemas.microsoft.com/office/powerpoint/2010/main" val="971726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144A25-442F-44C3-CAB6-DE089D7C0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Исправление</a:t>
            </a:r>
            <a:b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(коррекция)</a:t>
            </a:r>
            <a:b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b="1" dirty="0">
                <a:solidFill>
                  <a:schemeClr val="accent2"/>
                </a:solidFill>
              </a:rPr>
              <a:t>ЗВУКА Л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EA04CBEF-8C43-A4AE-4EE0-5B4984FF1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34" y="0"/>
            <a:ext cx="9034818" cy="6858000"/>
          </a:xfrm>
        </p:spPr>
      </p:pic>
    </p:spTree>
    <p:extLst>
      <p:ext uri="{BB962C8B-B14F-4D97-AF65-F5344CB8AC3E}">
        <p14:creationId xmlns:p14="http://schemas.microsoft.com/office/powerpoint/2010/main" val="3777156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776A58-CAE3-EE76-BF6B-CDF24091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Исправление </a:t>
            </a:r>
            <a:r>
              <a:rPr lang="ru-RU" sz="4000" b="1" dirty="0">
                <a:solidFill>
                  <a:srgbClr val="FFFF00"/>
                </a:solidFill>
              </a:rPr>
              <a:t>звука 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5603C87-1507-6DC3-77F4-3EC875C99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5032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Алгоритм работы над звуком Л по артикуляционным сказкам- раскраскам: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b="1" dirty="0">
                <a:solidFill>
                  <a:srgbClr val="002060"/>
                </a:solidFill>
              </a:rPr>
              <a:t>КОМПЛЕКСНОЕ ЛОГОПЕДИЧЕСКОЕ ЗАНЯТИЕ:</a:t>
            </a:r>
          </a:p>
          <a:p>
            <a:pPr marL="514350" indent="-514350">
              <a:buAutoNum type="arabicPeriod"/>
            </a:pPr>
            <a:r>
              <a:rPr lang="ru-RU" b="1" dirty="0">
                <a:solidFill>
                  <a:srgbClr val="002060"/>
                </a:solidFill>
              </a:rPr>
              <a:t>Введение в сюжетное занятие.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Артикуляционная гимнастика: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       подготовительная + работа над артикуляционным укладом.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3. Постановка </a:t>
            </a:r>
            <a:r>
              <a:rPr lang="ru-RU" b="1" dirty="0">
                <a:solidFill>
                  <a:srgbClr val="002060"/>
                </a:solidFill>
              </a:rPr>
              <a:t>звука Л</a:t>
            </a:r>
            <a:r>
              <a:rPr lang="ru-RU" dirty="0">
                <a:solidFill>
                  <a:srgbClr val="002060"/>
                </a:solidFill>
              </a:rPr>
              <a:t> (способы).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4. Автоматизация изолированного звука Л.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5. Работа над звуком Л в слогах+ одновременное обучение чтению.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6. Автоматизация </a:t>
            </a:r>
            <a:r>
              <a:rPr lang="ru-RU" b="1" dirty="0">
                <a:solidFill>
                  <a:srgbClr val="002060"/>
                </a:solidFill>
              </a:rPr>
              <a:t>звука Л </a:t>
            </a:r>
            <a:r>
              <a:rPr lang="ru-RU" dirty="0">
                <a:solidFill>
                  <a:srgbClr val="002060"/>
                </a:solidFill>
              </a:rPr>
              <a:t>в словах (</a:t>
            </a:r>
            <a:r>
              <a:rPr lang="ru-RU" b="1" dirty="0">
                <a:solidFill>
                  <a:srgbClr val="002060"/>
                </a:solidFill>
              </a:rPr>
              <a:t>введение в свободную речь</a:t>
            </a:r>
            <a:r>
              <a:rPr lang="ru-RU" dirty="0">
                <a:solidFill>
                  <a:srgbClr val="00206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078248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ГОТОВО">
            <a:extLst>
              <a:ext uri="{FF2B5EF4-FFF2-40B4-BE49-F238E27FC236}">
                <a16:creationId xmlns:a16="http://schemas.microsoft.com/office/drawing/2014/main" xmlns="" id="{31E52E4B-21B8-7D93-24C6-B4F3804DE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111125"/>
            <a:ext cx="2700338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>
            <a:extLst>
              <a:ext uri="{FF2B5EF4-FFF2-40B4-BE49-F238E27FC236}">
                <a16:creationId xmlns:a16="http://schemas.microsoft.com/office/drawing/2014/main" xmlns="" id="{929008AD-18C5-0114-5D91-91D25F497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275870"/>
            <a:ext cx="9144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Особенности внимания детей дошкольного возраста.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Исправляем произношение звука Л.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AACC7F-07C7-CA15-7511-37E5CA685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                                              1. Лиса и лисёнок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СКАЗКИ:                               2.Слониха и слонёнок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                                               3.Индюшка и индюшонок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FF882B74-BFAD-79D8-2AC9-11F083D89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5" y="1690690"/>
            <a:ext cx="9880979" cy="5167310"/>
          </a:xfrm>
        </p:spPr>
      </p:pic>
    </p:spTree>
    <p:extLst>
      <p:ext uri="{BB962C8B-B14F-4D97-AF65-F5344CB8AC3E}">
        <p14:creationId xmlns:p14="http://schemas.microsoft.com/office/powerpoint/2010/main" val="3400264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8AC624-6A92-793F-DC52-EDD401414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41290" cy="305709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Начало занятия-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очень важный момент.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42592606-47A3-6D08-1194-63C7BF9F0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42" y="-1"/>
            <a:ext cx="5750258" cy="6858001"/>
          </a:xfrm>
        </p:spPr>
      </p:pic>
    </p:spTree>
    <p:extLst>
      <p:ext uri="{BB962C8B-B14F-4D97-AF65-F5344CB8AC3E}">
        <p14:creationId xmlns:p14="http://schemas.microsoft.com/office/powerpoint/2010/main" val="2855500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EACB72-52CC-DE2D-3CB5-53CD1ED4E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Начало занятия: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ВСТУПИТЕЛЬНАЯ БЕСЕДА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9C1D954-3878-EFBC-DE1D-C86A64182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Взрослый(логопед, родитель)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настраивает внимание </a:t>
            </a:r>
            <a:r>
              <a:rPr lang="ru-RU" dirty="0">
                <a:solidFill>
                  <a:srgbClr val="002060"/>
                </a:solidFill>
              </a:rPr>
              <a:t>ребёнка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на предстоящую важную деятельность.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Для ребёнка –это сказка.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0A0FD3A-D945-E27D-513F-5450D09407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706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87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7BAE87-2110-E114-4FD5-6ACEFE775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Подготовительная артикуляционная гимнастика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AE92B10-5A99-50DE-6BCC-843F9B986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Сначала необходимо </a:t>
            </a:r>
            <a:r>
              <a:rPr lang="ru-RU" dirty="0">
                <a:solidFill>
                  <a:srgbClr val="FF0000"/>
                </a:solidFill>
              </a:rPr>
              <a:t>подготовить артикуляционный аппарат ребёнка к постановке звука Л.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 каждой сказке для этого предусмотрены: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единичные</a:t>
            </a:r>
            <a:r>
              <a:rPr lang="ru-RU" dirty="0">
                <a:solidFill>
                  <a:srgbClr val="002060"/>
                </a:solidFill>
              </a:rPr>
              <a:t> артикуляционные упражнения или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упражнения-серии.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Каждое из упражнений необходимо для того, чтобы губы, язык ребёнка смогли в дальнейшем принять необходимое для произнесения </a:t>
            </a:r>
            <a:r>
              <a:rPr lang="ru-RU" b="1" dirty="0">
                <a:solidFill>
                  <a:srgbClr val="C00000"/>
                </a:solidFill>
              </a:rPr>
              <a:t>звука Л </a:t>
            </a:r>
            <a:r>
              <a:rPr lang="ru-RU" b="1" dirty="0">
                <a:solidFill>
                  <a:srgbClr val="002060"/>
                </a:solidFill>
              </a:rPr>
              <a:t>положение.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Ребёнок выполняет эти упражнения </a:t>
            </a:r>
            <a:r>
              <a:rPr lang="ru-RU" dirty="0">
                <a:solidFill>
                  <a:srgbClr val="FF0000"/>
                </a:solidFill>
              </a:rPr>
              <a:t>интерактивным способом- вместе со сказочными персонажами.</a:t>
            </a:r>
          </a:p>
        </p:txBody>
      </p:sp>
    </p:spTree>
    <p:extLst>
      <p:ext uri="{BB962C8B-B14F-4D97-AF65-F5344CB8AC3E}">
        <p14:creationId xmlns:p14="http://schemas.microsoft.com/office/powerpoint/2010/main" val="3734997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370332-D429-69C8-12C3-D1EB63EE3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002060"/>
                </a:solidFill>
              </a:rPr>
              <a:t/>
            </a:r>
            <a:br>
              <a:rPr lang="ru-RU" sz="3100" b="1" dirty="0">
                <a:solidFill>
                  <a:srgbClr val="002060"/>
                </a:solidFill>
              </a:rPr>
            </a:br>
            <a:r>
              <a:rPr lang="ru-RU" sz="3100" b="1" dirty="0">
                <a:solidFill>
                  <a:srgbClr val="002060"/>
                </a:solidFill>
              </a:rPr>
              <a:t/>
            </a:r>
            <a:br>
              <a:rPr lang="ru-RU" sz="3100" b="1" dirty="0">
                <a:solidFill>
                  <a:srgbClr val="002060"/>
                </a:solidFill>
              </a:rPr>
            </a:br>
            <a:r>
              <a:rPr lang="ru-RU" sz="3100" b="1" dirty="0">
                <a:solidFill>
                  <a:srgbClr val="002060"/>
                </a:solidFill>
              </a:rPr>
              <a:t/>
            </a:r>
            <a:br>
              <a:rPr lang="ru-RU" sz="31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>Подготовительная </a:t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>артикуляционная </a:t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>гимнастика</a:t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3100" b="1" dirty="0">
                <a:solidFill>
                  <a:srgbClr val="002060"/>
                </a:solidFill>
              </a:rPr>
              <a:t/>
            </a:r>
            <a:br>
              <a:rPr lang="ru-RU" sz="31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/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/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>Подготовительная </a:t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>артикуляционная</a:t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>гимнастика </a:t>
            </a:r>
            <a:r>
              <a:rPr lang="ru-RU" sz="3100" b="1" dirty="0">
                <a:solidFill>
                  <a:srgbClr val="002060"/>
                </a:solidFill>
              </a:rPr>
              <a:t>(единичное упражнение)</a:t>
            </a:r>
            <a:br>
              <a:rPr lang="ru-RU" sz="3100" b="1" dirty="0">
                <a:solidFill>
                  <a:srgbClr val="002060"/>
                </a:solidFill>
              </a:rPr>
            </a:br>
            <a:r>
              <a:rPr lang="ru-RU" sz="3100" b="1" dirty="0">
                <a:solidFill>
                  <a:srgbClr val="002060"/>
                </a:solidFill>
              </a:rPr>
              <a:t/>
            </a:r>
            <a:br>
              <a:rPr lang="ru-RU" sz="31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/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/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/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Активизируем кончик языка- 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«</a:t>
            </a:r>
            <a:r>
              <a:rPr lang="ru-RU" sz="2800" b="1" dirty="0">
                <a:solidFill>
                  <a:srgbClr val="C00000"/>
                </a:solidFill>
              </a:rPr>
              <a:t>Лисичка и лисёнок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виляют пушистыми хвостиками»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В традиционной логопедии-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это всем знакомое  упражнение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«</a:t>
            </a:r>
            <a:r>
              <a:rPr lang="ru-RU" sz="2800" b="1" dirty="0">
                <a:solidFill>
                  <a:srgbClr val="C00000"/>
                </a:solidFill>
              </a:rPr>
              <a:t>Часики</a:t>
            </a:r>
            <a:r>
              <a:rPr lang="ru-RU" sz="2800" b="1" dirty="0">
                <a:solidFill>
                  <a:srgbClr val="002060"/>
                </a:solidFill>
              </a:rPr>
              <a:t>».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1CD15128-EEDB-084B-38E1-1AFE11E73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640" y="0"/>
            <a:ext cx="5660360" cy="6741994"/>
          </a:xfrm>
        </p:spPr>
      </p:pic>
    </p:spTree>
    <p:extLst>
      <p:ext uri="{BB962C8B-B14F-4D97-AF65-F5344CB8AC3E}">
        <p14:creationId xmlns:p14="http://schemas.microsoft.com/office/powerpoint/2010/main" val="404070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370332-D429-69C8-12C3-D1EB63EE3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Подготовительная 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артикуляционная 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гимнастика </a:t>
            </a:r>
            <a:r>
              <a:rPr lang="ru-RU" sz="3600" b="1" dirty="0">
                <a:solidFill>
                  <a:srgbClr val="002060"/>
                </a:solidFill>
              </a:rPr>
              <a:t>(упражнения-серии)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2382727-A3F7-B069-3DFC-2A8A1C919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Подготовительные упражнения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расширяют спектр артикуляционных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движений (губ, языка) и </a:t>
            </a:r>
            <a:r>
              <a:rPr lang="ru-RU" dirty="0">
                <a:solidFill>
                  <a:srgbClr val="FF0000"/>
                </a:solidFill>
              </a:rPr>
              <a:t>постепенно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подготавливают 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артикуляционный аппарат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ребёнка к постановке звука Л.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Подъём языка в верхнее положение+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Улыбка: «Гордый индюшонок»,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«Индюшонок улыбается».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A13042E-7948-5F14-21AC-59B9A0DC8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1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F00BB2-44D3-99DD-9F4F-16A9772F9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Подготовительная 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артикуляционная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 гимнастика </a:t>
            </a:r>
            <a:r>
              <a:rPr lang="ru-RU" sz="3600" b="1" dirty="0">
                <a:solidFill>
                  <a:srgbClr val="002060"/>
                </a:solidFill>
              </a:rPr>
              <a:t>(упражнения-серии)</a:t>
            </a:r>
            <a:endParaRPr lang="ru-RU" sz="3600" dirty="0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xmlns="" id="{4CD0F1E6-A38E-56C4-2CA5-E00269254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03297"/>
            <a:ext cx="121920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Педагог (логопед, родитель)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выразительно читает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стихотворение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и предлагает выполнить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соответствующее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ПОДГОТОВИТЕЛЬНОЕ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артикуляционное упражнение, следуя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методическим рекомендациям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под сюжетной картинкой.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75A15CA-9C56-AF84-3CC2-BCD216520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107" y="0"/>
            <a:ext cx="5531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74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370332-D429-69C8-12C3-D1EB63EE3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Подготовительная 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артикуляционная 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гимнастика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AF556AEC-BA68-3160-B03B-341C46259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 каждой книге – </a:t>
            </a:r>
            <a:r>
              <a:rPr lang="ru-RU" b="1" dirty="0">
                <a:solidFill>
                  <a:srgbClr val="C00000"/>
                </a:solidFill>
              </a:rPr>
              <a:t>3 сказки.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Соответственно в трёх сказках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содержится достаточное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количество упражнений для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того, чтобы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подготовить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 артикуляционный аппарат 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к произнесению звука 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3815483-6C9A-E11D-80FB-6904C2F93B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03" y="-1"/>
            <a:ext cx="5818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28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1F5A3A-A626-91BD-6D7F-D0FB72034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C00000"/>
                </a:solidFill>
              </a:rPr>
              <a:t>Подготовительная артикуляционная гимнастика</a:t>
            </a:r>
            <a:br>
              <a:rPr lang="ru-RU" sz="4400" b="1" dirty="0">
                <a:solidFill>
                  <a:srgbClr val="C00000"/>
                </a:solidFill>
              </a:rPr>
            </a:br>
            <a:r>
              <a:rPr lang="ru-RU" sz="4400" b="1" dirty="0">
                <a:solidFill>
                  <a:srgbClr val="C00000"/>
                </a:solidFill>
              </a:rPr>
              <a:t>Как долго выполнять упражнения?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892B99A-49F2-5993-BAB3-DEC2695BB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Можно переходить от сказки к сказке </a:t>
            </a:r>
            <a:r>
              <a:rPr lang="ru-RU" dirty="0">
                <a:solidFill>
                  <a:srgbClr val="002060"/>
                </a:solidFill>
              </a:rPr>
              <a:t>до того момента, пока у ребёнка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не начнут </a:t>
            </a:r>
            <a:r>
              <a:rPr lang="ru-RU" b="1" dirty="0">
                <a:solidFill>
                  <a:srgbClr val="002060"/>
                </a:solidFill>
              </a:rPr>
              <a:t>хорошо получаться </a:t>
            </a:r>
            <a:r>
              <a:rPr lang="ru-RU" dirty="0">
                <a:solidFill>
                  <a:srgbClr val="002060"/>
                </a:solidFill>
              </a:rPr>
              <a:t>артикуляционные упражнения,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подготавливающие к постановке </a:t>
            </a:r>
            <a:r>
              <a:rPr lang="ru-RU" dirty="0">
                <a:solidFill>
                  <a:srgbClr val="C00000"/>
                </a:solidFill>
              </a:rPr>
              <a:t>звука Л.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На одном занятии следует выполнять по 3-4 артикуляционных упражнения и внимательно следить за качеством выполнения упражнений ребёнком!</a:t>
            </a:r>
          </a:p>
          <a:p>
            <a:pPr marL="0" indent="0">
              <a:buNone/>
            </a:pPr>
            <a:r>
              <a:rPr lang="ru-RU" b="1" u="sng" dirty="0">
                <a:solidFill>
                  <a:srgbClr val="002060"/>
                </a:solidFill>
              </a:rPr>
              <a:t>Логопед внимательно следит за тонусом языка (дизартрии).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Родители строго следуют методическим рекомендациям под каждой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сюжетной картинкой.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11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3A98AB-62E0-1C8E-109E-B23B23848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Дыхательная гимнастика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E4A9105-C351-D470-C93A-D5BC88DF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На каждом занятии у ребёнка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 необходимо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формировать </a:t>
            </a:r>
            <a:r>
              <a:rPr lang="ru-RU" b="1" dirty="0">
                <a:solidFill>
                  <a:srgbClr val="C00000"/>
                </a:solidFill>
              </a:rPr>
              <a:t>речевое дыхание</a:t>
            </a:r>
            <a:r>
              <a:rPr lang="ru-RU" b="1" dirty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Необходимо научить ребёнка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плавному длительному вдоху через нос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и плавному длительному выдоху через рот.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F32291C-F615-48EB-BDB6-3AF3F8FDF9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91" y="-1"/>
            <a:ext cx="5422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85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3D69CF-9105-C06B-4EC5-7A11668D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</a:t>
            </a:r>
            <a:r>
              <a:rPr lang="ru-RU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внимания</a:t>
            </a:r>
            <a:r>
              <a:rPr lang="ru-RU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детей дошкольного возраста.        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4583BAC-A78C-C13B-73E8-45B591805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5"/>
            <a:ext cx="12191999" cy="5032374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ru-RU" sz="2800" dirty="0">
              <a:solidFill>
                <a:srgbClr val="002060"/>
              </a:solidFill>
            </a:endParaRPr>
          </a:p>
          <a:p>
            <a:pPr marL="514350" indent="-514350"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Что такое ВНИМАНИЕ.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Уровни развития внимания.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Функции и виды внимания.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Внимание в дошкольном возрасте.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Как поддержать развитие внимания ребёнка.</a:t>
            </a:r>
          </a:p>
          <a:p>
            <a:pPr marL="514350" indent="-514350">
              <a:buAutoNum type="arabicPeriod"/>
            </a:pPr>
            <a:endParaRPr lang="ru-RU" dirty="0">
              <a:solidFill>
                <a:srgbClr val="002060"/>
              </a:solidFill>
            </a:endParaRPr>
          </a:p>
          <a:p>
            <a:pPr marL="514350" indent="-514350">
              <a:buAutoNum type="arabicPeriod"/>
            </a:pPr>
            <a:endParaRPr lang="ru-RU" dirty="0">
              <a:solidFill>
                <a:srgbClr val="002060"/>
              </a:solidFill>
            </a:endParaRPr>
          </a:p>
          <a:p>
            <a:pPr marL="514350" indent="-514350">
              <a:buAutoNum type="arabicPeriod"/>
            </a:pPr>
            <a:endParaRPr lang="ru-RU" sz="2800" dirty="0"/>
          </a:p>
          <a:p>
            <a:pPr marL="0" indent="0">
              <a:buNone/>
            </a:pP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80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3A98AB-62E0-1C8E-109E-B23B23848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Дыхательная гимнастика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E4A9105-C351-D470-C93A-D5BC88DF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Во время выполнения упражнений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на дыхание следует особенно 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тщательно следить за правильностью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и КОЛИЧЕСТВОМ выполняемых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вдохов- выдохов: не более 3-4 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60D14AA-7244-2BA7-8EDA-6B50B91FC5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322" y="-163773"/>
            <a:ext cx="5927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29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3A98AB-62E0-1C8E-109E-B23B23848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Дыхательная гимнастика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E4A9105-C351-D470-C93A-D5BC88DF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Стихотворный ритм упражнений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успокаивает ребёнка и способствует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выработке плавного вдоха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 и плавного выдоха.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А нахождение ребёнка в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игровом сюжете делает 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 выполнение этого важного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 компонента занятия 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ОЧЕНЬ ИНТЕРЕСНЫМ.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A6D1C48-1048-6B70-B1F5-53AD34DEB0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34" y="-1"/>
            <a:ext cx="5695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22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3A98AB-62E0-1C8E-109E-B23B23848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Пальчиковая гимнастика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РЕЧЬ НА КОНЧИКАХ ПАЛЬЦЕВ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E4A9105-C351-D470-C93A-D5BC88DF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Структура классического логопедического занятия по постановке звука: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Артикуляционная гимнастика.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Дыхательная гимнастика</a:t>
            </a:r>
          </a:p>
          <a:p>
            <a:pPr marL="514350" indent="-514350">
              <a:buAutoNum type="arabicPeriod"/>
            </a:pPr>
            <a:r>
              <a:rPr lang="ru-RU" b="1" dirty="0">
                <a:solidFill>
                  <a:srgbClr val="C00000"/>
                </a:solidFill>
              </a:rPr>
              <a:t>Пальчиковая гимнастика.</a:t>
            </a: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Связь между речью и моторикой пальцев рук доказана специалистами, поэтому КАЧЕСТВЕННОЕ выполнение пальчиковой гимнастики необходимо на каждом занятии!</a:t>
            </a: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242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3A98AB-62E0-1C8E-109E-B23B23848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Пальчиковая гимнастика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РЕЧЬ НА КОНЧИКАХ ПАЛЬЦЕВ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E4A9105-C351-D470-C93A-D5BC88DF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Пальчиковая гимнастика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также представлена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 интерактивной стихотворной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форме.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217D82B-CF82-A349-7F07-6ED1ED6C22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17" y="-1"/>
            <a:ext cx="5586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6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3A98AB-62E0-1C8E-109E-B23B23848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Пальчиковая гимнастика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РЕЧЬ НА КОНЧИКАХ ПАЛЬЦЕВ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E4A9105-C351-D470-C93A-D5BC88DF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Пальчиковую гимнастику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выполняем вместе со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сказочными персонажами.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86C2E3E-028C-2A9A-ADFF-A5E64F482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152" y="-1"/>
            <a:ext cx="5804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827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DB797D-9E62-5D78-F940-2BDCDFFA8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Индивидуальный подход к каждому ребёнку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8F1E983-0F16-B42C-22B9-A33945633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5"/>
            <a:ext cx="12191999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Особенности речевого дефекта и  психоэмоциональной сферы требуют </a:t>
            </a:r>
            <a:r>
              <a:rPr lang="ru-RU" b="1" dirty="0">
                <a:solidFill>
                  <a:srgbClr val="002060"/>
                </a:solidFill>
              </a:rPr>
              <a:t>индивидуального подхода к каждому ребёнку.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Необходимо  следить за состоянием артикуляционной моторики, не переутомлять ребёнка нагрузкой на артикуляционный аппарат. Во время занятия по сказкам следует </a:t>
            </a:r>
            <a:r>
              <a:rPr lang="ru-RU" b="1" dirty="0">
                <a:solidFill>
                  <a:srgbClr val="002060"/>
                </a:solidFill>
              </a:rPr>
              <a:t>чередовать</a:t>
            </a:r>
            <a:r>
              <a:rPr lang="ru-RU" dirty="0">
                <a:solidFill>
                  <a:srgbClr val="002060"/>
                </a:solidFill>
              </a:rPr>
              <a:t> выполнение артикуляционной гимнастики с упражнениями на развитие мелкой моторики пальцев рук.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ЯЗЫЧОК УСТАЛ- ТЕПЕРЬ РАБОТАЮТ НАШИ ПАЛЬЧИКИ!</a:t>
            </a:r>
          </a:p>
        </p:txBody>
      </p:sp>
    </p:spTree>
    <p:extLst>
      <p:ext uri="{BB962C8B-B14F-4D97-AF65-F5344CB8AC3E}">
        <p14:creationId xmlns:p14="http://schemas.microsoft.com/office/powerpoint/2010/main" val="1728001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DB797D-9E62-5D78-F940-2BDCDFFA8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Индивидуальный подход 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к каждому ребёнку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развитие мелкой моторики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8F1E983-0F16-B42C-22B9-A33945633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ЯЗЫЧОК УСТАЛ- 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ТЕПЕРЬ РАБОТАЮТ НАШИ ПАЛЬЧИКИ!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141F2D5-8C09-32BA-15AE-662ECC5BD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687" y="-109182"/>
            <a:ext cx="5709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09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DB797D-9E62-5D78-F940-2BDCDFFA8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Индивидуальный подход 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к каждому ребёнку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развитие мелкой моторики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8F1E983-0F16-B42C-22B9-A33945633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ЯЗЫЧОК УСТАЛ- 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ТЕПЕРЬ РАБОТАЮТ НАШИ ПАЛЬЧИКИ!</a:t>
            </a: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Если ребёнок устал после выполнения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одного или двух артикуляционных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упражнений, то можно предложить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ему для работы часть картинок.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C767E32-50A4-3C55-5662-FC47CA9ACF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27" y="-1"/>
            <a:ext cx="5954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14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9D846F-0980-4820-5253-FB7A8310D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Индивидуальный подход </a:t>
            </a:r>
            <a:br>
              <a:rPr lang="ru-RU" sz="4400" b="1" dirty="0">
                <a:solidFill>
                  <a:srgbClr val="FF0000"/>
                </a:solidFill>
              </a:rPr>
            </a:br>
            <a:r>
              <a:rPr lang="ru-RU" sz="4400" b="1" dirty="0">
                <a:solidFill>
                  <a:srgbClr val="FF0000"/>
                </a:solidFill>
              </a:rPr>
              <a:t>к каждому ребёнку</a:t>
            </a:r>
            <a:br>
              <a:rPr lang="ru-RU" sz="4400" b="1" dirty="0">
                <a:solidFill>
                  <a:srgbClr val="FF000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развитие мелкой моторики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304A34-3E79-D8AC-D1C4-DAA01546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Логопед</a:t>
            </a:r>
            <a:r>
              <a:rPr lang="ru-RU" dirty="0">
                <a:solidFill>
                  <a:srgbClr val="002060"/>
                </a:solidFill>
              </a:rPr>
              <a:t> (взрослый) </a:t>
            </a:r>
            <a:r>
              <a:rPr lang="ru-RU" b="1" dirty="0">
                <a:solidFill>
                  <a:srgbClr val="002060"/>
                </a:solidFill>
              </a:rPr>
              <a:t>руководит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 продуктивным вниманием </a:t>
            </a:r>
            <a:r>
              <a:rPr lang="ru-RU" dirty="0">
                <a:solidFill>
                  <a:srgbClr val="002060"/>
                </a:solidFill>
              </a:rPr>
              <a:t>ребёнка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на протяжении всего занятия.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Можно предлагать задания для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развития мелкой моторики </a:t>
            </a:r>
            <a:r>
              <a:rPr lang="ru-RU" b="1" dirty="0">
                <a:solidFill>
                  <a:srgbClr val="002060"/>
                </a:solidFill>
              </a:rPr>
              <a:t>на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этапе работы со слогами.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758DC1-24A4-F10A-6EE1-C0A525DD05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49" y="-1"/>
            <a:ext cx="5777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1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9D846F-0980-4820-5253-FB7A8310D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Индивидуальный подход </a:t>
            </a:r>
            <a:br>
              <a:rPr lang="ru-RU" sz="4400" b="1" dirty="0">
                <a:solidFill>
                  <a:srgbClr val="FF0000"/>
                </a:solidFill>
              </a:rPr>
            </a:br>
            <a:r>
              <a:rPr lang="ru-RU" sz="4400" b="1" dirty="0">
                <a:solidFill>
                  <a:srgbClr val="FF0000"/>
                </a:solidFill>
              </a:rPr>
              <a:t>к каждому ребёнку</a:t>
            </a:r>
            <a:br>
              <a:rPr lang="ru-RU" sz="4400" b="1" dirty="0">
                <a:solidFill>
                  <a:srgbClr val="FF000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развитие мелкой моторики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304A34-3E79-D8AC-D1C4-DAA01546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Интересные задания </a:t>
            </a:r>
            <a:r>
              <a:rPr lang="ru-RU" dirty="0">
                <a:solidFill>
                  <a:srgbClr val="002060"/>
                </a:solidFill>
              </a:rPr>
              <a:t>позволяют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удерживать внимание </a:t>
            </a:r>
            <a:r>
              <a:rPr lang="ru-RU" dirty="0">
                <a:solidFill>
                  <a:srgbClr val="002060"/>
                </a:solidFill>
              </a:rPr>
              <a:t>ребёнка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достаточное количество времени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для решения определённой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коррекционной, обучающей и др. задач.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F680D12-D21F-4F71-A658-E9A94997E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64" y="-1"/>
            <a:ext cx="5572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62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3D69CF-9105-C06B-4EC5-7A11668D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Исправляем произношение </a:t>
            </a:r>
            <a:r>
              <a:rPr lang="ru-RU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звука Л.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4583BAC-A78C-C13B-73E8-45B591805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5"/>
            <a:ext cx="12191999" cy="5032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Алгоритм работы над звуком Л по артикуляционным сказкам- раскраскам: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b="1" dirty="0">
                <a:solidFill>
                  <a:srgbClr val="C00000"/>
                </a:solidFill>
              </a:rPr>
              <a:t>КОМПЛЕКСНОЕ ЛОГОПЕДИЧЕСКОЕ ЗАНЯТИЕ:</a:t>
            </a:r>
          </a:p>
          <a:p>
            <a:pPr marL="971550" lvl="1" indent="-514350">
              <a:buAutoNum type="arabicPeriod"/>
            </a:pPr>
            <a:r>
              <a:rPr lang="ru-RU" sz="3200" b="1" dirty="0">
                <a:solidFill>
                  <a:srgbClr val="002060"/>
                </a:solidFill>
              </a:rPr>
              <a:t>Введение в сюжетное занятие.</a:t>
            </a:r>
          </a:p>
          <a:p>
            <a:pPr marL="971550" lvl="1" indent="-514350">
              <a:buAutoNum type="arabicPeriod"/>
            </a:pPr>
            <a:r>
              <a:rPr lang="ru-RU" sz="3200" dirty="0">
                <a:solidFill>
                  <a:srgbClr val="002060"/>
                </a:solidFill>
              </a:rPr>
              <a:t>Артикуляционная гимнастика:</a:t>
            </a:r>
          </a:p>
          <a:p>
            <a:pPr marL="457200" lvl="1" indent="0">
              <a:buNone/>
            </a:pPr>
            <a:r>
              <a:rPr lang="ru-RU" sz="3200" dirty="0">
                <a:solidFill>
                  <a:srgbClr val="002060"/>
                </a:solidFill>
              </a:rPr>
              <a:t>        подготовительная + работа над артикуляционным укладом</a:t>
            </a:r>
          </a:p>
          <a:p>
            <a:pPr marL="457200" lvl="1" indent="0">
              <a:buNone/>
            </a:pPr>
            <a:r>
              <a:rPr lang="ru-RU" sz="3200" dirty="0">
                <a:solidFill>
                  <a:srgbClr val="002060"/>
                </a:solidFill>
              </a:rPr>
              <a:t>3. Постановка звука Л (способы)</a:t>
            </a:r>
          </a:p>
          <a:p>
            <a:pPr marL="457200" lvl="1" indent="0">
              <a:buNone/>
            </a:pPr>
            <a:r>
              <a:rPr lang="ru-RU" sz="3200" dirty="0">
                <a:solidFill>
                  <a:srgbClr val="002060"/>
                </a:solidFill>
              </a:rPr>
              <a:t>4. Автоматизация изолированного звука Л.</a:t>
            </a:r>
          </a:p>
          <a:p>
            <a:pPr marL="457200" lvl="1" indent="0">
              <a:buNone/>
            </a:pPr>
            <a:r>
              <a:rPr lang="ru-RU" sz="3200" dirty="0">
                <a:solidFill>
                  <a:srgbClr val="002060"/>
                </a:solidFill>
              </a:rPr>
              <a:t>5. Работа над звуком Л в слогах+ одновременное обучение чтению.</a:t>
            </a:r>
          </a:p>
          <a:p>
            <a:pPr marL="457200" lvl="1" indent="0">
              <a:buNone/>
            </a:pPr>
            <a:r>
              <a:rPr lang="ru-RU" sz="3200" dirty="0">
                <a:solidFill>
                  <a:srgbClr val="002060"/>
                </a:solidFill>
              </a:rPr>
              <a:t>6. Автоматизация </a:t>
            </a:r>
            <a:r>
              <a:rPr lang="ru-RU" sz="3200" b="1" dirty="0">
                <a:solidFill>
                  <a:srgbClr val="002060"/>
                </a:solidFill>
              </a:rPr>
              <a:t>звука Л</a:t>
            </a:r>
            <a:r>
              <a:rPr lang="ru-RU" sz="3200" dirty="0">
                <a:solidFill>
                  <a:srgbClr val="002060"/>
                </a:solidFill>
              </a:rPr>
              <a:t> в словах (</a:t>
            </a:r>
            <a:r>
              <a:rPr lang="ru-RU" sz="3200" b="1" dirty="0">
                <a:solidFill>
                  <a:srgbClr val="002060"/>
                </a:solidFill>
              </a:rPr>
              <a:t>введение в свободную речь</a:t>
            </a:r>
            <a:r>
              <a:rPr lang="ru-RU" sz="3200" dirty="0">
                <a:solidFill>
                  <a:srgbClr val="002060"/>
                </a:solidFill>
              </a:rPr>
              <a:t>).</a:t>
            </a:r>
          </a:p>
          <a:p>
            <a:pPr marL="0" indent="0">
              <a:buNone/>
            </a:pP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938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3A2912-887C-8F70-6694-D9A2BB74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FF00"/>
          </a:solidFill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Специальная артикуляционная гимнастика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rgbClr val="FF0000"/>
                </a:solidFill>
              </a:rPr>
              <a:t>Постановка звука 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582BF79-CF65-003B-DDE4-01EF8C7CC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Как только ребёнок: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научился хорошо выполнять подготовительные артикуляционные упражнения,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 освоил речевое дыхание,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можно смело приступать к </a:t>
            </a:r>
            <a:r>
              <a:rPr lang="ru-RU" dirty="0">
                <a:solidFill>
                  <a:srgbClr val="FF0000"/>
                </a:solidFill>
              </a:rPr>
              <a:t>формированию артикуляционного уклада для звука Л и далее работать над его постановкой.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8184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3A2912-887C-8F70-6694-D9A2BB74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rgbClr val="FFFF00"/>
          </a:solidFill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Специальная артикуляционная гимнастика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rgbClr val="00B050"/>
                </a:solidFill>
              </a:rPr>
              <a:t>Постановка</a:t>
            </a:r>
            <a:r>
              <a:rPr lang="ru-RU" b="1" dirty="0">
                <a:solidFill>
                  <a:srgbClr val="FF0000"/>
                </a:solidFill>
              </a:rPr>
              <a:t> звука 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582BF79-CF65-003B-DDE4-01EF8C7CC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 книге представлены </a:t>
            </a:r>
            <a:r>
              <a:rPr lang="ru-RU" b="1" dirty="0">
                <a:solidFill>
                  <a:srgbClr val="FF0000"/>
                </a:solidFill>
              </a:rPr>
              <a:t>три  способа </a:t>
            </a:r>
            <a:r>
              <a:rPr lang="ru-RU" dirty="0"/>
              <a:t>п</a:t>
            </a:r>
            <a:r>
              <a:rPr lang="ru-RU" dirty="0">
                <a:solidFill>
                  <a:srgbClr val="002060"/>
                </a:solidFill>
              </a:rPr>
              <a:t>остановки</a:t>
            </a:r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</a:rPr>
              <a:t>звука Л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в каждой из сказок.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Взрослый (педагог, логопед, родитель) внимательно читает методические рекомендации под каждой картинкой и выполняет  с ребёнком упражнение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на постановку звука Л.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Ребёнок выполняет определённые артикуляционные движения в сочетании с речевым выдохом.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b="1" dirty="0">
                <a:solidFill>
                  <a:srgbClr val="002060"/>
                </a:solidFill>
              </a:rPr>
              <a:t>Как правило, данной работы бывает достаточно, чтобы ребёнок научился произносить </a:t>
            </a:r>
            <a:r>
              <a:rPr lang="ru-RU" b="1" dirty="0">
                <a:solidFill>
                  <a:srgbClr val="FF0000"/>
                </a:solidFill>
              </a:rPr>
              <a:t>звук Л</a:t>
            </a:r>
            <a:r>
              <a:rPr lang="ru-RU" b="1" dirty="0">
                <a:solidFill>
                  <a:srgbClr val="002060"/>
                </a:solidFill>
              </a:rPr>
              <a:t> изолированно- отдельно ( в слоге).</a:t>
            </a:r>
          </a:p>
        </p:txBody>
      </p:sp>
    </p:spTree>
    <p:extLst>
      <p:ext uri="{BB962C8B-B14F-4D97-AF65-F5344CB8AC3E}">
        <p14:creationId xmlns:p14="http://schemas.microsoft.com/office/powerpoint/2010/main" val="4611993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3A2912-887C-8F70-6694-D9A2BB74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Специальная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артикуляционная гимнастика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rgbClr val="00B050"/>
                </a:solidFill>
              </a:rPr>
              <a:t>Постановка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звука 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582BF79-CF65-003B-DDE4-01EF8C7CC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Способ постановки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(в слоге Ла):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Следует улыбнуться, тянуть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гласный А и одновременно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стучать кончиком языка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(лисёнок стучит молоточком</a:t>
            </a:r>
            <a:r>
              <a:rPr lang="ru-RU" dirty="0">
                <a:solidFill>
                  <a:srgbClr val="002060"/>
                </a:solidFill>
              </a:rPr>
              <a:t>)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в альвеолы(бугорки за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верхними резцами)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DD416B0-5C9D-2FC0-25C8-A06588205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25" y="0"/>
            <a:ext cx="5641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505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3A2912-887C-8F70-6694-D9A2BB74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Специальная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артикуляционная гимнастика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rgbClr val="00B050"/>
                </a:solidFill>
              </a:rPr>
              <a:t>Постановка </a:t>
            </a:r>
            <a:r>
              <a:rPr lang="ru-RU" b="1" dirty="0">
                <a:solidFill>
                  <a:srgbClr val="FF0000"/>
                </a:solidFill>
              </a:rPr>
              <a:t>звука 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582BF79-CF65-003B-DDE4-01EF8C7CC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Способ постановки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(от  звука Ж в слоге Ла):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Подойдёт детям с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имеющимися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(поставленными) звуками Ш, Ж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(верхним и нижним)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«Слонёнок играет с жуком»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D79F702-20EF-6104-7088-1205833A6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346" y="-1"/>
            <a:ext cx="5463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987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3A2912-887C-8F70-6694-D9A2BB74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Специальная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артикуляционная гимнастика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rgbClr val="00B050"/>
                </a:solidFill>
              </a:rPr>
              <a:t>Постановка </a:t>
            </a:r>
            <a:r>
              <a:rPr lang="ru-RU" b="1" dirty="0">
                <a:solidFill>
                  <a:srgbClr val="FF0000"/>
                </a:solidFill>
              </a:rPr>
              <a:t>звука 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582BF79-CF65-003B-DDE4-01EF8C7CC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Способ постановки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(в слоге Ла):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«Индюк болбочет»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B00B539-5504-93EE-FA37-52AAA91F7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64" y="0"/>
            <a:ext cx="5572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903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765FAE-473E-BAA8-67F3-6C9AB6B7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УРА!     </a:t>
            </a:r>
            <a:r>
              <a:rPr lang="ru-RU" b="1" dirty="0">
                <a:solidFill>
                  <a:srgbClr val="002060"/>
                </a:solidFill>
              </a:rPr>
              <a:t>ЗВУК Л</a:t>
            </a:r>
            <a:r>
              <a:rPr lang="ru-RU" b="1" dirty="0">
                <a:solidFill>
                  <a:srgbClr val="C00000"/>
                </a:solidFill>
              </a:rPr>
              <a:t>   РОДИЛСЯ!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CAD6CCF-DDAA-DC67-0C35-ADB72C3BC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У ребёнка появился изолированный </a:t>
            </a:r>
            <a:r>
              <a:rPr lang="ru-RU" b="1" dirty="0">
                <a:solidFill>
                  <a:srgbClr val="0070C0"/>
                </a:solidFill>
              </a:rPr>
              <a:t>звук Л!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Часто родители полагают, что на этом работа завершается,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но…нет, впереди- большой труд.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Начинаем этап автоматизации </a:t>
            </a:r>
            <a:r>
              <a:rPr lang="ru-RU" b="1" dirty="0">
                <a:solidFill>
                  <a:srgbClr val="FF0000"/>
                </a:solidFill>
              </a:rPr>
              <a:t>звука Л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/>
              <a:t>Сначала мы отрабатываем </a:t>
            </a:r>
            <a:r>
              <a:rPr lang="ru-RU" b="1" dirty="0">
                <a:solidFill>
                  <a:srgbClr val="FF0000"/>
                </a:solidFill>
              </a:rPr>
              <a:t>звук Л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u="sng" dirty="0">
                <a:solidFill>
                  <a:srgbClr val="C00000"/>
                </a:solidFill>
              </a:rPr>
              <a:t>отдельно (изолированно</a:t>
            </a:r>
            <a:r>
              <a:rPr lang="ru-RU" dirty="0">
                <a:solidFill>
                  <a:srgbClr val="C00000"/>
                </a:solidFill>
              </a:rPr>
              <a:t>),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Затем- </a:t>
            </a:r>
            <a:r>
              <a:rPr lang="ru-RU" u="sng" dirty="0">
                <a:solidFill>
                  <a:srgbClr val="002060"/>
                </a:solidFill>
              </a:rPr>
              <a:t>в слоге,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далее- </a:t>
            </a:r>
            <a:r>
              <a:rPr lang="ru-RU" u="sng" dirty="0">
                <a:solidFill>
                  <a:srgbClr val="002060"/>
                </a:solidFill>
              </a:rPr>
              <a:t>в словах </a:t>
            </a:r>
            <a:r>
              <a:rPr lang="ru-RU" dirty="0">
                <a:solidFill>
                  <a:srgbClr val="002060"/>
                </a:solidFill>
              </a:rPr>
              <a:t>по определённой схеме.</a:t>
            </a:r>
          </a:p>
        </p:txBody>
      </p:sp>
    </p:spTree>
    <p:extLst>
      <p:ext uri="{BB962C8B-B14F-4D97-AF65-F5344CB8AC3E}">
        <p14:creationId xmlns:p14="http://schemas.microsoft.com/office/powerpoint/2010/main" val="31878167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111FAB-E2E2-E72E-0FC9-FB725D1E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Автоматизация </a:t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>изолированного </a:t>
            </a:r>
            <a:r>
              <a:rPr lang="ru-RU" sz="3600" b="1" dirty="0">
                <a:solidFill>
                  <a:srgbClr val="C00000"/>
                </a:solidFill>
              </a:rPr>
              <a:t>звука Л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в слоге 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BCA69A-8CD6-8E2F-4B5E-24A524573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 каждой сказке две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звуковые дорожки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FFA992C-DC7A-6ABB-100D-F93AF88DA1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04" y="-1"/>
            <a:ext cx="5492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0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111FAB-E2E2-E72E-0FC9-FB725D1E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Автоматизация </a:t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>изолированного </a:t>
            </a:r>
            <a:r>
              <a:rPr lang="ru-RU" sz="3600" b="1" dirty="0">
                <a:solidFill>
                  <a:srgbClr val="C00000"/>
                </a:solidFill>
              </a:rPr>
              <a:t>звука Л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в слоге 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BCA69A-8CD6-8E2F-4B5E-24A524573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Всего 6 звуковых дорожек!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Богатый сюжетный материал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 стихах позволит </a:t>
            </a:r>
            <a:r>
              <a:rPr lang="ru-RU" b="1" dirty="0">
                <a:solidFill>
                  <a:srgbClr val="002060"/>
                </a:solidFill>
              </a:rPr>
              <a:t>полностью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отработать поставленный звук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(изолированный, в слоге).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Иногда мы ставим звук сразу в слоге.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6866598-2426-E4CD-4802-9D4EE98A5A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209" y="0"/>
            <a:ext cx="5845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369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111FAB-E2E2-E72E-0FC9-FB725D1E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Автоматизация </a:t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>изолированного </a:t>
            </a:r>
            <a:r>
              <a:rPr lang="ru-RU" sz="3600" b="1" dirty="0">
                <a:solidFill>
                  <a:srgbClr val="C00000"/>
                </a:solidFill>
              </a:rPr>
              <a:t>звука 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BCA69A-8CD6-8E2F-4B5E-24A524573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Ребёнок продолжает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находиться </a:t>
            </a:r>
            <a:r>
              <a:rPr lang="ru-RU" b="1" dirty="0">
                <a:solidFill>
                  <a:srgbClr val="002060"/>
                </a:solidFill>
              </a:rPr>
              <a:t>в сюжете сказки</a:t>
            </a:r>
            <a:r>
              <a:rPr lang="ru-RU" dirty="0">
                <a:solidFill>
                  <a:srgbClr val="002060"/>
                </a:solidFill>
              </a:rPr>
              <a:t>,-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так намного интереснее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отрабатывать </a:t>
            </a:r>
            <a:r>
              <a:rPr lang="ru-RU" b="1" dirty="0">
                <a:solidFill>
                  <a:srgbClr val="C00000"/>
                </a:solidFill>
              </a:rPr>
              <a:t>звук 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E5DDA7E-8545-831D-ABF2-3E95E6055F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776" y="0"/>
            <a:ext cx="6255224" cy="700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833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Автоматизация </a:t>
            </a:r>
            <a:r>
              <a:rPr lang="ru-RU" sz="3600" b="1" dirty="0">
                <a:solidFill>
                  <a:srgbClr val="C00000"/>
                </a:solidFill>
              </a:rPr>
              <a:t>звука Л </a:t>
            </a:r>
            <a:r>
              <a:rPr lang="ru-RU" sz="3600" b="1" dirty="0">
                <a:solidFill>
                  <a:srgbClr val="002060"/>
                </a:solidFill>
              </a:rPr>
              <a:t>в слогах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9182" y="1825625"/>
            <a:ext cx="11462982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Работе со слогами необходимо уделять достаточное время,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не торопиться переходить к работе со словами.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Чем </a:t>
            </a:r>
            <a:r>
              <a:rPr lang="ru-RU" dirty="0">
                <a:solidFill>
                  <a:srgbClr val="C00000"/>
                </a:solidFill>
              </a:rPr>
              <a:t>качественнее</a:t>
            </a:r>
            <a:r>
              <a:rPr lang="ru-RU" dirty="0">
                <a:solidFill>
                  <a:srgbClr val="002060"/>
                </a:solidFill>
              </a:rPr>
              <a:t> будет проведена работа с автоматизацией </a:t>
            </a:r>
            <a:r>
              <a:rPr lang="ru-RU" dirty="0">
                <a:solidFill>
                  <a:srgbClr val="FF0000"/>
                </a:solidFill>
              </a:rPr>
              <a:t>звука Л</a:t>
            </a:r>
            <a:r>
              <a:rPr lang="ru-RU" dirty="0">
                <a:solidFill>
                  <a:srgbClr val="002060"/>
                </a:solidFill>
              </a:rPr>
              <a:t> в слогах, тем </a:t>
            </a:r>
            <a:r>
              <a:rPr lang="ru-RU" dirty="0">
                <a:solidFill>
                  <a:srgbClr val="C00000"/>
                </a:solidFill>
              </a:rPr>
              <a:t>быстрее и легче </a:t>
            </a:r>
            <a:r>
              <a:rPr lang="ru-RU" dirty="0">
                <a:solidFill>
                  <a:srgbClr val="002060"/>
                </a:solidFill>
              </a:rPr>
              <a:t>пройдёт процесс автоматизации звука в словах с дальнейшим введением в свободную речь.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 сказках на эту работу предусмотрено достаточное количество интересных заданий.</a:t>
            </a:r>
          </a:p>
        </p:txBody>
      </p:sp>
    </p:spTree>
    <p:extLst>
      <p:ext uri="{BB962C8B-B14F-4D97-AF65-F5344CB8AC3E}">
        <p14:creationId xmlns:p14="http://schemas.microsoft.com/office/powerpoint/2010/main" val="3617757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59B5F1-2D59-EB41-CE7B-C412D7DCF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Что такое ВНИМАНИЕ?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4F3AC7-54F8-CFFB-E303-B3428368D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5"/>
            <a:ext cx="12191999" cy="4351338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Под вниманием </a:t>
            </a:r>
            <a:r>
              <a:rPr lang="ru-RU" dirty="0">
                <a:solidFill>
                  <a:srgbClr val="002060"/>
                </a:solidFill>
              </a:rPr>
              <a:t>понимается направленность и сосредоточенность психической активности на определенном объекте при отвлечении от других.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Таким образом, этот психический процесс является условием успешного осуществления любой деятельности как внешней, так и внутренней, а его продуктом - ее качественное выполнение. </a:t>
            </a:r>
          </a:p>
        </p:txBody>
      </p:sp>
    </p:spTree>
    <p:extLst>
      <p:ext uri="{BB962C8B-B14F-4D97-AF65-F5344CB8AC3E}">
        <p14:creationId xmlns:p14="http://schemas.microsoft.com/office/powerpoint/2010/main" val="4612268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Автоматизация </a:t>
            </a:r>
            <a:r>
              <a:rPr lang="ru-RU" sz="3600" b="1" dirty="0">
                <a:solidFill>
                  <a:srgbClr val="FF0000"/>
                </a:solidFill>
              </a:rPr>
              <a:t>звука Л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 слогах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Очень интересный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вид работы,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который позволяет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обучить ребёнка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послоговому чтению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одновременно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с автоматизацией</a:t>
            </a:r>
          </a:p>
          <a:p>
            <a:pPr marL="0" indent="0">
              <a:buNone/>
            </a:pPr>
            <a:r>
              <a:rPr lang="ru-RU" b="1" u="sng" dirty="0">
                <a:solidFill>
                  <a:srgbClr val="C00000"/>
                </a:solidFill>
              </a:rPr>
              <a:t>звука Л в слоге</a:t>
            </a:r>
            <a:r>
              <a:rPr lang="ru-RU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57E2A49-265F-FB6B-2FAC-2BC756FCA3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072" y="-1"/>
            <a:ext cx="6227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874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Автоматизация </a:t>
            </a:r>
            <a:r>
              <a:rPr lang="ru-RU" sz="3600" b="1" dirty="0">
                <a:solidFill>
                  <a:srgbClr val="FF0000"/>
                </a:solidFill>
              </a:rPr>
              <a:t>звука Л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 слогах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Ребёнок самостоятельно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проводит линии от буквы Л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к гласным звукам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(или наоборот),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одновременно проговаривая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слоги.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42F17E5-ABFB-74A5-5FD6-1F16027868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79" y="-1"/>
            <a:ext cx="5654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198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Автоматизация </a:t>
            </a:r>
            <a:r>
              <a:rPr lang="ru-RU" sz="3600" b="1" dirty="0">
                <a:solidFill>
                  <a:srgbClr val="FF0000"/>
                </a:solidFill>
              </a:rPr>
              <a:t>звука Л 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 слогах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Таким образом ребёнок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обучается  мы обучаем ребёнка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послоговому чтению.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Особое внимание следует обращать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На ПРАВИЛЬНОСТЬ СЛИЯНИЯ ЗВУКОВ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 СЛОГИ.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B41FBE7-AE47-E67C-DA59-7F770E5AA4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719" y="0"/>
            <a:ext cx="6214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941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Автоматизация </a:t>
            </a:r>
            <a:r>
              <a:rPr lang="ru-RU" sz="3600" b="1" dirty="0">
                <a:solidFill>
                  <a:srgbClr val="C00000"/>
                </a:solidFill>
              </a:rPr>
              <a:t>звука Л</a:t>
            </a:r>
            <a:r>
              <a:rPr lang="ru-RU" sz="3600" b="1" dirty="0">
                <a:solidFill>
                  <a:srgbClr val="002060"/>
                </a:solidFill>
              </a:rPr>
              <a:t> в слогах: </a:t>
            </a:r>
            <a:r>
              <a:rPr lang="ru-RU" sz="4800" b="1" dirty="0">
                <a:solidFill>
                  <a:srgbClr val="C00000"/>
                </a:solidFill>
              </a:rPr>
              <a:t>слоговые домики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Следует внимательно следить </a:t>
            </a:r>
            <a:r>
              <a:rPr lang="ru-RU" dirty="0">
                <a:solidFill>
                  <a:srgbClr val="C00000"/>
                </a:solidFill>
              </a:rPr>
              <a:t>за работоспособностью </a:t>
            </a:r>
            <a:r>
              <a:rPr lang="ru-RU" dirty="0">
                <a:solidFill>
                  <a:srgbClr val="002060"/>
                </a:solidFill>
              </a:rPr>
              <a:t>ребёнка: если ребёнок устал от работы с голосом, то мы предлагаем работу в слоговом домике </a:t>
            </a:r>
            <a:r>
              <a:rPr lang="ru-RU" dirty="0">
                <a:solidFill>
                  <a:srgbClr val="C00000"/>
                </a:solidFill>
              </a:rPr>
              <a:t>с минимальной (щадящей) речевой нагрузкой</a:t>
            </a:r>
            <a:r>
              <a:rPr lang="ru-RU" dirty="0">
                <a:solidFill>
                  <a:srgbClr val="002060"/>
                </a:solidFill>
              </a:rPr>
              <a:t>: ребёнок выполняет графические задания(раскрашивает, обводит) и одновременно проговаривает слоги.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Ребёнок продолжает находиться в сюжете сказки, что делает эту работу увлекательной.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Мы работаем ещё только со слогами, а интерес ребёнка на высоком уровне!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0379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Автоматизация </a:t>
            </a:r>
            <a:r>
              <a:rPr lang="ru-RU" sz="3600" b="1" dirty="0">
                <a:solidFill>
                  <a:srgbClr val="FF0000"/>
                </a:solidFill>
              </a:rPr>
              <a:t>звука Л 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 слогах: </a:t>
            </a:r>
            <a:r>
              <a:rPr lang="ru-RU" sz="3600" b="1" dirty="0">
                <a:solidFill>
                  <a:srgbClr val="C00000"/>
                </a:solidFill>
              </a:rPr>
              <a:t>слоговые домики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Работу со слогом надо проводить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основательно, не торопясь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 переходить к  работе со словами.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DA9CDAD-5E3D-5427-D832-7F5B1D480F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21" y="44355"/>
            <a:ext cx="5613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817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Автоматизация </a:t>
            </a:r>
            <a:r>
              <a:rPr lang="ru-RU" sz="3600" b="1" dirty="0">
                <a:solidFill>
                  <a:srgbClr val="FF0000"/>
                </a:solidFill>
              </a:rPr>
              <a:t>звука Л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 слогах: </a:t>
            </a:r>
            <a:r>
              <a:rPr lang="ru-RU" sz="3600" b="1" dirty="0">
                <a:solidFill>
                  <a:srgbClr val="C00000"/>
                </a:solidFill>
              </a:rPr>
              <a:t>слоговые домики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Слоговой домик: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Слоги+ мелкая моторика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AA5BB99-56B4-D4E6-222D-4805755EC6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34" y="0"/>
            <a:ext cx="5695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448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Автоматизация </a:t>
            </a:r>
            <a:r>
              <a:rPr lang="ru-RU" sz="3600" b="1" dirty="0">
                <a:solidFill>
                  <a:srgbClr val="FF0000"/>
                </a:solidFill>
              </a:rPr>
              <a:t>звука Л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 слогах: </a:t>
            </a:r>
            <a:r>
              <a:rPr lang="ru-RU" sz="3600" b="1" dirty="0">
                <a:solidFill>
                  <a:srgbClr val="C00000"/>
                </a:solidFill>
              </a:rPr>
              <a:t>слоговые домики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Можно использовать </a:t>
            </a:r>
            <a:r>
              <a:rPr lang="ru-RU" b="1" dirty="0">
                <a:solidFill>
                  <a:srgbClr val="002060"/>
                </a:solidFill>
              </a:rPr>
              <a:t>наложение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 различных предметов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(фишек, крышечек) на окошки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для слияния слога.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EC48433-BF40-C5B8-73CA-E5C953C334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57" y="0"/>
            <a:ext cx="5832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940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Автоматизация </a:t>
            </a:r>
            <a:r>
              <a:rPr lang="ru-RU" sz="3600" b="1" dirty="0">
                <a:solidFill>
                  <a:srgbClr val="FF0000"/>
                </a:solidFill>
              </a:rPr>
              <a:t>звука Л 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 слогах: </a:t>
            </a:r>
            <a:r>
              <a:rPr lang="ru-RU" sz="3600" b="1" dirty="0">
                <a:solidFill>
                  <a:srgbClr val="C00000"/>
                </a:solidFill>
              </a:rPr>
              <a:t>слоговые домики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Столько приятных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дополнительных </a:t>
            </a:r>
            <a:r>
              <a:rPr lang="ru-RU" dirty="0">
                <a:solidFill>
                  <a:srgbClr val="C00000"/>
                </a:solidFill>
              </a:rPr>
              <a:t>преимуществ:</a:t>
            </a:r>
            <a:r>
              <a:rPr lang="ru-RU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совершенствуется </a:t>
            </a:r>
            <a:r>
              <a:rPr lang="ru-RU" b="1" dirty="0">
                <a:solidFill>
                  <a:srgbClr val="002060"/>
                </a:solidFill>
              </a:rPr>
              <a:t>мелкая моторика</a:t>
            </a:r>
            <a:r>
              <a:rPr lang="ru-RU" dirty="0">
                <a:solidFill>
                  <a:srgbClr val="002060"/>
                </a:solidFill>
              </a:rPr>
              <a:t>,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ребёнок обучается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послоговому чтению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3063140-C684-E4CB-C800-A1C15E99EA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65" y="-109183"/>
            <a:ext cx="5572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655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Автоматизация </a:t>
            </a:r>
            <a:r>
              <a:rPr lang="ru-RU" sz="3600" b="1" dirty="0">
                <a:solidFill>
                  <a:srgbClr val="FF0000"/>
                </a:solidFill>
              </a:rPr>
              <a:t>звука Л 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 слогах: </a:t>
            </a:r>
            <a:r>
              <a:rPr lang="ru-RU" sz="3600" b="1" dirty="0">
                <a:solidFill>
                  <a:srgbClr val="C00000"/>
                </a:solidFill>
              </a:rPr>
              <a:t>слоговые домики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Преимущества для педагога: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не надо искать дополнительных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материалов: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в каждой сказке есть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всё необходимое!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BFBA6E4-B795-9B8E-CBAB-D554B1943D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039" y="0"/>
            <a:ext cx="5722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461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3D0EB6-9124-2C54-488B-5DC1E35E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Закрепление успехов ребёнка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65284B8-C012-A387-7787-337BF1523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 конце каждого занятия с ребёнком необходимо обобщить и повторить пройденное: обсудить, какие упражнения получились, а какие – пока нет.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В первую очередь необходимо отметить успехи ребёнка, даже если они очень маленькие!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 каждой сказке для этого предусмотрена специальная страничка- </a:t>
            </a:r>
            <a:r>
              <a:rPr lang="ru-RU" b="1" dirty="0">
                <a:solidFill>
                  <a:srgbClr val="002060"/>
                </a:solidFill>
              </a:rPr>
              <a:t>ПОВТОРЕНИЕ И ЗАКРЕПЛЕНИЕ.</a:t>
            </a:r>
          </a:p>
        </p:txBody>
      </p:sp>
    </p:spTree>
    <p:extLst>
      <p:ext uri="{BB962C8B-B14F-4D97-AF65-F5344CB8AC3E}">
        <p14:creationId xmlns:p14="http://schemas.microsoft.com/office/powerpoint/2010/main" val="1352172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F2573B-6282-F859-EF66-11CBB2224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Уровни развития внимания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FFFAE23-D5A8-5024-B776-C7F81F20A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Об уровне развития внимания говорит сформированность его свойств:</a:t>
            </a:r>
          </a:p>
          <a:p>
            <a:r>
              <a:rPr lang="ru-RU" dirty="0"/>
              <a:t> </a:t>
            </a:r>
            <a:r>
              <a:rPr lang="ru-RU" b="1" dirty="0">
                <a:solidFill>
                  <a:srgbClr val="C00000"/>
                </a:solidFill>
              </a:rPr>
              <a:t>концентрации, </a:t>
            </a:r>
          </a:p>
          <a:p>
            <a:r>
              <a:rPr lang="ru-RU" b="1" dirty="0">
                <a:solidFill>
                  <a:srgbClr val="C00000"/>
                </a:solidFill>
              </a:rPr>
              <a:t>устойчивости, </a:t>
            </a:r>
          </a:p>
          <a:p>
            <a:r>
              <a:rPr lang="ru-RU" b="1" dirty="0">
                <a:solidFill>
                  <a:srgbClr val="C00000"/>
                </a:solidFill>
              </a:rPr>
              <a:t>распределения </a:t>
            </a:r>
          </a:p>
          <a:p>
            <a:r>
              <a:rPr lang="ru-RU" b="1" dirty="0">
                <a:solidFill>
                  <a:srgbClr val="C00000"/>
                </a:solidFill>
              </a:rPr>
              <a:t>и переключения. </a:t>
            </a:r>
          </a:p>
        </p:txBody>
      </p:sp>
    </p:spTree>
    <p:extLst>
      <p:ext uri="{BB962C8B-B14F-4D97-AF65-F5344CB8AC3E}">
        <p14:creationId xmlns:p14="http://schemas.microsoft.com/office/powerpoint/2010/main" val="3784467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3D0EB6-9124-2C54-488B-5DC1E35E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Закрепление 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успехов ребёнка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A47673D-C9CA-2784-BF19-3D2512E79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Задания на закрепление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представлены в стихах, и,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что самое главное- необходимо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вместе со сказочным персонажем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 назвать имя каждого ребёнка.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24284F3-F1F7-000F-3B95-0239B7F0B7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16" y="0"/>
            <a:ext cx="5586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32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3D0EB6-9124-2C54-488B-5DC1E35E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Закрепление 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успехов ребёнка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65284B8-C012-A387-7787-337BF1523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Ребёнок  находился в сюжете сказки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 и был главным действующим лицом,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поэтому обязательно необходимо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 назвать ребёнка по имени, отметить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 его успехи и старание.</a:t>
            </a: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F95D9ED-D5C4-E92E-912E-F79A6A8015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209" y="0"/>
            <a:ext cx="5845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849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A02AB0-C6B9-0A84-BD14-B0BFAB40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Звук Л «под ключ»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E55656-C833-43E9-FB60-D20AE76A3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70C0"/>
                </a:solidFill>
              </a:rPr>
              <a:t>Каждая книга из трёх сказок даст возможность </a:t>
            </a:r>
          </a:p>
          <a:p>
            <a:pPr marL="0" indent="0">
              <a:buNone/>
            </a:pPr>
            <a:r>
              <a:rPr lang="ru-RU" sz="4400" b="1" dirty="0">
                <a:solidFill>
                  <a:srgbClr val="C00000"/>
                </a:solidFill>
              </a:rPr>
              <a:t>полностью пройти путь коррекции звука Л: </a:t>
            </a:r>
          </a:p>
          <a:p>
            <a:pPr marL="0" indent="0">
              <a:buNone/>
            </a:pPr>
            <a:r>
              <a:rPr lang="ru-RU" sz="4400" b="1" dirty="0">
                <a:solidFill>
                  <a:srgbClr val="C00000"/>
                </a:solidFill>
              </a:rPr>
              <a:t>от постановки до введения    в речь.</a:t>
            </a:r>
          </a:p>
          <a:p>
            <a:pPr marL="0" indent="0">
              <a:buNone/>
            </a:pPr>
            <a:endParaRPr lang="ru-RU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Для этого предусмотрен широкий дополнительный спектр  заданий для автоматизации </a:t>
            </a:r>
            <a:r>
              <a:rPr lang="ru-RU" b="1" dirty="0">
                <a:solidFill>
                  <a:srgbClr val="C00000"/>
                </a:solidFill>
              </a:rPr>
              <a:t>звука Л.</a:t>
            </a:r>
          </a:p>
        </p:txBody>
      </p:sp>
    </p:spTree>
    <p:extLst>
      <p:ext uri="{BB962C8B-B14F-4D97-AF65-F5344CB8AC3E}">
        <p14:creationId xmlns:p14="http://schemas.microsoft.com/office/powerpoint/2010/main" val="23254598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A02AB0-C6B9-0A84-BD14-B0BFAB40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FF0000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Звук Л «под ключ»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E55656-C833-43E9-FB60-D20AE76A3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Коврик «Весёлые кнопочки»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Можно использовать многократно на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Занятиях, а также можно вырезать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 коврик и  дать  заботливым родителям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для домашнего закрепления.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C68AD75-8823-6310-AA39-BC144EEFA3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153" y="0"/>
            <a:ext cx="5804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717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A02AB0-C6B9-0A84-BD14-B0BFAB40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FF0000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Звук Л «под ключ»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E55656-C833-43E9-FB60-D20AE76A3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Сюжетные задания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DE53B57-F451-F378-E0F3-0410840BA7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31" y="0"/>
            <a:ext cx="5668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769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A02AB0-C6B9-0A84-BD14-B0BFAB40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FF0000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Звук Л «под ключ»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E55656-C833-43E9-FB60-D20AE76A3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Сюжетные задания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578ED51-F87F-78C6-24DD-98CA1FC790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61" y="0"/>
            <a:ext cx="5859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852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A02AB0-C6B9-0A84-BD14-B0BFAB40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FF0000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Звук Л «под ключ»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E55656-C833-43E9-FB60-D20AE76A3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Сюжетные задания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1D77285-38A6-904C-69E1-3B65811ACD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79" y="-1"/>
            <a:ext cx="5968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755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A02AB0-C6B9-0A84-BD14-B0BFAB40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FF0000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Звук Л «под ключ»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E55656-C833-43E9-FB60-D20AE76A3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Творческие задания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B07B078-D50B-3709-AC20-606312E13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27" y="-1"/>
            <a:ext cx="5954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708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A02AB0-C6B9-0A84-BD14-B0BFAB40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FF0000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Звук Л «под ключ»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E55656-C833-43E9-FB60-D20AE76A3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6 страниц для раскрашивания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 только картинок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8BB446A-CD45-AD3C-5FD9-6FBE0C1B3B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158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A02AB0-C6B9-0A84-BD14-B0BFAB40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FF0000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Звук Л «под ключ»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E55656-C833-43E9-FB60-D20AE76A3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6 страниц для раскрашивания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 только картинок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A67A982-0776-9187-D508-F389DE9246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73" y="-1"/>
            <a:ext cx="5627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98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CDCFD2-8E50-541D-A0D9-FA4969E9B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Уровни развития внимания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5D8EC18-097E-34EC-E1BD-11C28F156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5"/>
            <a:ext cx="12191999" cy="4351338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Концентрация</a:t>
            </a:r>
            <a:r>
              <a:rPr lang="ru-RU" dirty="0"/>
              <a:t> определяется по тому, насколько человек углублен в работу.</a:t>
            </a:r>
          </a:p>
          <a:p>
            <a:r>
              <a:rPr lang="ru-RU" dirty="0"/>
              <a:t> Показателем </a:t>
            </a:r>
            <a:r>
              <a:rPr lang="ru-RU" dirty="0">
                <a:solidFill>
                  <a:srgbClr val="FF0000"/>
                </a:solidFill>
              </a:rPr>
              <a:t>устойчивости</a:t>
            </a:r>
            <a:r>
              <a:rPr lang="ru-RU" dirty="0"/>
              <a:t> выступает время сосредоточения на объекте и количество отвлечений от него. </a:t>
            </a:r>
          </a:p>
          <a:p>
            <a:r>
              <a:rPr lang="ru-RU" dirty="0">
                <a:solidFill>
                  <a:srgbClr val="FF0000"/>
                </a:solidFill>
              </a:rPr>
              <a:t>Переключение</a:t>
            </a:r>
            <a:r>
              <a:rPr lang="ru-RU" dirty="0"/>
              <a:t> проявляется в переходе от одного объекта или деятельности к другому. </a:t>
            </a:r>
          </a:p>
          <a:p>
            <a:r>
              <a:rPr lang="ru-RU" dirty="0">
                <a:solidFill>
                  <a:srgbClr val="FF0000"/>
                </a:solidFill>
              </a:rPr>
              <a:t>Распределение</a:t>
            </a:r>
            <a:r>
              <a:rPr lang="ru-RU" dirty="0"/>
              <a:t> имеет место тогда, когда человек выполняет одновременно несколько действий, например рассказывает стихотворение, перемещаясь по комнате.</a:t>
            </a:r>
          </a:p>
        </p:txBody>
      </p:sp>
    </p:spTree>
    <p:extLst>
      <p:ext uri="{BB962C8B-B14F-4D97-AF65-F5344CB8AC3E}">
        <p14:creationId xmlns:p14="http://schemas.microsoft.com/office/powerpoint/2010/main" val="24384136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A02AB0-C6B9-0A84-BD14-B0BFAB40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FF0000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Звук Л «под ключ»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E55656-C833-43E9-FB60-D20AE76A3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6 страниц для раскрашивания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 только картинок=24 картинки!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1EBBA95-0763-ECC7-A65E-8134A6959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2283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263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8B1750-2C50-CCB0-2C86-3BB98506A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1825625"/>
          </a:xfrm>
          <a:solidFill>
            <a:schemeClr val="accent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            </a:t>
            </a:r>
            <a:r>
              <a:rPr lang="ru-RU" b="1" dirty="0">
                <a:solidFill>
                  <a:srgbClr val="002060"/>
                </a:solidFill>
              </a:rPr>
              <a:t>СПАСИБО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       ЗА 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07B578F-EAF3-B26B-C592-5A278556A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Материалы презентации представлены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по серии авторских пособий </a:t>
            </a:r>
            <a:r>
              <a:rPr lang="ru-RU" sz="2400" b="1" dirty="0" err="1">
                <a:solidFill>
                  <a:srgbClr val="002060"/>
                </a:solidFill>
              </a:rPr>
              <a:t>М.И.Алексеева</a:t>
            </a:r>
            <a:endParaRPr lang="ru-RU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«Артикуляционные сказки-раскраски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 для детей».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Литература: Г.А.Урунтаева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 «Психология дошкольного возраста».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1C6A406-C9F7-9B72-9AF1-6D4CDAD348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1519" y="567519"/>
            <a:ext cx="6858000" cy="572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06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7FCDC9-B749-EF34-8C7C-9C74E6845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Функции и виды внимания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DA239FA-DC4C-C87B-2538-E316AEFB4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5"/>
            <a:ext cx="12191999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Внимание в жизни и деятельности человека выполняет </a:t>
            </a:r>
            <a:r>
              <a:rPr lang="ru-RU" b="1" dirty="0">
                <a:solidFill>
                  <a:srgbClr val="C00000"/>
                </a:solidFill>
              </a:rPr>
              <a:t>много различных функций. </a:t>
            </a:r>
          </a:p>
          <a:p>
            <a:r>
              <a:rPr lang="ru-RU" dirty="0"/>
              <a:t>Оно активизирует нужные и тормозит ненужные в данный момент психологические и физиологические процессы,</a:t>
            </a:r>
          </a:p>
          <a:p>
            <a:r>
              <a:rPr lang="ru-RU" dirty="0"/>
              <a:t> способствует организованному и целенаправленному отбору поступающей в организм информации в соответствии с его актуальными потребностями,</a:t>
            </a:r>
          </a:p>
          <a:p>
            <a:r>
              <a:rPr lang="ru-RU" dirty="0"/>
              <a:t> обеспечивает избирательную и длительную сосредоточенность на одном объекте или виде деятельности.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 вниманием связаны направленность и избирательность познавательных процессов.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Вниманием определяется точность и детализация восприятия, прочность и избирательность памяти, направленность и продуктивность мыслительной деятельности. </a:t>
            </a:r>
          </a:p>
        </p:txBody>
      </p:sp>
    </p:spTree>
    <p:extLst>
      <p:ext uri="{BB962C8B-B14F-4D97-AF65-F5344CB8AC3E}">
        <p14:creationId xmlns:p14="http://schemas.microsoft.com/office/powerpoint/2010/main" val="2179137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AFBABD-AAFC-2203-BF4E-F3BC0E69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690688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Внимание в дошкольном возрасте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39F079-16D9-962D-653E-4B482112E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1998" cy="4351338"/>
          </a:xfrm>
        </p:spPr>
        <p:txBody>
          <a:bodyPr>
            <a:normAutofit/>
          </a:bodyPr>
          <a:lstStyle/>
          <a:p>
            <a:r>
              <a:rPr lang="ru-RU" dirty="0"/>
              <a:t>В дошкольном возрасте изменения касаются всех видов и свойств внимания. Увеличивается его </a:t>
            </a:r>
            <a:r>
              <a:rPr lang="ru-RU" b="1" dirty="0">
                <a:solidFill>
                  <a:srgbClr val="C00000"/>
                </a:solidFill>
              </a:rPr>
              <a:t>объем</a:t>
            </a:r>
            <a:r>
              <a:rPr lang="ru-RU" dirty="0"/>
              <a:t>: дошкольник уже может действовать с 2-3 предметами. </a:t>
            </a:r>
          </a:p>
          <a:p>
            <a:r>
              <a:rPr lang="ru-RU" dirty="0"/>
              <a:t>Возрастает возможность </a:t>
            </a:r>
            <a:r>
              <a:rPr lang="ru-RU" b="1" dirty="0">
                <a:solidFill>
                  <a:srgbClr val="C00000"/>
                </a:solidFill>
              </a:rPr>
              <a:t>распределения</a:t>
            </a:r>
            <a:r>
              <a:rPr lang="ru-RU" dirty="0"/>
              <a:t> внимания в связи с автоматизацией многих действий ребенка. </a:t>
            </a:r>
          </a:p>
          <a:p>
            <a:r>
              <a:rPr lang="ru-RU" dirty="0"/>
              <a:t>Внимание становится более </a:t>
            </a:r>
            <a:r>
              <a:rPr lang="ru-RU" b="1" dirty="0">
                <a:solidFill>
                  <a:srgbClr val="C00000"/>
                </a:solidFill>
              </a:rPr>
              <a:t>устойчивым.</a:t>
            </a:r>
            <a:r>
              <a:rPr lang="ru-RU" dirty="0"/>
              <a:t> Это дает ребенку возможность выполнять под руководством воспитателя определенную работу, пусть даже неинтересную. Малыш не отвлекается, если понимает, что дело нужно довести до конца, даже если появилась более привлекательная перспектива. </a:t>
            </a:r>
          </a:p>
        </p:txBody>
      </p:sp>
    </p:spTree>
    <p:extLst>
      <p:ext uri="{BB962C8B-B14F-4D97-AF65-F5344CB8AC3E}">
        <p14:creationId xmlns:p14="http://schemas.microsoft.com/office/powerpoint/2010/main" val="11981169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2596</Words>
  <Application>Microsoft Office PowerPoint</Application>
  <PresentationFormat>Произвольный</PresentationFormat>
  <Paragraphs>400</Paragraphs>
  <Slides>71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Тема Office</vt:lpstr>
      <vt:lpstr>Познавательные психические процессы  и коррекция звукопроизношения детей дошкольного возраста.</vt:lpstr>
      <vt:lpstr>Презентация PowerPoint</vt:lpstr>
      <vt:lpstr>Особенности внимания детей дошкольного возраста.         </vt:lpstr>
      <vt:lpstr>   Исправляем произношение звука Л.</vt:lpstr>
      <vt:lpstr>Что такое ВНИМАНИЕ?</vt:lpstr>
      <vt:lpstr>Уровни развития внимания</vt:lpstr>
      <vt:lpstr>Уровни развития внимания</vt:lpstr>
      <vt:lpstr>Функции и виды внимания</vt:lpstr>
      <vt:lpstr>Внимание в дошкольном возрасте</vt:lpstr>
      <vt:lpstr>Внимание в дошкольном возрасте</vt:lpstr>
      <vt:lpstr>В.А Сухомлинский о внимании ребёнка.</vt:lpstr>
      <vt:lpstr>Как поддержать развитие внимания ребёнка</vt:lpstr>
      <vt:lpstr>Как поддержать развитие внимания ребёнка</vt:lpstr>
      <vt:lpstr>Как поддержать развитие внимания ребёнка</vt:lpstr>
      <vt:lpstr>Как поддержать развитие внимания ребёнка</vt:lpstr>
      <vt:lpstr>Как поддержать развитие внимания ребёнка- развитие произвольного внимания</vt:lpstr>
      <vt:lpstr>Как поддержать развитие внимания ребёнка</vt:lpstr>
      <vt:lpstr>Исправление (коррекция) ЗВУКА Л</vt:lpstr>
      <vt:lpstr>Исправление звука Л</vt:lpstr>
      <vt:lpstr>                                              1. Лиса и лисёнок СКАЗКИ:                               2.Слониха и слонёнок                                                3.Индюшка и индюшонок</vt:lpstr>
      <vt:lpstr>Начало занятия- очень важный момент.</vt:lpstr>
      <vt:lpstr>Начало занятия:  ВСТУПИТЕЛЬНАЯ БЕСЕДА</vt:lpstr>
      <vt:lpstr>Подготовительная артикуляционная гимнастика</vt:lpstr>
      <vt:lpstr>   Подготовительная  артикуляционная  гимнастика    Подготовительная  артикуляционная гимнастика (единичное упражнение)     Активизируем кончик языка-  «Лисичка и лисёнок виляют пушистыми хвостиками» В традиционной логопедии- это всем знакомое  упражнение «Часики».</vt:lpstr>
      <vt:lpstr>Подготовительная  артикуляционная  гимнастика (упражнения-серии)</vt:lpstr>
      <vt:lpstr>Подготовительная  артикуляционная  гимнастика (упражнения-серии)</vt:lpstr>
      <vt:lpstr>Подготовительная  артикуляционная  гимнастика</vt:lpstr>
      <vt:lpstr>Подготовительная артикуляционная гимнастика Как долго выполнять упражнения?</vt:lpstr>
      <vt:lpstr>Дыхательная гимнастика</vt:lpstr>
      <vt:lpstr>Дыхательная гимнастика</vt:lpstr>
      <vt:lpstr>Дыхательная гимнастика</vt:lpstr>
      <vt:lpstr>Пальчиковая гимнастика РЕЧЬ НА КОНЧИКАХ ПАЛЬЦЕВ</vt:lpstr>
      <vt:lpstr>Пальчиковая гимнастика РЕЧЬ НА КОНЧИКАХ ПАЛЬЦЕВ</vt:lpstr>
      <vt:lpstr>Пальчиковая гимнастика РЕЧЬ НА КОНЧИКАХ ПАЛЬЦЕВ</vt:lpstr>
      <vt:lpstr>Индивидуальный подход к каждому ребёнку</vt:lpstr>
      <vt:lpstr>Индивидуальный подход  к каждому ребёнку развитие мелкой моторики</vt:lpstr>
      <vt:lpstr>Индивидуальный подход  к каждому ребёнку развитие мелкой моторики</vt:lpstr>
      <vt:lpstr>Индивидуальный подход  к каждому ребёнку развитие мелкой моторики</vt:lpstr>
      <vt:lpstr>Индивидуальный подход  к каждому ребёнку развитие мелкой моторики</vt:lpstr>
      <vt:lpstr>Специальная артикуляционная гимнастика Постановка звука Л</vt:lpstr>
      <vt:lpstr>Специальная артикуляционная гимнастика Постановка звука Л</vt:lpstr>
      <vt:lpstr>Специальная  артикуляционная гимнастика Постановка звука Л</vt:lpstr>
      <vt:lpstr>Специальная  артикуляционная гимнастика Постановка звука Л</vt:lpstr>
      <vt:lpstr>Специальная  артикуляционная гимнастика Постановка звука Л</vt:lpstr>
      <vt:lpstr>УРА!     ЗВУК Л   РОДИЛСЯ!</vt:lpstr>
      <vt:lpstr>Автоматизация  изолированного звука Л в слоге Ла</vt:lpstr>
      <vt:lpstr>Автоматизация  изолированного звука Л в слоге Ла</vt:lpstr>
      <vt:lpstr>Автоматизация  изолированного звука Л</vt:lpstr>
      <vt:lpstr>Автоматизация звука Л в слогах</vt:lpstr>
      <vt:lpstr>Автоматизация звука Л в слогах</vt:lpstr>
      <vt:lpstr>Автоматизация звука Л  в слогах</vt:lpstr>
      <vt:lpstr>Автоматизация звука Л  в слогах</vt:lpstr>
      <vt:lpstr>Автоматизация звука Л в слогах: слоговые домики</vt:lpstr>
      <vt:lpstr>Автоматизация звука Л  в слогах: слоговые домики</vt:lpstr>
      <vt:lpstr>Автоматизация звука Л в слогах: слоговые домики</vt:lpstr>
      <vt:lpstr>Автоматизация звука Л  в слогах: слоговые домики</vt:lpstr>
      <vt:lpstr>Автоматизация звука Л  в слогах: слоговые домики</vt:lpstr>
      <vt:lpstr>Автоматизация звука Л  в слогах: слоговые домики</vt:lpstr>
      <vt:lpstr>Закрепление успехов ребёнка</vt:lpstr>
      <vt:lpstr>Закрепление  успехов ребёнка</vt:lpstr>
      <vt:lpstr>Закрепление  успехов ребёнка</vt:lpstr>
      <vt:lpstr>Звук Л «под ключ»</vt:lpstr>
      <vt:lpstr>Звук Л «под ключ»</vt:lpstr>
      <vt:lpstr>Звук Л «под ключ»</vt:lpstr>
      <vt:lpstr>Звук Л «под ключ»</vt:lpstr>
      <vt:lpstr>Звук Л «под ключ»</vt:lpstr>
      <vt:lpstr>Звук Л «под ключ»</vt:lpstr>
      <vt:lpstr>Звук Л «под ключ»</vt:lpstr>
      <vt:lpstr>Звук Л «под ключ»</vt:lpstr>
      <vt:lpstr>Звук Л «под ключ»</vt:lpstr>
      <vt:lpstr>            СПАСИБО       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Познавательные психические процессы  и коррекция звукопроизношения детей дошкольного возраста.</dc:title>
  <dc:creator>Мария Алексеева</dc:creator>
  <cp:lastModifiedBy>Globus</cp:lastModifiedBy>
  <cp:revision>71</cp:revision>
  <dcterms:created xsi:type="dcterms:W3CDTF">2022-10-28T13:39:16Z</dcterms:created>
  <dcterms:modified xsi:type="dcterms:W3CDTF">2022-12-12T07:06:31Z</dcterms:modified>
</cp:coreProperties>
</file>