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717" r:id="rId3"/>
    <p:sldId id="264" r:id="rId4"/>
    <p:sldId id="768" r:id="rId5"/>
    <p:sldId id="769" r:id="rId6"/>
    <p:sldId id="770" r:id="rId7"/>
    <p:sldId id="771" r:id="rId8"/>
    <p:sldId id="772" r:id="rId9"/>
    <p:sldId id="773" r:id="rId10"/>
    <p:sldId id="774" r:id="rId11"/>
    <p:sldId id="719" r:id="rId12"/>
    <p:sldId id="281" r:id="rId13"/>
    <p:sldId id="742" r:id="rId14"/>
    <p:sldId id="280" r:id="rId15"/>
    <p:sldId id="282" r:id="rId16"/>
    <p:sldId id="743" r:id="rId17"/>
    <p:sldId id="283" r:id="rId18"/>
    <p:sldId id="284" r:id="rId19"/>
    <p:sldId id="744" r:id="rId20"/>
    <p:sldId id="764" r:id="rId21"/>
    <p:sldId id="725" r:id="rId22"/>
    <p:sldId id="310" r:id="rId23"/>
    <p:sldId id="286" r:id="rId24"/>
    <p:sldId id="294" r:id="rId25"/>
    <p:sldId id="312" r:id="rId26"/>
    <p:sldId id="727" r:id="rId27"/>
    <p:sldId id="745" r:id="rId28"/>
    <p:sldId id="296" r:id="rId29"/>
    <p:sldId id="311" r:id="rId30"/>
    <p:sldId id="287" r:id="rId31"/>
    <p:sldId id="298" r:id="rId32"/>
    <p:sldId id="299" r:id="rId33"/>
    <p:sldId id="301" r:id="rId34"/>
    <p:sldId id="300" r:id="rId35"/>
    <p:sldId id="302" r:id="rId36"/>
    <p:sldId id="746" r:id="rId37"/>
    <p:sldId id="288" r:id="rId38"/>
    <p:sldId id="303" r:id="rId39"/>
    <p:sldId id="747" r:id="rId40"/>
    <p:sldId id="304" r:id="rId41"/>
    <p:sldId id="305" r:id="rId42"/>
    <p:sldId id="307" r:id="rId43"/>
    <p:sldId id="306" r:id="rId44"/>
    <p:sldId id="748" r:id="rId45"/>
    <p:sldId id="749" r:id="rId46"/>
    <p:sldId id="750" r:id="rId47"/>
    <p:sldId id="751" r:id="rId48"/>
    <p:sldId id="752" r:id="rId49"/>
    <p:sldId id="290" r:id="rId50"/>
    <p:sldId id="291" r:id="rId51"/>
    <p:sldId id="753" r:id="rId52"/>
    <p:sldId id="754" r:id="rId53"/>
    <p:sldId id="765" r:id="rId54"/>
    <p:sldId id="313" r:id="rId55"/>
    <p:sldId id="314" r:id="rId56"/>
    <p:sldId id="315" r:id="rId57"/>
    <p:sldId id="316" r:id="rId58"/>
    <p:sldId id="318" r:id="rId59"/>
    <p:sldId id="755" r:id="rId60"/>
    <p:sldId id="319" r:id="rId61"/>
    <p:sldId id="320" r:id="rId62"/>
    <p:sldId id="321" r:id="rId63"/>
    <p:sldId id="756" r:id="rId64"/>
    <p:sldId id="757" r:id="rId65"/>
    <p:sldId id="322" r:id="rId66"/>
    <p:sldId id="323" r:id="rId67"/>
    <p:sldId id="758" r:id="rId68"/>
    <p:sldId id="324" r:id="rId69"/>
    <p:sldId id="325" r:id="rId70"/>
    <p:sldId id="326" r:id="rId71"/>
    <p:sldId id="759" r:id="rId72"/>
    <p:sldId id="317" r:id="rId73"/>
    <p:sldId id="327" r:id="rId74"/>
    <p:sldId id="760" r:id="rId75"/>
    <p:sldId id="328" r:id="rId76"/>
    <p:sldId id="292" r:id="rId77"/>
    <p:sldId id="720" r:id="rId78"/>
    <p:sldId id="761" r:id="rId79"/>
    <p:sldId id="721" r:id="rId80"/>
    <p:sldId id="722" r:id="rId81"/>
    <p:sldId id="762" r:id="rId82"/>
    <p:sldId id="723" r:id="rId83"/>
    <p:sldId id="724" r:id="rId84"/>
    <p:sldId id="763" r:id="rId85"/>
    <p:sldId id="730" r:id="rId86"/>
    <p:sldId id="293" r:id="rId8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04B"/>
    <a:srgbClr val="C2735E"/>
    <a:srgbClr val="76E7EA"/>
    <a:srgbClr val="863CF2"/>
    <a:srgbClr val="E8946E"/>
    <a:srgbClr val="66D078"/>
    <a:srgbClr val="F3A3C3"/>
    <a:srgbClr val="DA1C69"/>
    <a:srgbClr val="F49A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5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FE67E9-F50C-3809-9049-EBC8060E2C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34FDE16-3F36-AE5B-4D82-60BA0BD8D6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DD80BB-6BEA-E394-2F96-F0A8EDF88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D6DEC-E20C-4CB5-A387-9C08CDA0D8C3}" type="datetimeFigureOut">
              <a:rPr lang="ru-RU" smtClean="0"/>
              <a:t>26.02.2023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284D35-7842-72C7-84AD-BC40B3F20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00760BD-83E9-379C-6489-4B1A2FC70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C3D1C-9979-47EA-8261-A89B427A34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8631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529F90-996B-8FED-80B7-7EB25C550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A5D6302-AC05-951C-DEB0-EFD4B160E4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D78967-AC6D-ABB0-A30F-407E8C40A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D6DEC-E20C-4CB5-A387-9C08CDA0D8C3}" type="datetimeFigureOut">
              <a:rPr lang="ru-RU" smtClean="0"/>
              <a:t>26.02.2023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0FED18-5F97-11A1-1632-16EC389B5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B387BEA-D053-B75A-1D46-79D71C2E9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C3D1C-9979-47EA-8261-A89B427A34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3150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314F6F9-1079-0BA7-41CE-1DCCA018EA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A12BF05-40AA-F4D6-56BF-A3AD3B4650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BA2594-338C-4401-CC41-BFC9526AD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D6DEC-E20C-4CB5-A387-9C08CDA0D8C3}" type="datetimeFigureOut">
              <a:rPr lang="ru-RU" smtClean="0"/>
              <a:t>26.02.2023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1C4F058-A475-BB32-B89C-7F36449D6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52921C7-0797-F2D4-2E0F-1E7C95C4C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C3D1C-9979-47EA-8261-A89B427A34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8820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DDADFB-EED9-04AC-4046-C457B26B5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EBAB995-43E3-F851-0650-AFC53A3CF3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633644D-B8DE-3C8D-03C1-4DA2A2FFF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D6DEC-E20C-4CB5-A387-9C08CDA0D8C3}" type="datetimeFigureOut">
              <a:rPr lang="ru-RU" smtClean="0"/>
              <a:t>26.02.2023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F66EFC5-7145-8658-B709-6A3C6DB54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E076917-D20D-865D-EB3B-7FCFF88EF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C3D1C-9979-47EA-8261-A89B427A34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5726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A40DAB-D918-9140-CCEC-55403EA63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762829F-5F09-0C06-9BEF-AAE85FA695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4C12E2-01A8-0E6A-E3F5-C35F387AA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D6DEC-E20C-4CB5-A387-9C08CDA0D8C3}" type="datetimeFigureOut">
              <a:rPr lang="ru-RU" smtClean="0"/>
              <a:t>26.02.2023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A1A50BE-AA59-BB29-BAF5-0A94D5B22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9AE061-6D9C-7BC1-E804-614B3DB66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C3D1C-9979-47EA-8261-A89B427A34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327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02ECBA-AFF1-855B-72DE-67E4A7BA2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ACCD15-5636-4B11-8772-CB992B5F65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CEACAF4-76D6-AD42-B869-052F8695FA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E104DDD-33B3-B16F-086E-7A7130B93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D6DEC-E20C-4CB5-A387-9C08CDA0D8C3}" type="datetimeFigureOut">
              <a:rPr lang="ru-RU" smtClean="0"/>
              <a:t>26.02.2023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873FA62-760C-C0B6-288D-AE8BEAAFB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54FE8A3-EDE7-1ABB-B146-94084E2F3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C3D1C-9979-47EA-8261-A89B427A34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5574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DAC303-C392-5B16-05B6-3F47E265B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5C7DE7-FAA0-D397-F302-7DE07240A4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D73AFE4-C945-DF3A-D4AF-14BD6CAA54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4827315-4AEB-8137-EA71-42CD5ED7FE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EA85E20-EA00-B63C-0F59-61685DA075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66265FF-E935-2982-C81D-912D90DA2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D6DEC-E20C-4CB5-A387-9C08CDA0D8C3}" type="datetimeFigureOut">
              <a:rPr lang="ru-RU" smtClean="0"/>
              <a:t>26.02.2023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732BE22-4B6E-7A1E-F959-22E52D1D2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61F306F-B6F2-10F0-803E-E84DFE143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C3D1C-9979-47EA-8261-A89B427A34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0357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64CC24-4027-B5DE-4FED-20570F5F8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9A4EDEE-4545-994C-881F-A721D2396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D6DEC-E20C-4CB5-A387-9C08CDA0D8C3}" type="datetimeFigureOut">
              <a:rPr lang="ru-RU" smtClean="0"/>
              <a:t>26.02.2023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5B28E35-EDA5-40D7-680D-9A66F0FBB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AA301C0-5937-21BC-30FE-745120C88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C3D1C-9979-47EA-8261-A89B427A34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1392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A506E28-3F42-959C-321A-B9FB02692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D6DEC-E20C-4CB5-A387-9C08CDA0D8C3}" type="datetimeFigureOut">
              <a:rPr lang="ru-RU" smtClean="0"/>
              <a:t>26.02.2023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A8DC87-7F77-7AF6-865F-407A4361C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DA1999C-190B-764A-D154-BD190A3BC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C3D1C-9979-47EA-8261-A89B427A34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3065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9F8A78-1B80-CDCF-023E-0E3C4CF7C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A462F8-D056-9CDA-0DA4-080C4C7F73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D9F063A-B180-86D5-D043-25A7A84717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B7571CC-DA7D-E3B2-89DF-86B86A180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D6DEC-E20C-4CB5-A387-9C08CDA0D8C3}" type="datetimeFigureOut">
              <a:rPr lang="ru-RU" smtClean="0"/>
              <a:t>26.02.2023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A63BB10-E9A3-00B1-0529-198A93B3C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CD04375-DA79-1788-7E59-A033A818F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C3D1C-9979-47EA-8261-A89B427A34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1780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0B5E12-9229-D1C5-D27F-E48CC68DF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6F8851A-1B4B-C789-A79F-310F15FF2B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110314E-E5E5-620E-3318-324CAD2AA9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C5A6D45-B137-79C9-D669-721F33EAF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D6DEC-E20C-4CB5-A387-9C08CDA0D8C3}" type="datetimeFigureOut">
              <a:rPr lang="ru-RU" smtClean="0"/>
              <a:t>26.02.2023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0F06AF4-B651-11F7-6CAF-7EBF02D04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E566154-0BE8-DE3F-83A3-DCBA2FB64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C3D1C-9979-47EA-8261-A89B427A34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8148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2574E1-7137-4440-C8F0-4499A7DD6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D39225-5559-8CFD-715D-DE9D3FF25B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6745A3-118B-F96F-B577-55569E899A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0D6DEC-E20C-4CB5-A387-9C08CDA0D8C3}" type="datetimeFigureOut">
              <a:rPr lang="ru-RU" smtClean="0"/>
              <a:t>26.02.2023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F71A5D-84E2-1392-F78B-55021C3C0B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2038E-7501-508E-9EA5-34CE982CB0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AC3D1C-9979-47EA-8261-A89B427A34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9590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8966C6-97BE-1110-7067-0643E7E170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1282889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002060"/>
                </a:solidFill>
              </a:rPr>
              <a:t>Познавательные психические процессы </a:t>
            </a:r>
            <a:br>
              <a:rPr lang="ru-RU" sz="2800" b="1" dirty="0">
                <a:solidFill>
                  <a:srgbClr val="002060"/>
                </a:solidFill>
              </a:rPr>
            </a:br>
            <a:r>
              <a:rPr lang="ru-RU" sz="2800" b="1" dirty="0">
                <a:solidFill>
                  <a:srgbClr val="002060"/>
                </a:solidFill>
              </a:rPr>
              <a:t>и коррекция звукопроизношения детей дошкольного возраста.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06EC31B-9BF5-3C29-BA91-9452690C10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" y="2183643"/>
            <a:ext cx="12191999" cy="3074157"/>
          </a:xfrm>
        </p:spPr>
        <p:txBody>
          <a:bodyPr>
            <a:normAutofit fontScale="25000" lnSpcReduction="20000"/>
          </a:bodyPr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ru-RU" sz="80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7.11.2022г</a:t>
            </a:r>
            <a:r>
              <a:rPr lang="ru-RU" sz="8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Особенности </a:t>
            </a:r>
            <a:r>
              <a:rPr lang="ru-RU" sz="8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восприятия</a:t>
            </a:r>
            <a:r>
              <a:rPr lang="ru-RU" sz="8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детей дошкольного возраста.         Исправляем произношение </a:t>
            </a:r>
            <a:r>
              <a:rPr lang="ru-RU" sz="8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звука Ч.</a:t>
            </a:r>
            <a:r>
              <a:rPr lang="ru-RU" sz="8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ru-RU" sz="80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12.12.2022г</a:t>
            </a:r>
            <a:r>
              <a:rPr lang="ru-RU" sz="8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Особенности  </a:t>
            </a:r>
            <a:r>
              <a:rPr lang="ru-RU" sz="8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внимания</a:t>
            </a:r>
            <a:r>
              <a:rPr lang="ru-RU" sz="8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детей дошкольного возраста.            Исправляем  произношение </a:t>
            </a:r>
            <a:r>
              <a:rPr lang="ru-RU" sz="8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звука Л.</a:t>
            </a:r>
            <a:endParaRPr lang="ru-RU" sz="8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l">
              <a:lnSpc>
                <a:spcPct val="107000"/>
              </a:lnSpc>
            </a:pPr>
            <a:r>
              <a:rPr lang="ru-RU" sz="80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8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</a:t>
            </a:r>
            <a:r>
              <a:rPr lang="ru-RU" sz="80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.02.2023г</a:t>
            </a:r>
            <a:r>
              <a:rPr lang="ru-RU" sz="8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Особенности  </a:t>
            </a:r>
            <a:r>
              <a:rPr lang="ru-RU" sz="8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памяти</a:t>
            </a:r>
            <a:r>
              <a:rPr lang="ru-RU" sz="8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детей дошкольного возраста.       Исправляем произношение </a:t>
            </a:r>
            <a:r>
              <a:rPr lang="ru-RU" sz="8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звука  Ш.</a:t>
            </a:r>
            <a:endParaRPr lang="ru-RU" sz="8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l">
              <a:lnSpc>
                <a:spcPct val="107000"/>
              </a:lnSpc>
            </a:pPr>
            <a:r>
              <a:rPr lang="ru-RU" sz="8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80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06.03.2023г</a:t>
            </a:r>
            <a:r>
              <a:rPr lang="ru-RU" sz="8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Особенности  </a:t>
            </a:r>
            <a:r>
              <a:rPr lang="ru-RU" sz="8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мышления</a:t>
            </a:r>
            <a:r>
              <a:rPr lang="ru-RU" sz="8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детей дошкольного возраста.     </a:t>
            </a:r>
          </a:p>
          <a:p>
            <a:pPr marL="457200" algn="l">
              <a:lnSpc>
                <a:spcPct val="107000"/>
              </a:lnSpc>
            </a:pPr>
            <a:r>
              <a:rPr lang="ru-RU" sz="8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Исправляем произношение </a:t>
            </a:r>
            <a:r>
              <a:rPr lang="ru-RU" sz="8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звуков  Рь, Ж.</a:t>
            </a:r>
            <a:endParaRPr lang="ru-RU" sz="8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l">
              <a:lnSpc>
                <a:spcPct val="107000"/>
              </a:lnSpc>
            </a:pPr>
            <a:r>
              <a:rPr lang="ru-RU" sz="80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22.05.2023г</a:t>
            </a:r>
            <a:r>
              <a:rPr lang="ru-RU" sz="8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Особенности  </a:t>
            </a:r>
            <a:r>
              <a:rPr lang="ru-RU" sz="8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воображения</a:t>
            </a:r>
            <a:r>
              <a:rPr lang="ru-RU" sz="8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детей дошкольного   возраста  </a:t>
            </a:r>
          </a:p>
          <a:p>
            <a:pPr marL="457200" algn="l">
              <a:lnSpc>
                <a:spcPct val="107000"/>
              </a:lnSpc>
            </a:pPr>
            <a:r>
              <a:rPr lang="ru-RU" sz="8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Исправляем произношение </a:t>
            </a:r>
            <a:r>
              <a:rPr lang="ru-RU" sz="8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звука Р.</a:t>
            </a:r>
            <a:endParaRPr lang="ru-RU" sz="8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l">
              <a:lnSpc>
                <a:spcPct val="107000"/>
              </a:lnSpc>
            </a:pPr>
            <a:r>
              <a:rPr lang="ru-RU" sz="80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05.06.2023г</a:t>
            </a:r>
            <a:r>
              <a:rPr lang="ru-RU" sz="8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Особенности  </a:t>
            </a:r>
            <a:r>
              <a:rPr lang="ru-RU" sz="8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сюжетно-ролевой игры</a:t>
            </a:r>
            <a:r>
              <a:rPr lang="ru-RU" sz="8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детей дошкольного возраста.  </a:t>
            </a:r>
          </a:p>
          <a:p>
            <a:pPr marL="457200" algn="l">
              <a:lnSpc>
                <a:spcPct val="107000"/>
              </a:lnSpc>
            </a:pPr>
            <a:r>
              <a:rPr lang="ru-RU" sz="8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Исправляем произношение </a:t>
            </a:r>
            <a:r>
              <a:rPr lang="ru-RU" sz="8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звуков Ль, Щ.</a:t>
            </a:r>
            <a:endParaRPr lang="ru-RU" sz="8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l">
              <a:lnSpc>
                <a:spcPct val="107000"/>
              </a:lnSpc>
              <a:spcAft>
                <a:spcPts val="800"/>
              </a:spcAft>
            </a:pPr>
            <a:r>
              <a:rPr lang="ru-RU" sz="8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74745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3D69CF-9105-C06B-4EC5-7A11668D0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rgbClr val="FF604B"/>
          </a:solidFill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Руководство мышлением дошкольника</a:t>
            </a:r>
            <a:r>
              <a:rPr lang="ru-RU" sz="4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br>
              <a:rPr lang="ru-RU" sz="4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В.Л. Сухомлинский.        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4583BAC-A78C-C13B-73E8-45B591805D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825625"/>
            <a:ext cx="12191999" cy="50323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	</a:t>
            </a:r>
            <a:r>
              <a:rPr lang="ru-RU" dirty="0">
                <a:solidFill>
                  <a:srgbClr val="002060"/>
                </a:solidFill>
              </a:rPr>
              <a:t>Механическое запоминание разнообразной информации, отрывочной и хаотичной, копирование взрослых рассуждений ничего не дает для развития мышления дошкольника. 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2060"/>
                </a:solidFill>
              </a:rPr>
              <a:t>В.Л.Сухомлинский </a:t>
            </a:r>
            <a:r>
              <a:rPr lang="ru-RU" dirty="0">
                <a:solidFill>
                  <a:srgbClr val="002060"/>
                </a:solidFill>
              </a:rPr>
              <a:t>писал: « ...Не обрушивайте на ребенка лавину знаний... - под лавиной знаний могут быть погребены пытливость и любознательность. Умейте открыть перед ребенком в окружающем мире что-то одно, но открыть так, чтобы кусочек жизни заиграл перед детьми всеми цветами радуги. Оставляйте всегда что-то недосказанное, чтобы ребенку захотелось еще и еще раз возвратиться к тому, что он узнал». .</a:t>
            </a:r>
          </a:p>
        </p:txBody>
      </p:sp>
    </p:spTree>
    <p:extLst>
      <p:ext uri="{BB962C8B-B14F-4D97-AF65-F5344CB8AC3E}">
        <p14:creationId xmlns:p14="http://schemas.microsoft.com/office/powerpoint/2010/main" val="37343523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3D69CF-9105-C06B-4EC5-7A11668D0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rgbClr val="0070C0"/>
          </a:solidFill>
        </p:spPr>
        <p:txBody>
          <a:bodyPr>
            <a:normAutofit/>
          </a:bodyPr>
          <a:lstStyle/>
          <a:p>
            <a:r>
              <a:rPr lang="ru-RU" sz="4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Исправляем произношение </a:t>
            </a:r>
            <a:r>
              <a:rPr lang="ru-RU" sz="44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звуков Ж, Рь.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4583BAC-A78C-C13B-73E8-45B591805D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825625"/>
            <a:ext cx="12191999" cy="50323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solidFill>
                  <a:srgbClr val="FF0000"/>
                </a:solidFill>
              </a:rPr>
              <a:t>Алгоритм работы над звуком Ш по артикуляционным сказкам- раскраскам: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b="1" dirty="0">
                <a:solidFill>
                  <a:srgbClr val="C00000"/>
                </a:solidFill>
              </a:rPr>
              <a:t>КОМПЛЕКСНОЕ ЛОГОПЕДИЧЕСКОЕ ЗАНЯТИЕ:</a:t>
            </a:r>
          </a:p>
          <a:p>
            <a:pPr marL="971550" lvl="1" indent="-514350">
              <a:buAutoNum type="arabicPeriod"/>
            </a:pPr>
            <a:r>
              <a:rPr lang="ru-RU" sz="3200" dirty="0"/>
              <a:t>Введение в сюжетное занятие</a:t>
            </a:r>
          </a:p>
          <a:p>
            <a:pPr marL="971550" lvl="1" indent="-514350">
              <a:buAutoNum type="arabicPeriod"/>
            </a:pPr>
            <a:r>
              <a:rPr lang="ru-RU" sz="3200" dirty="0"/>
              <a:t>Артикуляционная гимнастика:</a:t>
            </a:r>
          </a:p>
          <a:p>
            <a:pPr marL="457200" lvl="1" indent="0">
              <a:buNone/>
            </a:pPr>
            <a:r>
              <a:rPr lang="ru-RU" sz="3200" dirty="0"/>
              <a:t>        подготовительная + работа над артикуляционным укладом</a:t>
            </a:r>
          </a:p>
          <a:p>
            <a:pPr marL="457200" lvl="1" indent="0">
              <a:buNone/>
            </a:pPr>
            <a:r>
              <a:rPr lang="ru-RU" sz="3200" dirty="0"/>
              <a:t>3. Постановка звука Ш (способы)</a:t>
            </a:r>
          </a:p>
          <a:p>
            <a:pPr marL="457200" lvl="1" indent="0">
              <a:buNone/>
            </a:pPr>
            <a:r>
              <a:rPr lang="ru-RU" sz="3200" dirty="0"/>
              <a:t>4. Автоматизация изолированного звука Ш.</a:t>
            </a:r>
          </a:p>
          <a:p>
            <a:pPr marL="457200" lvl="1" indent="0">
              <a:buNone/>
            </a:pPr>
            <a:r>
              <a:rPr lang="ru-RU" sz="3200" dirty="0"/>
              <a:t>5. Работа над звуком Ш в слогах+ одновременное обучение чтению</a:t>
            </a:r>
          </a:p>
          <a:p>
            <a:pPr marL="457200" lvl="1" indent="0">
              <a:buNone/>
            </a:pPr>
            <a:r>
              <a:rPr lang="ru-RU" sz="3200" dirty="0"/>
              <a:t>6. Автоматизация звука Ш в словах (введение в свободную речь)</a:t>
            </a:r>
          </a:p>
          <a:p>
            <a:pPr marL="0" indent="0">
              <a:buNone/>
            </a:pP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2938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144A25-442F-44C3-CAB6-DE089D7C0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rgbClr val="0070C0"/>
                </a:solidFill>
              </a:rPr>
              <a:t>Исправление</a:t>
            </a:r>
            <a:br>
              <a:rPr lang="ru-RU" sz="4000" b="1" dirty="0">
                <a:solidFill>
                  <a:srgbClr val="0070C0"/>
                </a:solidFill>
              </a:rPr>
            </a:br>
            <a:r>
              <a:rPr lang="ru-RU" sz="4000" b="1" dirty="0">
                <a:solidFill>
                  <a:srgbClr val="0070C0"/>
                </a:solidFill>
              </a:rPr>
              <a:t>(коррекция)</a:t>
            </a:r>
            <a:br>
              <a:rPr lang="ru-RU" sz="4000" b="1" dirty="0">
                <a:solidFill>
                  <a:srgbClr val="0070C0"/>
                </a:solidFill>
              </a:rPr>
            </a:br>
            <a:r>
              <a:rPr lang="ru-RU" sz="4000" b="1" dirty="0">
                <a:solidFill>
                  <a:srgbClr val="0070C0"/>
                </a:solidFill>
              </a:rPr>
              <a:t>ЗВУКА Ж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07D48486-82A4-9E26-FC10-FCA228105C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807" y="0"/>
            <a:ext cx="8030193" cy="6026838"/>
          </a:xfrm>
        </p:spPr>
      </p:pic>
    </p:spTree>
    <p:extLst>
      <p:ext uri="{BB962C8B-B14F-4D97-AF65-F5344CB8AC3E}">
        <p14:creationId xmlns:p14="http://schemas.microsoft.com/office/powerpoint/2010/main" val="37771565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70A5B1-64F0-6221-1CD6-455878A40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1353800" cy="1325563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0070C0"/>
                </a:solidFill>
              </a:rPr>
              <a:t>Исправление</a:t>
            </a:r>
            <a:br>
              <a:rPr lang="ru-RU" sz="3600" b="1" dirty="0">
                <a:solidFill>
                  <a:srgbClr val="0070C0"/>
                </a:solidFill>
              </a:rPr>
            </a:br>
            <a:r>
              <a:rPr lang="ru-RU" sz="3600" b="1" dirty="0">
                <a:solidFill>
                  <a:srgbClr val="0070C0"/>
                </a:solidFill>
              </a:rPr>
              <a:t>(коррекция)</a:t>
            </a:r>
            <a:br>
              <a:rPr lang="ru-RU" sz="3600" b="1" dirty="0">
                <a:solidFill>
                  <a:srgbClr val="0070C0"/>
                </a:solidFill>
              </a:rPr>
            </a:br>
            <a:r>
              <a:rPr lang="ru-RU" sz="3600" b="1" dirty="0">
                <a:solidFill>
                  <a:srgbClr val="0070C0"/>
                </a:solidFill>
              </a:rPr>
              <a:t>звука Рь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1E1EC0B-09A0-CC26-284D-4AB47C98A4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215" y="0"/>
            <a:ext cx="8015785" cy="5904008"/>
          </a:xfrm>
        </p:spPr>
      </p:pic>
    </p:spTree>
    <p:extLst>
      <p:ext uri="{BB962C8B-B14F-4D97-AF65-F5344CB8AC3E}">
        <p14:creationId xmlns:p14="http://schemas.microsoft.com/office/powerpoint/2010/main" val="39761303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76A58-CAE3-EE76-BF6B-CDF240915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825624"/>
          </a:xfrm>
          <a:solidFill>
            <a:schemeClr val="accent2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Исправление </a:t>
            </a:r>
            <a:r>
              <a:rPr lang="ru-RU" sz="4000" b="1" dirty="0">
                <a:solidFill>
                  <a:srgbClr val="FFFF00"/>
                </a:solidFill>
              </a:rPr>
              <a:t>звуков </a:t>
            </a:r>
            <a:r>
              <a:rPr lang="ru-RU" sz="4000" b="1" u="sng" dirty="0">
                <a:solidFill>
                  <a:srgbClr val="FFFF00"/>
                </a:solidFill>
              </a:rPr>
              <a:t>Ж, Рь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603C87-1507-6DC3-77F4-3EC875C99F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12192000" cy="50323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solidFill>
                  <a:srgbClr val="FF0000"/>
                </a:solidFill>
              </a:rPr>
              <a:t>Алгоритм работы над </a:t>
            </a:r>
            <a:r>
              <a:rPr lang="ru-RU" b="1" dirty="0">
                <a:solidFill>
                  <a:srgbClr val="00B050"/>
                </a:solidFill>
              </a:rPr>
              <a:t>звуками Ж, Рь</a:t>
            </a:r>
            <a:r>
              <a:rPr lang="ru-RU" dirty="0">
                <a:solidFill>
                  <a:srgbClr val="FF0000"/>
                </a:solidFill>
              </a:rPr>
              <a:t> по артикуляционным сказкам- раскраскам:</a:t>
            </a:r>
          </a:p>
          <a:p>
            <a:pPr marL="0" indent="0">
              <a:buNone/>
            </a:pPr>
            <a:r>
              <a:rPr lang="ru-RU" dirty="0"/>
              <a:t> КОМПЛЕКСНОЕ ЛОГОПЕДИЧЕСКОЕ ЗАНЯТИЕ:</a:t>
            </a:r>
          </a:p>
          <a:p>
            <a:pPr marL="514350" indent="-514350">
              <a:buAutoNum type="arabicPeriod"/>
            </a:pPr>
            <a:r>
              <a:rPr lang="ru-RU" dirty="0"/>
              <a:t>Введение в сюжетное занятие</a:t>
            </a:r>
          </a:p>
          <a:p>
            <a:pPr marL="514350" indent="-514350">
              <a:buAutoNum type="arabicPeriod"/>
            </a:pPr>
            <a:r>
              <a:rPr lang="ru-RU" dirty="0"/>
              <a:t>Артикуляционная гимнастика:</a:t>
            </a:r>
          </a:p>
          <a:p>
            <a:pPr marL="0" indent="0">
              <a:buNone/>
            </a:pPr>
            <a:r>
              <a:rPr lang="ru-RU" dirty="0"/>
              <a:t>        подготовительная + работа над артикуляционным укладом</a:t>
            </a:r>
          </a:p>
          <a:p>
            <a:pPr marL="0" indent="0">
              <a:buNone/>
            </a:pPr>
            <a:r>
              <a:rPr lang="ru-RU" dirty="0"/>
              <a:t>3. Постановка </a:t>
            </a:r>
            <a:r>
              <a:rPr lang="ru-RU" b="1" dirty="0">
                <a:solidFill>
                  <a:srgbClr val="00B050"/>
                </a:solidFill>
              </a:rPr>
              <a:t>звуков Ж, Рь</a:t>
            </a:r>
            <a:r>
              <a:rPr lang="ru-RU" dirty="0"/>
              <a:t> (способы)</a:t>
            </a:r>
          </a:p>
          <a:p>
            <a:pPr marL="0" indent="0">
              <a:buNone/>
            </a:pPr>
            <a:r>
              <a:rPr lang="ru-RU" dirty="0"/>
              <a:t>4. Автоматизация изолированных </a:t>
            </a:r>
            <a:r>
              <a:rPr lang="ru-RU" b="1" dirty="0">
                <a:solidFill>
                  <a:srgbClr val="00B050"/>
                </a:solidFill>
              </a:rPr>
              <a:t>звуков Ж, Рь.</a:t>
            </a:r>
          </a:p>
          <a:p>
            <a:pPr marL="0" indent="0">
              <a:buNone/>
            </a:pPr>
            <a:r>
              <a:rPr lang="ru-RU" dirty="0"/>
              <a:t>5. Работа над </a:t>
            </a:r>
            <a:r>
              <a:rPr lang="ru-RU" b="1" dirty="0">
                <a:solidFill>
                  <a:srgbClr val="00B050"/>
                </a:solidFill>
              </a:rPr>
              <a:t>звуками Ж, Рь</a:t>
            </a:r>
            <a:r>
              <a:rPr lang="ru-RU" dirty="0">
                <a:solidFill>
                  <a:srgbClr val="00B050"/>
                </a:solidFill>
              </a:rPr>
              <a:t> </a:t>
            </a:r>
            <a:r>
              <a:rPr lang="ru-RU" dirty="0"/>
              <a:t>в слогах+ одновременное обучение чтению</a:t>
            </a:r>
          </a:p>
          <a:p>
            <a:pPr marL="0" indent="0">
              <a:buNone/>
            </a:pPr>
            <a:r>
              <a:rPr lang="ru-RU" dirty="0"/>
              <a:t>6. Автоматизация </a:t>
            </a:r>
            <a:r>
              <a:rPr lang="ru-RU" b="1" dirty="0">
                <a:solidFill>
                  <a:srgbClr val="00B050"/>
                </a:solidFill>
              </a:rPr>
              <a:t>звуков </a:t>
            </a:r>
            <a:r>
              <a:rPr lang="ru-RU" b="1" dirty="0" err="1">
                <a:solidFill>
                  <a:srgbClr val="00B050"/>
                </a:solidFill>
              </a:rPr>
              <a:t>Ж,Рь</a:t>
            </a:r>
            <a:r>
              <a:rPr lang="ru-RU" dirty="0"/>
              <a:t> в словах (введение в свободную речь)</a:t>
            </a:r>
          </a:p>
        </p:txBody>
      </p:sp>
    </p:spTree>
    <p:extLst>
      <p:ext uri="{BB962C8B-B14F-4D97-AF65-F5344CB8AC3E}">
        <p14:creationId xmlns:p14="http://schemas.microsoft.com/office/powerpoint/2010/main" val="10782489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AACC7F-07C7-CA15-7511-37E5CA685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0070C0"/>
                </a:solidFill>
              </a:rPr>
              <a:t>                   1.Верблюд и верблюжонок</a:t>
            </a:r>
            <a:br>
              <a:rPr lang="ru-RU" sz="3200" b="1" dirty="0">
                <a:solidFill>
                  <a:srgbClr val="0070C0"/>
                </a:solidFill>
              </a:rPr>
            </a:br>
            <a:r>
              <a:rPr lang="ru-RU" sz="3200" b="1" dirty="0">
                <a:solidFill>
                  <a:srgbClr val="0070C0"/>
                </a:solidFill>
              </a:rPr>
              <a:t>СКАЗКИ:    2.Жаба и жабёнок                             </a:t>
            </a:r>
            <a:r>
              <a:rPr lang="ru-RU" b="1" dirty="0">
                <a:solidFill>
                  <a:srgbClr val="FF0000"/>
                </a:solidFill>
              </a:rPr>
              <a:t>ЗВУК Ж</a:t>
            </a:r>
            <a:br>
              <a:rPr lang="ru-RU" sz="3200" b="1" dirty="0">
                <a:solidFill>
                  <a:srgbClr val="0070C0"/>
                </a:solidFill>
              </a:rPr>
            </a:br>
            <a:r>
              <a:rPr lang="ru-RU" sz="3200" b="1" dirty="0">
                <a:solidFill>
                  <a:srgbClr val="0070C0"/>
                </a:solidFill>
              </a:rPr>
              <a:t>                    3.Моржиха и моржонок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D9FB7A1D-E5B2-21FB-83F1-92A5E821F4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568" y="1690689"/>
            <a:ext cx="6998432" cy="5167310"/>
          </a:xfrm>
        </p:spPr>
      </p:pic>
    </p:spTree>
    <p:extLst>
      <p:ext uri="{BB962C8B-B14F-4D97-AF65-F5344CB8AC3E}">
        <p14:creationId xmlns:p14="http://schemas.microsoft.com/office/powerpoint/2010/main" val="34002646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AACC7F-07C7-CA15-7511-37E5CA685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0070C0"/>
                </a:solidFill>
              </a:rPr>
              <a:t>                   1. Тигрица и тигрёнок.</a:t>
            </a:r>
            <a:br>
              <a:rPr lang="ru-RU" sz="3200" b="1" dirty="0">
                <a:solidFill>
                  <a:srgbClr val="0070C0"/>
                </a:solidFill>
              </a:rPr>
            </a:br>
            <a:r>
              <a:rPr lang="ru-RU" sz="3200" b="1" dirty="0">
                <a:solidFill>
                  <a:srgbClr val="0070C0"/>
                </a:solidFill>
              </a:rPr>
              <a:t>СКАЗКИ:    2.  Крокодил и крокодильчик      </a:t>
            </a:r>
            <a:r>
              <a:rPr lang="ru-RU" b="1" dirty="0">
                <a:solidFill>
                  <a:srgbClr val="FF0000"/>
                </a:solidFill>
              </a:rPr>
              <a:t>ЗВУК Рь</a:t>
            </a:r>
            <a:br>
              <a:rPr lang="ru-RU" sz="3200" b="1" dirty="0">
                <a:solidFill>
                  <a:srgbClr val="0070C0"/>
                </a:solidFill>
              </a:rPr>
            </a:br>
            <a:r>
              <a:rPr lang="ru-RU" sz="3200" b="1" dirty="0">
                <a:solidFill>
                  <a:srgbClr val="0070C0"/>
                </a:solidFill>
              </a:rPr>
              <a:t>                    3. Кит и китёнок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DECAB13-A146-08EC-7AA1-A9768C7A4A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069" y="1690689"/>
            <a:ext cx="7284675" cy="5167310"/>
          </a:xfrm>
        </p:spPr>
      </p:pic>
    </p:spTree>
    <p:extLst>
      <p:ext uri="{BB962C8B-B14F-4D97-AF65-F5344CB8AC3E}">
        <p14:creationId xmlns:p14="http://schemas.microsoft.com/office/powerpoint/2010/main" val="2395353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8AC624-6A92-793F-DC52-EDD401414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1353800" cy="1690688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FF0000"/>
                </a:solidFill>
              </a:rPr>
              <a:t>Звук Ж</a:t>
            </a:r>
            <a:br>
              <a:rPr lang="ru-RU" sz="3600" b="1" dirty="0">
                <a:solidFill>
                  <a:srgbClr val="002060"/>
                </a:solidFill>
              </a:rPr>
            </a:br>
            <a:r>
              <a:rPr lang="ru-RU" sz="3600" b="1" dirty="0">
                <a:solidFill>
                  <a:srgbClr val="002060"/>
                </a:solidFill>
              </a:rPr>
              <a:t>Начало занятия-</a:t>
            </a:r>
            <a:br>
              <a:rPr lang="ru-RU" sz="3600" b="1" dirty="0">
                <a:solidFill>
                  <a:srgbClr val="002060"/>
                </a:solidFill>
              </a:rPr>
            </a:br>
            <a:r>
              <a:rPr lang="ru-RU" sz="3600" b="1" dirty="0">
                <a:solidFill>
                  <a:srgbClr val="002060"/>
                </a:solidFill>
              </a:rPr>
              <a:t>очень важный момент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3FBD3F45-D627-3D92-5229-DB6F94249B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460" y="0"/>
            <a:ext cx="5545540" cy="6673755"/>
          </a:xfrm>
        </p:spPr>
      </p:pic>
    </p:spTree>
    <p:extLst>
      <p:ext uri="{BB962C8B-B14F-4D97-AF65-F5344CB8AC3E}">
        <p14:creationId xmlns:p14="http://schemas.microsoft.com/office/powerpoint/2010/main" val="28555009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EACB72-52CC-DE2D-3CB5-53CD1ED4E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FF0000"/>
                </a:solidFill>
              </a:rPr>
              <a:t>Звук Ж</a:t>
            </a:r>
            <a:br>
              <a:rPr lang="ru-RU" sz="3600" b="1" dirty="0">
                <a:solidFill>
                  <a:srgbClr val="002060"/>
                </a:solidFill>
              </a:rPr>
            </a:br>
            <a:r>
              <a:rPr lang="ru-RU" sz="3600" b="1" dirty="0">
                <a:solidFill>
                  <a:srgbClr val="002060"/>
                </a:solidFill>
              </a:rPr>
              <a:t>Начало занятия:</a:t>
            </a:r>
            <a:br>
              <a:rPr lang="ru-RU" sz="3600" b="1" dirty="0">
                <a:solidFill>
                  <a:srgbClr val="002060"/>
                </a:solidFill>
              </a:rPr>
            </a:br>
            <a:r>
              <a:rPr lang="ru-RU" sz="3600" b="1" dirty="0">
                <a:solidFill>
                  <a:srgbClr val="002060"/>
                </a:solidFill>
              </a:rPr>
              <a:t>ВСТУПИТЕЛЬНАЯ БЕСЕДА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F04C7152-5444-DC9B-80EB-B0E5A56EE6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221" y="-1"/>
            <a:ext cx="5613779" cy="6701051"/>
          </a:xfrm>
        </p:spPr>
      </p:pic>
    </p:spTree>
    <p:extLst>
      <p:ext uri="{BB962C8B-B14F-4D97-AF65-F5344CB8AC3E}">
        <p14:creationId xmlns:p14="http://schemas.microsoft.com/office/powerpoint/2010/main" val="39734875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EACB72-52CC-DE2D-3CB5-53CD1ED4E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FF0000"/>
                </a:solidFill>
              </a:rPr>
              <a:t>Звук Рь</a:t>
            </a:r>
            <a:br>
              <a:rPr lang="ru-RU" sz="3600" b="1" dirty="0">
                <a:solidFill>
                  <a:srgbClr val="002060"/>
                </a:solidFill>
              </a:rPr>
            </a:br>
            <a:r>
              <a:rPr lang="ru-RU" sz="3600" b="1" dirty="0">
                <a:solidFill>
                  <a:srgbClr val="002060"/>
                </a:solidFill>
              </a:rPr>
              <a:t>Начало занятия:</a:t>
            </a:r>
            <a:br>
              <a:rPr lang="ru-RU" sz="3600" b="1" dirty="0">
                <a:solidFill>
                  <a:srgbClr val="002060"/>
                </a:solidFill>
              </a:rPr>
            </a:br>
            <a:r>
              <a:rPr lang="ru-RU" sz="3600" b="1" dirty="0">
                <a:solidFill>
                  <a:srgbClr val="002060"/>
                </a:solidFill>
              </a:rPr>
              <a:t>ВСТУПИТЕЛЬНАЯ БЕСЕДА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9925606-F2B7-512A-60B7-D4538A514A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"/>
            <a:ext cx="6096000" cy="6857999"/>
          </a:xfrm>
        </p:spPr>
      </p:pic>
    </p:spTree>
    <p:extLst>
      <p:ext uri="{BB962C8B-B14F-4D97-AF65-F5344CB8AC3E}">
        <p14:creationId xmlns:p14="http://schemas.microsoft.com/office/powerpoint/2010/main" val="23959412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6" descr="ГОТОВО">
            <a:extLst>
              <a:ext uri="{FF2B5EF4-FFF2-40B4-BE49-F238E27FC236}">
                <a16:creationId xmlns:a16="http://schemas.microsoft.com/office/drawing/2014/main" id="{31E52E4B-21B8-7D93-24C6-B4F3804DE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75" y="111125"/>
            <a:ext cx="2700338" cy="181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Rectangle 3">
            <a:extLst>
              <a:ext uri="{FF2B5EF4-FFF2-40B4-BE49-F238E27FC236}">
                <a16:creationId xmlns:a16="http://schemas.microsoft.com/office/drawing/2014/main" id="{929008AD-18C5-0114-5D91-91D25F4975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275870"/>
            <a:ext cx="9144000" cy="15696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indent="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dirty="0">
                <a:solidFill>
                  <a:srgbClr val="0000FF"/>
                </a:solidFill>
              </a:rPr>
              <a:t>Особенности мышления  детей дошкольного возраста.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dirty="0">
                <a:solidFill>
                  <a:srgbClr val="0000FF"/>
                </a:solidFill>
              </a:rPr>
              <a:t>Исправляем произношение звуков Ж, Рь.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EACB72-52CC-DE2D-3CB5-53CD1ED4E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FF0000"/>
                </a:solidFill>
              </a:rPr>
              <a:t>Звук Рь</a:t>
            </a:r>
            <a:br>
              <a:rPr lang="ru-RU" sz="3600" b="1" dirty="0">
                <a:solidFill>
                  <a:srgbClr val="002060"/>
                </a:solidFill>
              </a:rPr>
            </a:br>
            <a:r>
              <a:rPr lang="ru-RU" sz="3600" b="1" dirty="0">
                <a:solidFill>
                  <a:srgbClr val="002060"/>
                </a:solidFill>
              </a:rPr>
              <a:t>Начало занятия:</a:t>
            </a:r>
            <a:br>
              <a:rPr lang="ru-RU" sz="3600" b="1" dirty="0">
                <a:solidFill>
                  <a:srgbClr val="002060"/>
                </a:solidFill>
              </a:rPr>
            </a:br>
            <a:r>
              <a:rPr lang="ru-RU" sz="3600" b="1" dirty="0">
                <a:solidFill>
                  <a:srgbClr val="002060"/>
                </a:solidFill>
              </a:rPr>
              <a:t>ВСТУПИТЕЛЬНАЯ БЕСЕДА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8DE8D520-0809-7E12-FF0D-F2C5436DFB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075" y="0"/>
            <a:ext cx="5400925" cy="6857999"/>
          </a:xfrm>
        </p:spPr>
      </p:pic>
    </p:spTree>
    <p:extLst>
      <p:ext uri="{BB962C8B-B14F-4D97-AF65-F5344CB8AC3E}">
        <p14:creationId xmlns:p14="http://schemas.microsoft.com/office/powerpoint/2010/main" val="14922066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0DF994-37E3-5EF8-1467-0B4A96E57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Вступительная беседа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ACA7ECB-ADF5-1F2A-579C-861E54E4F1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113538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Проведение вступительной мини- беседы в самом начале занятия способствует более продуктивной работе познавательных психических процессов ребёнка:</a:t>
            </a:r>
          </a:p>
          <a:p>
            <a:r>
              <a:rPr lang="ru-RU" dirty="0">
                <a:solidFill>
                  <a:srgbClr val="002060"/>
                </a:solidFill>
              </a:rPr>
              <a:t>Пробуждению </a:t>
            </a:r>
            <a:r>
              <a:rPr lang="ru-RU" b="1" dirty="0">
                <a:solidFill>
                  <a:srgbClr val="002060"/>
                </a:solidFill>
              </a:rPr>
              <a:t>интереса</a:t>
            </a:r>
            <a:r>
              <a:rPr lang="ru-RU" dirty="0">
                <a:solidFill>
                  <a:srgbClr val="002060"/>
                </a:solidFill>
              </a:rPr>
              <a:t> к персонажам сказки ( восприятия  содержания занятия),</a:t>
            </a:r>
          </a:p>
          <a:p>
            <a:r>
              <a:rPr lang="ru-RU" dirty="0">
                <a:solidFill>
                  <a:srgbClr val="002060"/>
                </a:solidFill>
              </a:rPr>
              <a:t>Сосредоточению </a:t>
            </a:r>
            <a:r>
              <a:rPr lang="ru-RU" b="1" dirty="0">
                <a:solidFill>
                  <a:srgbClr val="002060"/>
                </a:solidFill>
              </a:rPr>
              <a:t>внимания</a:t>
            </a:r>
            <a:r>
              <a:rPr lang="ru-RU" dirty="0">
                <a:solidFill>
                  <a:srgbClr val="002060"/>
                </a:solidFill>
              </a:rPr>
              <a:t>, а также:</a:t>
            </a:r>
          </a:p>
          <a:p>
            <a:r>
              <a:rPr lang="ru-RU" b="1" dirty="0">
                <a:solidFill>
                  <a:srgbClr val="C00000"/>
                </a:solidFill>
              </a:rPr>
              <a:t>активной мыслительной деятельности,</a:t>
            </a:r>
          </a:p>
          <a:p>
            <a:r>
              <a:rPr lang="ru-RU" dirty="0">
                <a:solidFill>
                  <a:srgbClr val="002060"/>
                </a:solidFill>
              </a:rPr>
              <a:t>Качественному и более лёгкому </a:t>
            </a:r>
            <a:r>
              <a:rPr lang="ru-RU" b="1" dirty="0">
                <a:solidFill>
                  <a:srgbClr val="002060"/>
                </a:solidFill>
              </a:rPr>
              <a:t>запоминанию</a:t>
            </a:r>
            <a:r>
              <a:rPr lang="ru-RU" dirty="0">
                <a:solidFill>
                  <a:srgbClr val="002060"/>
                </a:solidFill>
              </a:rPr>
              <a:t> персонажей,</a:t>
            </a:r>
          </a:p>
          <a:p>
            <a:r>
              <a:rPr lang="ru-RU" dirty="0">
                <a:solidFill>
                  <a:srgbClr val="002060"/>
                </a:solidFill>
              </a:rPr>
              <a:t>Включению в работу процесса </a:t>
            </a:r>
            <a:r>
              <a:rPr lang="ru-RU" b="1" dirty="0">
                <a:solidFill>
                  <a:srgbClr val="002060"/>
                </a:solidFill>
              </a:rPr>
              <a:t>воображения</a:t>
            </a:r>
            <a:r>
              <a:rPr lang="ru-RU" dirty="0">
                <a:solidFill>
                  <a:srgbClr val="002060"/>
                </a:solidFill>
              </a:rPr>
              <a:t>.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90284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7BAE87-2110-E114-4FD5-6ACEFE775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rgbClr val="0070C0"/>
                </a:solidFill>
              </a:rPr>
              <a:t>Подготовительная артикуляционная гимнастика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AE92B10-5A99-50DE-6BCC-843F9B986A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121920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/>
              <a:t>Сначала необходимо </a:t>
            </a:r>
            <a:r>
              <a:rPr lang="ru-RU" dirty="0">
                <a:solidFill>
                  <a:srgbClr val="FF0000"/>
                </a:solidFill>
              </a:rPr>
              <a:t>подготовить артикуляционный аппарат ребёнка к постановке звуков Ж, Рь.</a:t>
            </a:r>
          </a:p>
          <a:p>
            <a:pPr marL="0" indent="0">
              <a:buNone/>
            </a:pPr>
            <a:r>
              <a:rPr lang="ru-RU" dirty="0"/>
              <a:t>В каждой сказке для этого предусмотрены: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/>
              <a:t> единичные артикуляционные упражнения или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/>
              <a:t> упражнения-серии.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Каждое из упражнений необходимо для того, чтобы губы, язык ребёнка смогли в дальнейшем принять необходимое для произнесения звуков Ж, Рь положение.</a:t>
            </a:r>
          </a:p>
          <a:p>
            <a:pPr marL="0" indent="0">
              <a:buNone/>
            </a:pPr>
            <a:r>
              <a:rPr lang="ru-RU" dirty="0"/>
              <a:t>Ребёнок выполняет эти упражнения </a:t>
            </a:r>
            <a:r>
              <a:rPr lang="ru-RU" dirty="0">
                <a:solidFill>
                  <a:srgbClr val="FF0000"/>
                </a:solidFill>
              </a:rPr>
              <a:t>интерактивным способом- вместе со сказочными персонажами.</a:t>
            </a:r>
          </a:p>
        </p:txBody>
      </p:sp>
    </p:spTree>
    <p:extLst>
      <p:ext uri="{BB962C8B-B14F-4D97-AF65-F5344CB8AC3E}">
        <p14:creationId xmlns:p14="http://schemas.microsoft.com/office/powerpoint/2010/main" val="37349977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370332-D429-69C8-12C3-D1EB63EE3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2209304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002060"/>
                </a:solidFill>
              </a:rPr>
              <a:t>Подготовительная </a:t>
            </a:r>
            <a:br>
              <a:rPr lang="ru-RU" sz="3600" b="1" dirty="0">
                <a:solidFill>
                  <a:srgbClr val="002060"/>
                </a:solidFill>
              </a:rPr>
            </a:br>
            <a:r>
              <a:rPr lang="ru-RU" sz="3600" b="1" dirty="0">
                <a:solidFill>
                  <a:srgbClr val="002060"/>
                </a:solidFill>
              </a:rPr>
              <a:t>артикуляционная    </a:t>
            </a:r>
            <a:br>
              <a:rPr lang="ru-RU" sz="3600" b="1" dirty="0">
                <a:solidFill>
                  <a:srgbClr val="002060"/>
                </a:solidFill>
              </a:rPr>
            </a:br>
            <a:r>
              <a:rPr lang="ru-RU" sz="3600" b="1" dirty="0">
                <a:solidFill>
                  <a:srgbClr val="002060"/>
                </a:solidFill>
              </a:rPr>
              <a:t> гимнастика </a:t>
            </a:r>
            <a:r>
              <a:rPr lang="ru-RU" sz="3600" b="1" dirty="0">
                <a:solidFill>
                  <a:srgbClr val="FF0000"/>
                </a:solidFill>
              </a:rPr>
              <a:t>звук Ж </a:t>
            </a:r>
            <a:br>
              <a:rPr lang="ru-RU" sz="3600" b="1" dirty="0">
                <a:solidFill>
                  <a:srgbClr val="FF0000"/>
                </a:solidFill>
              </a:rPr>
            </a:b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3C0227AF-141E-9E1E-4D05-32C8064C3A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675" y="0"/>
            <a:ext cx="5827593" cy="6858000"/>
          </a:xfrm>
        </p:spPr>
      </p:pic>
    </p:spTree>
    <p:extLst>
      <p:ext uri="{BB962C8B-B14F-4D97-AF65-F5344CB8AC3E}">
        <p14:creationId xmlns:p14="http://schemas.microsoft.com/office/powerpoint/2010/main" val="4040701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370332-D429-69C8-12C3-D1EB63EE3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r>
              <a:rPr lang="ru-RU" sz="4400" b="1" dirty="0">
                <a:solidFill>
                  <a:srgbClr val="002060"/>
                </a:solidFill>
              </a:rPr>
              <a:t>Подготовительная </a:t>
            </a:r>
            <a:br>
              <a:rPr lang="ru-RU" sz="4400" b="1" dirty="0">
                <a:solidFill>
                  <a:srgbClr val="002060"/>
                </a:solidFill>
              </a:rPr>
            </a:br>
            <a:r>
              <a:rPr lang="ru-RU" sz="4400" b="1" dirty="0">
                <a:solidFill>
                  <a:srgbClr val="002060"/>
                </a:solidFill>
              </a:rPr>
              <a:t>артикуляционная </a:t>
            </a:r>
            <a:br>
              <a:rPr lang="ru-RU" sz="4400" b="1" dirty="0">
                <a:solidFill>
                  <a:srgbClr val="002060"/>
                </a:solidFill>
              </a:rPr>
            </a:br>
            <a:r>
              <a:rPr lang="ru-RU" sz="4400" b="1" dirty="0">
                <a:solidFill>
                  <a:srgbClr val="002060"/>
                </a:solidFill>
              </a:rPr>
              <a:t>гимнастика  </a:t>
            </a:r>
            <a:r>
              <a:rPr lang="ru-RU" sz="4400" b="1" dirty="0">
                <a:solidFill>
                  <a:srgbClr val="FF0000"/>
                </a:solidFill>
              </a:rPr>
              <a:t>звук Ж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2382727-A3F7-B069-3DFC-2A8A1C919F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113538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rgbClr val="FF0000"/>
                </a:solidFill>
              </a:rPr>
              <a:t>Подготовительное упражнение</a:t>
            </a:r>
          </a:p>
          <a:p>
            <a:pPr marL="0" indent="0">
              <a:buNone/>
            </a:pPr>
            <a:r>
              <a:rPr lang="ru-RU" dirty="0">
                <a:solidFill>
                  <a:srgbClr val="0070C0"/>
                </a:solidFill>
              </a:rPr>
              <a:t>расширяет спектр артикуляционных</a:t>
            </a:r>
          </a:p>
          <a:p>
            <a:pPr marL="0" indent="0">
              <a:buNone/>
            </a:pPr>
            <a:r>
              <a:rPr lang="ru-RU" dirty="0">
                <a:solidFill>
                  <a:srgbClr val="0070C0"/>
                </a:solidFill>
              </a:rPr>
              <a:t>движений (губ, языка) и</a:t>
            </a:r>
            <a:r>
              <a:rPr lang="ru-RU" dirty="0"/>
              <a:t> </a:t>
            </a:r>
            <a:r>
              <a:rPr lang="ru-RU" dirty="0">
                <a:solidFill>
                  <a:srgbClr val="FF0000"/>
                </a:solidFill>
              </a:rPr>
              <a:t>постепенно</a:t>
            </a:r>
          </a:p>
          <a:p>
            <a:pPr marL="0" indent="0">
              <a:buNone/>
            </a:pPr>
            <a:r>
              <a:rPr lang="ru-RU" dirty="0">
                <a:solidFill>
                  <a:srgbClr val="FF0000"/>
                </a:solidFill>
              </a:rPr>
              <a:t>подготавливает </a:t>
            </a:r>
          </a:p>
          <a:p>
            <a:pPr marL="0" indent="0">
              <a:buNone/>
            </a:pPr>
            <a:r>
              <a:rPr lang="ru-RU" dirty="0">
                <a:solidFill>
                  <a:srgbClr val="FF0000"/>
                </a:solidFill>
              </a:rPr>
              <a:t>артикуляционный аппарат</a:t>
            </a:r>
          </a:p>
          <a:p>
            <a:pPr marL="0" indent="0">
              <a:buNone/>
            </a:pPr>
            <a:r>
              <a:rPr lang="ru-RU" dirty="0">
                <a:solidFill>
                  <a:srgbClr val="FF0000"/>
                </a:solidFill>
              </a:rPr>
              <a:t>ребёнка к постановке звука Ж.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B43C4E2-082F-4B85-3417-F22E08AFF4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221" y="-1"/>
            <a:ext cx="56137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112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F00BB2-44D3-99DD-9F4F-16A9772F9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r>
              <a:rPr lang="ru-RU" sz="4400" b="1" dirty="0">
                <a:solidFill>
                  <a:srgbClr val="002060"/>
                </a:solidFill>
              </a:rPr>
              <a:t>Подготовительная </a:t>
            </a:r>
            <a:br>
              <a:rPr lang="ru-RU" sz="4400" b="1" dirty="0">
                <a:solidFill>
                  <a:srgbClr val="002060"/>
                </a:solidFill>
              </a:rPr>
            </a:br>
            <a:r>
              <a:rPr lang="ru-RU" sz="4400" b="1" dirty="0">
                <a:solidFill>
                  <a:srgbClr val="002060"/>
                </a:solidFill>
              </a:rPr>
              <a:t>артикуляционная</a:t>
            </a:r>
            <a:br>
              <a:rPr lang="ru-RU" sz="4400" b="1" dirty="0">
                <a:solidFill>
                  <a:srgbClr val="002060"/>
                </a:solidFill>
              </a:rPr>
            </a:br>
            <a:r>
              <a:rPr lang="ru-RU" sz="4400" b="1" dirty="0">
                <a:solidFill>
                  <a:srgbClr val="002060"/>
                </a:solidFill>
              </a:rPr>
              <a:t> гимнастика     </a:t>
            </a:r>
            <a:r>
              <a:rPr lang="ru-RU" sz="4400" b="1" dirty="0">
                <a:solidFill>
                  <a:srgbClr val="FF0000"/>
                </a:solidFill>
              </a:rPr>
              <a:t>звук Рь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0" name="Объект 9">
            <a:extLst>
              <a:ext uri="{FF2B5EF4-FFF2-40B4-BE49-F238E27FC236}">
                <a16:creationId xmlns:a16="http://schemas.microsoft.com/office/drawing/2014/main" id="{4CD0F1E6-A38E-56C4-2CA5-E002692542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303297"/>
            <a:ext cx="121920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Педагог (логопед, родитель)</a:t>
            </a:r>
          </a:p>
          <a:p>
            <a:pPr marL="0" indent="0">
              <a:buNone/>
            </a:pPr>
            <a:r>
              <a:rPr lang="ru-RU" dirty="0"/>
              <a:t>выразительно читает</a:t>
            </a:r>
          </a:p>
          <a:p>
            <a:pPr marL="0" indent="0">
              <a:buNone/>
            </a:pPr>
            <a:r>
              <a:rPr lang="ru-RU" dirty="0"/>
              <a:t> стихотворение</a:t>
            </a:r>
          </a:p>
          <a:p>
            <a:pPr marL="0" indent="0">
              <a:buNone/>
            </a:pPr>
            <a:r>
              <a:rPr lang="ru-RU" dirty="0"/>
              <a:t>и предлагает выполнить</a:t>
            </a:r>
          </a:p>
          <a:p>
            <a:pPr marL="0" indent="0">
              <a:buNone/>
            </a:pPr>
            <a:r>
              <a:rPr lang="ru-RU" dirty="0"/>
              <a:t> соответствующее</a:t>
            </a:r>
          </a:p>
          <a:p>
            <a:pPr marL="0" indent="0">
              <a:buNone/>
            </a:pPr>
            <a:r>
              <a:rPr lang="ru-RU" dirty="0">
                <a:solidFill>
                  <a:srgbClr val="FF0000"/>
                </a:solidFill>
              </a:rPr>
              <a:t>ПОДГОТОВИТЕЛЬНОЕ</a:t>
            </a:r>
          </a:p>
          <a:p>
            <a:pPr marL="0" indent="0">
              <a:buNone/>
            </a:pPr>
            <a:r>
              <a:rPr lang="ru-RU" dirty="0"/>
              <a:t>артикуляционное упражнение.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286A0FC-C58F-CE71-CB9A-69FBFB31EF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675" y="0"/>
            <a:ext cx="59413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3745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F00BB2-44D3-99DD-9F4F-16A9772F9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r>
              <a:rPr lang="ru-RU" sz="4400" b="1" dirty="0">
                <a:solidFill>
                  <a:srgbClr val="002060"/>
                </a:solidFill>
              </a:rPr>
              <a:t>Подготовительная </a:t>
            </a:r>
            <a:br>
              <a:rPr lang="ru-RU" sz="4400" b="1" dirty="0">
                <a:solidFill>
                  <a:srgbClr val="002060"/>
                </a:solidFill>
              </a:rPr>
            </a:br>
            <a:r>
              <a:rPr lang="ru-RU" sz="4400" b="1" dirty="0">
                <a:solidFill>
                  <a:srgbClr val="002060"/>
                </a:solidFill>
              </a:rPr>
              <a:t>артикуляционная</a:t>
            </a:r>
            <a:br>
              <a:rPr lang="ru-RU" sz="4400" b="1" dirty="0">
                <a:solidFill>
                  <a:srgbClr val="002060"/>
                </a:solidFill>
              </a:rPr>
            </a:br>
            <a:r>
              <a:rPr lang="ru-RU" sz="4400" b="1" dirty="0">
                <a:solidFill>
                  <a:srgbClr val="002060"/>
                </a:solidFill>
              </a:rPr>
              <a:t> гимнастика  </a:t>
            </a:r>
            <a:r>
              <a:rPr lang="ru-RU" sz="4400" b="1" dirty="0">
                <a:solidFill>
                  <a:srgbClr val="FF0000"/>
                </a:solidFill>
              </a:rPr>
              <a:t>звук Ж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0" name="Объект 9">
            <a:extLst>
              <a:ext uri="{FF2B5EF4-FFF2-40B4-BE49-F238E27FC236}">
                <a16:creationId xmlns:a16="http://schemas.microsoft.com/office/drawing/2014/main" id="{4CD0F1E6-A38E-56C4-2CA5-E002692542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303297"/>
            <a:ext cx="121920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rgbClr val="FF0000"/>
                </a:solidFill>
              </a:rPr>
              <a:t>ПОДГОТОВИТЕЛЬНЫЕ</a:t>
            </a:r>
          </a:p>
          <a:p>
            <a:pPr marL="0" indent="0">
              <a:buNone/>
            </a:pPr>
            <a:r>
              <a:rPr lang="ru-RU" dirty="0"/>
              <a:t>артикуляционные упражнения-серии.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5FEC7B3-3760-CC86-2F9B-AF4CE26E7C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982" y="-1"/>
            <a:ext cx="56820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5012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F00BB2-44D3-99DD-9F4F-16A9772F9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r>
              <a:rPr lang="ru-RU" sz="4400" b="1" dirty="0">
                <a:solidFill>
                  <a:srgbClr val="002060"/>
                </a:solidFill>
              </a:rPr>
              <a:t>Подготовительная </a:t>
            </a:r>
            <a:br>
              <a:rPr lang="ru-RU" sz="4400" b="1" dirty="0">
                <a:solidFill>
                  <a:srgbClr val="002060"/>
                </a:solidFill>
              </a:rPr>
            </a:br>
            <a:r>
              <a:rPr lang="ru-RU" sz="4400" b="1" dirty="0">
                <a:solidFill>
                  <a:srgbClr val="002060"/>
                </a:solidFill>
              </a:rPr>
              <a:t>артикуляционная</a:t>
            </a:r>
            <a:br>
              <a:rPr lang="ru-RU" sz="4400" b="1" dirty="0">
                <a:solidFill>
                  <a:srgbClr val="002060"/>
                </a:solidFill>
              </a:rPr>
            </a:br>
            <a:r>
              <a:rPr lang="ru-RU" sz="4400" b="1" dirty="0">
                <a:solidFill>
                  <a:srgbClr val="002060"/>
                </a:solidFill>
              </a:rPr>
              <a:t> гимнастика  </a:t>
            </a:r>
            <a:r>
              <a:rPr lang="ru-RU" sz="4400" b="1" dirty="0">
                <a:solidFill>
                  <a:srgbClr val="FF0000"/>
                </a:solidFill>
              </a:rPr>
              <a:t>звук Рь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0" name="Объект 9">
            <a:extLst>
              <a:ext uri="{FF2B5EF4-FFF2-40B4-BE49-F238E27FC236}">
                <a16:creationId xmlns:a16="http://schemas.microsoft.com/office/drawing/2014/main" id="{4CD0F1E6-A38E-56C4-2CA5-E002692542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303297"/>
            <a:ext cx="121920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rgbClr val="FF0000"/>
                </a:solidFill>
              </a:rPr>
              <a:t>ПОДГОТОВИТЕЛЬНЫЕ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70C0"/>
                </a:solidFill>
              </a:rPr>
              <a:t>артикуляционные упражнения-серии: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«Загребаем снежок»- </a:t>
            </a:r>
            <a:r>
              <a:rPr lang="ru-RU" u="sng" dirty="0">
                <a:solidFill>
                  <a:srgbClr val="002060"/>
                </a:solidFill>
              </a:rPr>
              <a:t>«Маляр»,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«Снежные шары»- </a:t>
            </a:r>
            <a:r>
              <a:rPr lang="ru-RU" u="sng" dirty="0">
                <a:solidFill>
                  <a:srgbClr val="002060"/>
                </a:solidFill>
              </a:rPr>
              <a:t>«Надуваем щёки»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7CC276A-2FDE-B717-40EE-524AAF0A36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0"/>
            <a:ext cx="6096000" cy="706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6756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370332-D429-69C8-12C3-D1EB63EE3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r>
              <a:rPr lang="ru-RU" sz="4400" b="1" dirty="0">
                <a:solidFill>
                  <a:srgbClr val="002060"/>
                </a:solidFill>
              </a:rPr>
              <a:t>Подготовительная </a:t>
            </a:r>
            <a:br>
              <a:rPr lang="ru-RU" sz="4400" b="1" dirty="0">
                <a:solidFill>
                  <a:srgbClr val="002060"/>
                </a:solidFill>
              </a:rPr>
            </a:br>
            <a:r>
              <a:rPr lang="ru-RU" sz="4400" b="1" dirty="0">
                <a:solidFill>
                  <a:srgbClr val="002060"/>
                </a:solidFill>
              </a:rPr>
              <a:t>артикуляционная </a:t>
            </a:r>
            <a:br>
              <a:rPr lang="ru-RU" sz="4400" b="1" dirty="0">
                <a:solidFill>
                  <a:srgbClr val="002060"/>
                </a:solidFill>
              </a:rPr>
            </a:br>
            <a:r>
              <a:rPr lang="ru-RU" sz="4400" b="1" dirty="0">
                <a:solidFill>
                  <a:srgbClr val="002060"/>
                </a:solidFill>
              </a:rPr>
              <a:t>гимнастика   </a:t>
            </a:r>
            <a:r>
              <a:rPr lang="ru-RU" sz="4400" b="1" dirty="0">
                <a:solidFill>
                  <a:srgbClr val="FF0000"/>
                </a:solidFill>
              </a:rPr>
              <a:t>звук Ж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AF556AEC-BA68-3160-B03B-341C462596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113538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В книге  – по  </a:t>
            </a:r>
            <a:r>
              <a:rPr lang="ru-RU" dirty="0">
                <a:solidFill>
                  <a:srgbClr val="C00000"/>
                </a:solidFill>
              </a:rPr>
              <a:t>3 сказки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  <a:p>
            <a:pPr marL="0" indent="0">
              <a:buNone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Соответственно в трёх сказках</a:t>
            </a:r>
          </a:p>
          <a:p>
            <a:pPr marL="0" indent="0">
              <a:buNone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содержится достаточное </a:t>
            </a:r>
          </a:p>
          <a:p>
            <a:pPr marL="0" indent="0">
              <a:buNone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количество упражнений для</a:t>
            </a:r>
          </a:p>
          <a:p>
            <a:pPr marL="0" indent="0">
              <a:buNone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того, чтобы </a:t>
            </a:r>
            <a:r>
              <a:rPr lang="ru-RU" dirty="0">
                <a:solidFill>
                  <a:srgbClr val="C00000"/>
                </a:solidFill>
              </a:rPr>
              <a:t>подготовить</a:t>
            </a:r>
          </a:p>
          <a:p>
            <a:pPr marL="0" indent="0">
              <a:buNone/>
            </a:pPr>
            <a:r>
              <a:rPr lang="ru-RU" dirty="0">
                <a:solidFill>
                  <a:srgbClr val="C00000"/>
                </a:solidFill>
              </a:rPr>
              <a:t> артикуляционный аппарат </a:t>
            </a:r>
          </a:p>
          <a:p>
            <a:pPr marL="0" indent="0">
              <a:buNone/>
            </a:pPr>
            <a:r>
              <a:rPr lang="ru-RU" dirty="0">
                <a:solidFill>
                  <a:srgbClr val="C00000"/>
                </a:solidFill>
              </a:rPr>
              <a:t>к произнесению звуков Ж, Рь.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F5C5818-522D-B3E3-1024-068C10715C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937" y="-1"/>
            <a:ext cx="54090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9289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1F5A3A-A626-91BD-6D7F-D0FB72034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ru-RU" sz="4400" b="1" dirty="0">
                <a:solidFill>
                  <a:srgbClr val="002060"/>
                </a:solidFill>
              </a:rPr>
              <a:t>Подготовительная артикуляционная гимнастика</a:t>
            </a:r>
            <a:br>
              <a:rPr lang="ru-RU" sz="4400" b="1" dirty="0">
                <a:solidFill>
                  <a:srgbClr val="002060"/>
                </a:solidFill>
              </a:rPr>
            </a:br>
            <a:r>
              <a:rPr lang="ru-RU" sz="4400" b="1" dirty="0">
                <a:solidFill>
                  <a:srgbClr val="002060"/>
                </a:solidFill>
              </a:rPr>
              <a:t>Как долго выполнять упражнения?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892B99A-49F2-5993-BAB3-DEC2695BB1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121920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solidFill>
                  <a:srgbClr val="FF0000"/>
                </a:solidFill>
              </a:rPr>
              <a:t>Можно переходить от сказки к сказке </a:t>
            </a:r>
            <a:r>
              <a:rPr lang="ru-RU" dirty="0"/>
              <a:t>до того момента, пока у ребёнка</a:t>
            </a:r>
          </a:p>
          <a:p>
            <a:pPr marL="0" indent="0">
              <a:buNone/>
            </a:pPr>
            <a:r>
              <a:rPr lang="ru-RU" dirty="0"/>
              <a:t> не начнут </a:t>
            </a:r>
            <a:r>
              <a:rPr lang="ru-RU" b="1" dirty="0">
                <a:solidFill>
                  <a:srgbClr val="FF0000"/>
                </a:solidFill>
              </a:rPr>
              <a:t>хорошо получаться </a:t>
            </a:r>
            <a:r>
              <a:rPr lang="ru-RU" dirty="0"/>
              <a:t>артикуляционные упражнения,</a:t>
            </a:r>
          </a:p>
          <a:p>
            <a:pPr marL="0" indent="0">
              <a:buNone/>
            </a:pPr>
            <a:r>
              <a:rPr lang="ru-RU" dirty="0"/>
              <a:t>подготавливающие к постановке звуков Ж, Рь.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На одном занятии следует выполнять по 3-4 артикуляционных упражнения и внимательно следить за качеством выполнения упражнений!</a:t>
            </a:r>
          </a:p>
          <a:p>
            <a:pPr marL="0" indent="0">
              <a:buNone/>
            </a:pPr>
            <a:r>
              <a:rPr lang="ru-RU" b="1" u="sng" dirty="0">
                <a:solidFill>
                  <a:schemeClr val="accent2">
                    <a:lumMod val="50000"/>
                  </a:schemeClr>
                </a:solidFill>
              </a:rPr>
              <a:t>Логопед внимательно следит за тонусом языка (дизартрии).</a:t>
            </a:r>
          </a:p>
          <a:p>
            <a:pPr marL="0" indent="0">
              <a:buNone/>
            </a:pPr>
            <a:r>
              <a:rPr lang="ru-RU" b="1" u="sng" dirty="0">
                <a:solidFill>
                  <a:schemeClr val="accent2">
                    <a:lumMod val="50000"/>
                  </a:schemeClr>
                </a:solidFill>
              </a:rPr>
              <a:t>Родители строго следуют методическим рекомендациям под каждой страницей.</a:t>
            </a:r>
            <a:endParaRPr lang="ru-RU" u="sng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111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3D69CF-9105-C06B-4EC5-7A11668D0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rgbClr val="FF604B"/>
          </a:solidFill>
        </p:spPr>
        <p:txBody>
          <a:bodyPr>
            <a:normAutofit/>
          </a:bodyPr>
          <a:lstStyle/>
          <a:p>
            <a:pPr algn="ctr"/>
            <a:r>
              <a:rPr lang="ru-RU" sz="4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Особенности </a:t>
            </a:r>
            <a:r>
              <a:rPr lang="ru-RU" sz="4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мышления</a:t>
            </a:r>
            <a:br>
              <a:rPr lang="ru-RU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детей дошкольного возраста.         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4583BAC-A78C-C13B-73E8-45B591805D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825625"/>
            <a:ext cx="12191999" cy="50323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>
                <a:solidFill>
                  <a:srgbClr val="002060"/>
                </a:solidFill>
              </a:rPr>
              <a:t>1.</a:t>
            </a:r>
            <a:r>
              <a:rPr lang="ru-RU" sz="2400" b="1" u="sng" dirty="0">
                <a:solidFill>
                  <a:srgbClr val="002060"/>
                </a:solidFill>
              </a:rPr>
              <a:t>Особенности мышления детей дошкольного возраста.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002060"/>
                </a:solidFill>
              </a:rPr>
              <a:t>Опора мышления на представления;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002060"/>
                </a:solidFill>
              </a:rPr>
              <a:t>Внеситуативный характер мышления дошкольника.</a:t>
            </a:r>
          </a:p>
          <a:p>
            <a:pPr marL="0" indent="0">
              <a:buNone/>
            </a:pPr>
            <a:r>
              <a:rPr lang="ru-RU" sz="2400" b="1" dirty="0">
                <a:solidFill>
                  <a:srgbClr val="002060"/>
                </a:solidFill>
              </a:rPr>
              <a:t>2.Взаимосвязь мышления с речью.</a:t>
            </a:r>
          </a:p>
          <a:p>
            <a:pPr marL="0" indent="0">
              <a:buNone/>
            </a:pPr>
            <a:r>
              <a:rPr lang="ru-RU" sz="2400" b="1" dirty="0">
                <a:solidFill>
                  <a:srgbClr val="002060"/>
                </a:solidFill>
              </a:rPr>
              <a:t>3. Наглядно-образная форма познания действительности.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002060"/>
                </a:solidFill>
              </a:rPr>
              <a:t>Развитие понятийного мышления</a:t>
            </a:r>
            <a:r>
              <a:rPr lang="ru-RU" sz="2400" b="1" dirty="0">
                <a:solidFill>
                  <a:srgbClr val="002060"/>
                </a:solidFill>
              </a:rPr>
              <a:t>.</a:t>
            </a:r>
          </a:p>
          <a:p>
            <a:pPr marL="0" indent="0">
              <a:buNone/>
            </a:pPr>
            <a:r>
              <a:rPr lang="ru-RU" sz="2400" b="1" dirty="0">
                <a:solidFill>
                  <a:srgbClr val="002060"/>
                </a:solidFill>
              </a:rPr>
              <a:t>4</a:t>
            </a:r>
            <a:r>
              <a:rPr lang="ru-RU" sz="2400" b="1" u="sng" dirty="0">
                <a:solidFill>
                  <a:srgbClr val="002060"/>
                </a:solidFill>
              </a:rPr>
              <a:t>. Руководство мышлением дошкольника.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002060"/>
                </a:solidFill>
              </a:rPr>
              <a:t>детские вопросы и отношение к ним взрослого, развитие детской любознательности.</a:t>
            </a:r>
          </a:p>
          <a:p>
            <a:pPr marL="0" indent="0">
              <a:buNone/>
            </a:pPr>
            <a:r>
              <a:rPr lang="ru-RU" sz="2400" b="1" dirty="0">
                <a:solidFill>
                  <a:srgbClr val="002060"/>
                </a:solidFill>
              </a:rPr>
              <a:t>5.Связь между развитием связной речи и развитием мышления.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6. В.Л. Сухомлинский «о пытливости и любознательности ребёнка».</a:t>
            </a:r>
          </a:p>
        </p:txBody>
      </p:sp>
    </p:spTree>
    <p:extLst>
      <p:ext uri="{BB962C8B-B14F-4D97-AF65-F5344CB8AC3E}">
        <p14:creationId xmlns:p14="http://schemas.microsoft.com/office/powerpoint/2010/main" val="34285805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3A98AB-62E0-1C8E-109E-B23B23848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rgbClr val="00B0F0"/>
          </a:solidFill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Дыхательная гимнастика</a:t>
            </a:r>
            <a:b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3600" b="1" dirty="0">
                <a:solidFill>
                  <a:srgbClr val="FF0000"/>
                </a:solidFill>
              </a:rPr>
              <a:t>звук Ж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E4A9105-C351-D470-C93A-D5BC88DF8C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113538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rgbClr val="C00000"/>
                </a:solidFill>
              </a:rPr>
              <a:t>На каждом занятии необходимо</a:t>
            </a:r>
          </a:p>
          <a:p>
            <a:pPr marL="0" indent="0">
              <a:buNone/>
            </a:pPr>
            <a:r>
              <a:rPr lang="ru-RU" dirty="0">
                <a:solidFill>
                  <a:srgbClr val="C00000"/>
                </a:solidFill>
              </a:rPr>
              <a:t>формировать речевое дыхание</a:t>
            </a:r>
            <a:r>
              <a:rPr lang="ru-RU" dirty="0"/>
              <a:t>,</a:t>
            </a:r>
          </a:p>
          <a:p>
            <a:pPr marL="0" indent="0">
              <a:buNone/>
            </a:pPr>
            <a:r>
              <a:rPr lang="ru-RU" dirty="0"/>
              <a:t>без которого звук поставить</a:t>
            </a:r>
          </a:p>
          <a:p>
            <a:pPr marL="0" indent="0">
              <a:buNone/>
            </a:pPr>
            <a:r>
              <a:rPr lang="ru-RU" dirty="0"/>
              <a:t>невозможно.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7188D06-3DEB-46B5-F43F-55BA193029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755" y="-1"/>
            <a:ext cx="55182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1850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3A98AB-62E0-1C8E-109E-B23B23848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rgbClr val="00B0F0"/>
          </a:solidFill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Дыхательная гимнастика</a:t>
            </a:r>
            <a:b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3600" b="1" dirty="0">
                <a:solidFill>
                  <a:srgbClr val="FF0000"/>
                </a:solidFill>
              </a:rPr>
              <a:t>звук Рь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E4A9105-C351-D470-C93A-D5BC88DF8C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113538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rgbClr val="C00000"/>
                </a:solidFill>
              </a:rPr>
              <a:t>Во время выполнения упражнений</a:t>
            </a:r>
          </a:p>
          <a:p>
            <a:pPr marL="0" indent="0">
              <a:buNone/>
            </a:pPr>
            <a:r>
              <a:rPr lang="ru-RU" dirty="0">
                <a:solidFill>
                  <a:srgbClr val="C00000"/>
                </a:solidFill>
              </a:rPr>
              <a:t>на дыхание следует особенно </a:t>
            </a:r>
          </a:p>
          <a:p>
            <a:pPr marL="0" indent="0">
              <a:buNone/>
            </a:pPr>
            <a:r>
              <a:rPr lang="ru-RU" dirty="0">
                <a:solidFill>
                  <a:srgbClr val="C00000"/>
                </a:solidFill>
              </a:rPr>
              <a:t>тщательно следить за правильностью</a:t>
            </a:r>
          </a:p>
          <a:p>
            <a:pPr marL="0" indent="0">
              <a:buNone/>
            </a:pPr>
            <a:r>
              <a:rPr lang="ru-RU" dirty="0">
                <a:solidFill>
                  <a:srgbClr val="C00000"/>
                </a:solidFill>
              </a:rPr>
              <a:t>и КОЛИЧЕСТВОМ выполняемых</a:t>
            </a:r>
          </a:p>
          <a:p>
            <a:pPr marL="0" indent="0">
              <a:buNone/>
            </a:pPr>
            <a:r>
              <a:rPr lang="ru-RU" dirty="0">
                <a:solidFill>
                  <a:srgbClr val="C00000"/>
                </a:solidFill>
              </a:rPr>
              <a:t>вдохов- выдохов: не более 3-4 !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713EA14-AA2B-F4F8-A7C5-9ACFFFEF0A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461" y="0"/>
            <a:ext cx="55455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5290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3A98AB-62E0-1C8E-109E-B23B23848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rgbClr val="00B0F0"/>
          </a:solidFill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Дыхательная гимнастика</a:t>
            </a:r>
            <a:b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3600" b="1" dirty="0">
                <a:solidFill>
                  <a:srgbClr val="FF0000"/>
                </a:solidFill>
              </a:rPr>
              <a:t>звук Ж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E4A9105-C351-D470-C93A-D5BC88DF8C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113538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rgbClr val="C00000"/>
                </a:solidFill>
              </a:rPr>
              <a:t>Стихотворный ритм упражнений</a:t>
            </a:r>
          </a:p>
          <a:p>
            <a:pPr marL="0" indent="0">
              <a:buNone/>
            </a:pPr>
            <a:r>
              <a:rPr lang="ru-RU" dirty="0">
                <a:solidFill>
                  <a:srgbClr val="C00000"/>
                </a:solidFill>
              </a:rPr>
              <a:t>успокаивает ребёнка и способствует</a:t>
            </a:r>
          </a:p>
          <a:p>
            <a:pPr marL="0" indent="0">
              <a:buNone/>
            </a:pPr>
            <a:r>
              <a:rPr lang="ru-RU" dirty="0">
                <a:solidFill>
                  <a:srgbClr val="C00000"/>
                </a:solidFill>
              </a:rPr>
              <a:t>выработке плавного вдоха</a:t>
            </a:r>
          </a:p>
          <a:p>
            <a:pPr marL="0" indent="0">
              <a:buNone/>
            </a:pPr>
            <a:r>
              <a:rPr lang="ru-RU" dirty="0">
                <a:solidFill>
                  <a:srgbClr val="C00000"/>
                </a:solidFill>
              </a:rPr>
              <a:t> и плавного выдоха.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C2B8643-77C9-6099-1A06-B1C9AB87ED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756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3226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3A98AB-62E0-1C8E-109E-B23B23848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rgbClr val="FFC000"/>
          </a:solidFill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FF0000"/>
                </a:solidFill>
              </a:rPr>
              <a:t>Пальчиковая гимнастика</a:t>
            </a:r>
            <a:br>
              <a:rPr lang="ru-RU" sz="3600" b="1" dirty="0">
                <a:solidFill>
                  <a:srgbClr val="FF0000"/>
                </a:solidFill>
              </a:rPr>
            </a:br>
            <a:r>
              <a:rPr lang="ru-RU" sz="3600" b="1" dirty="0">
                <a:solidFill>
                  <a:srgbClr val="FF0000"/>
                </a:solidFill>
              </a:rPr>
              <a:t>РЕЧЬ НА КОНЧИКАХ ПАЛЬЦЕВ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E4A9105-C351-D470-C93A-D5BC88DF8C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113538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Структура классического логопедического занятия по постановке звука:</a:t>
            </a:r>
          </a:p>
          <a:p>
            <a:pPr marL="514350" indent="-514350">
              <a:buAutoNum type="arabicPeriod"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Артикуляционная гимнастика.</a:t>
            </a:r>
          </a:p>
          <a:p>
            <a:pPr marL="514350" indent="-514350">
              <a:buAutoNum type="arabicPeriod"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Дыхательная гимнастика</a:t>
            </a:r>
          </a:p>
          <a:p>
            <a:pPr marL="514350" indent="-514350">
              <a:buAutoNum type="arabicPeriod"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Пальчиковая гимнастика.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Связь между речью и моторикой пальцев рук доказана специалистами, поэтому </a:t>
            </a:r>
            <a:r>
              <a:rPr lang="ru-RU" b="1" u="sng" dirty="0">
                <a:solidFill>
                  <a:schemeClr val="accent2">
                    <a:lumMod val="50000"/>
                  </a:schemeClr>
                </a:solidFill>
              </a:rPr>
              <a:t>КАЧЕСТВЕННОЕ выполнение пальчиковой гимнастики необходимо на каждом занятии!</a:t>
            </a:r>
          </a:p>
          <a:p>
            <a:pPr marL="0" indent="0">
              <a:buNone/>
            </a:pP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2426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3A98AB-62E0-1C8E-109E-B23B23848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rgbClr val="FFC000"/>
          </a:solidFill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C00000"/>
                </a:solidFill>
              </a:rPr>
              <a:t>Пальчиковая гимнастика</a:t>
            </a:r>
            <a:br>
              <a:rPr lang="ru-RU" sz="3600" b="1" dirty="0">
                <a:solidFill>
                  <a:srgbClr val="C00000"/>
                </a:solidFill>
              </a:rPr>
            </a:br>
            <a:r>
              <a:rPr lang="ru-RU" sz="3600" b="1" dirty="0">
                <a:solidFill>
                  <a:srgbClr val="C00000"/>
                </a:solidFill>
              </a:rPr>
              <a:t>РЕЧЬ НА КОНЧИКАХ ПАЛЬЦЕВ</a:t>
            </a:r>
            <a:br>
              <a:rPr lang="ru-RU" sz="3600" b="1" dirty="0">
                <a:solidFill>
                  <a:srgbClr val="C00000"/>
                </a:solidFill>
              </a:rPr>
            </a:br>
            <a:r>
              <a:rPr lang="ru-RU" sz="3600" b="1" dirty="0">
                <a:solidFill>
                  <a:srgbClr val="C00000"/>
                </a:solidFill>
              </a:rPr>
              <a:t>звук Ж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E4A9105-C351-D470-C93A-D5BC88DF8C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113538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Пальчиковая гимнастика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также представлена 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в интерактивной стихотворной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 форме.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9C4EB49-5CF4-DA6F-8D0F-1A35448D37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403" y="0"/>
            <a:ext cx="55045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366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3A98AB-62E0-1C8E-109E-B23B23848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rgbClr val="FFC000"/>
          </a:solidFill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C00000"/>
                </a:solidFill>
              </a:rPr>
              <a:t>Пальчиковая гимнастика</a:t>
            </a:r>
            <a:br>
              <a:rPr lang="ru-RU" sz="3600" b="1" dirty="0">
                <a:solidFill>
                  <a:srgbClr val="C00000"/>
                </a:solidFill>
              </a:rPr>
            </a:br>
            <a:r>
              <a:rPr lang="ru-RU" sz="3600" b="1" dirty="0">
                <a:solidFill>
                  <a:srgbClr val="C00000"/>
                </a:solidFill>
              </a:rPr>
              <a:t>РЕЧЬ НА КОНЧИКАХ </a:t>
            </a:r>
            <a:r>
              <a:rPr lang="ru-RU" sz="3600" b="1" dirty="0">
                <a:solidFill>
                  <a:srgbClr val="FF0000"/>
                </a:solidFill>
              </a:rPr>
              <a:t>ПАЛЬЦЕВ</a:t>
            </a:r>
            <a:br>
              <a:rPr lang="ru-RU" sz="3600" b="1" dirty="0">
                <a:solidFill>
                  <a:srgbClr val="FF0000"/>
                </a:solidFill>
              </a:rPr>
            </a:br>
            <a:r>
              <a:rPr lang="ru-RU" sz="3600" b="1" dirty="0">
                <a:solidFill>
                  <a:srgbClr val="FF0000"/>
                </a:solidFill>
              </a:rPr>
              <a:t>звук Рь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E4A9105-C351-D470-C93A-D5BC88DF8C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113538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Пальчиковую гимнастику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выполняем вместе со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сказочными персонажами.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258E977-AD04-4195-8FDF-10B7AC4238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937" y="0"/>
            <a:ext cx="54090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4827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3A98AB-62E0-1C8E-109E-B23B23848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rgbClr val="FFC000"/>
          </a:solidFill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C00000"/>
                </a:solidFill>
              </a:rPr>
              <a:t>Пальчиковая гимнастика</a:t>
            </a:r>
            <a:br>
              <a:rPr lang="ru-RU" sz="3600" b="1" dirty="0">
                <a:solidFill>
                  <a:srgbClr val="C00000"/>
                </a:solidFill>
              </a:rPr>
            </a:br>
            <a:r>
              <a:rPr lang="ru-RU" sz="3600" b="1" dirty="0">
                <a:solidFill>
                  <a:srgbClr val="C00000"/>
                </a:solidFill>
              </a:rPr>
              <a:t>РЕЧЬ НА КОНЧИКАХ </a:t>
            </a:r>
            <a:r>
              <a:rPr lang="ru-RU" sz="3600" b="1" dirty="0">
                <a:solidFill>
                  <a:srgbClr val="FF0000"/>
                </a:solidFill>
              </a:rPr>
              <a:t>ПАЛЬЦЕВ</a:t>
            </a:r>
            <a:br>
              <a:rPr lang="ru-RU" sz="3600" b="1" dirty="0">
                <a:solidFill>
                  <a:srgbClr val="FF0000"/>
                </a:solidFill>
              </a:rPr>
            </a:br>
            <a:r>
              <a:rPr lang="ru-RU" sz="3600" b="1" dirty="0">
                <a:solidFill>
                  <a:srgbClr val="FF0000"/>
                </a:solidFill>
              </a:rPr>
              <a:t>звук Ж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E4A9105-C351-D470-C93A-D5BC88DF8C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113538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Пальчиковую гимнастику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выполняем вместе со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сказочными персонажами.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F8BF6F0-12F3-384C-CB18-B382D035FA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937" y="0"/>
            <a:ext cx="54090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8181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DB797D-9E62-5D78-F940-2BDCDFFA8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</a:rPr>
              <a:t>Индивидуальный подход к каждому ребёнку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8F1E983-0F16-B42C-22B9-A339456339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113538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Особенности речевого дефекта и  психоэмоциональной сферы требуют </a:t>
            </a:r>
            <a:r>
              <a:rPr lang="ru-RU" b="1" u="sng" dirty="0">
                <a:solidFill>
                  <a:schemeClr val="accent2">
                    <a:lumMod val="50000"/>
                  </a:schemeClr>
                </a:solidFill>
              </a:rPr>
              <a:t>индивидуального подхода к каждому ребёнку.</a:t>
            </a:r>
          </a:p>
          <a:p>
            <a:pPr marL="0" indent="0">
              <a:buNone/>
            </a:pP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Необходимо  следить за состоянием артикуляционной моторики, не переутомлять ребёнка нагрузкой на артикуляционный аппарат. 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Во время занятия следует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чередовать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 выполнение артикуляционной гимнастики с упражнениями на развитие мелкой моторики пальцев рук.</a:t>
            </a:r>
          </a:p>
          <a:p>
            <a:pPr marL="0" indent="0">
              <a:buNone/>
            </a:pP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b="1" u="sng" dirty="0">
                <a:solidFill>
                  <a:schemeClr val="accent2">
                    <a:lumMod val="50000"/>
                  </a:schemeClr>
                </a:solidFill>
              </a:rPr>
              <a:t>ЯЗЫЧОК УСТАЛ- ТЕПЕРЬ РАБОТАЮТ НАШИ ПАЛЬЧИКИ!</a:t>
            </a:r>
          </a:p>
        </p:txBody>
      </p:sp>
    </p:spTree>
    <p:extLst>
      <p:ext uri="{BB962C8B-B14F-4D97-AF65-F5344CB8AC3E}">
        <p14:creationId xmlns:p14="http://schemas.microsoft.com/office/powerpoint/2010/main" val="17280016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DB797D-9E62-5D78-F940-2BDCDFFA8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FF0000"/>
                </a:solidFill>
              </a:rPr>
              <a:t>Индивидуальный подход </a:t>
            </a:r>
            <a:br>
              <a:rPr lang="ru-RU" sz="3600" b="1" dirty="0">
                <a:solidFill>
                  <a:srgbClr val="FF0000"/>
                </a:solidFill>
              </a:rPr>
            </a:br>
            <a:r>
              <a:rPr lang="ru-RU" sz="3600" b="1" dirty="0">
                <a:solidFill>
                  <a:srgbClr val="FF0000"/>
                </a:solidFill>
              </a:rPr>
              <a:t>к каждому ребёнку</a:t>
            </a:r>
            <a:br>
              <a:rPr lang="ru-RU" sz="3600" b="1" dirty="0">
                <a:solidFill>
                  <a:srgbClr val="FF0000"/>
                </a:solidFill>
              </a:rPr>
            </a:br>
            <a:r>
              <a:rPr lang="ru-RU" sz="3600" b="1" dirty="0">
                <a:solidFill>
                  <a:srgbClr val="002060"/>
                </a:solidFill>
              </a:rPr>
              <a:t>развитие мелкой моторики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8F1E983-0F16-B42C-22B9-A339456339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11353800" cy="4351338"/>
          </a:xfrm>
        </p:spPr>
        <p:txBody>
          <a:bodyPr/>
          <a:lstStyle/>
          <a:p>
            <a:pPr marL="0" indent="0">
              <a:buNone/>
            </a:pPr>
            <a:endParaRPr lang="ru-RU" b="1" u="sng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b="1" u="sng" dirty="0">
                <a:solidFill>
                  <a:srgbClr val="FF0000"/>
                </a:solidFill>
              </a:rPr>
              <a:t>Звук Ж</a:t>
            </a:r>
          </a:p>
          <a:p>
            <a:pPr marL="0" indent="0">
              <a:buNone/>
            </a:pPr>
            <a:r>
              <a:rPr lang="ru-RU" b="1" u="sng" dirty="0">
                <a:solidFill>
                  <a:schemeClr val="accent2">
                    <a:lumMod val="50000"/>
                  </a:schemeClr>
                </a:solidFill>
              </a:rPr>
              <a:t>ЯЗЫЧОК УСТАЛ- </a:t>
            </a:r>
          </a:p>
          <a:p>
            <a:pPr marL="0" indent="0">
              <a:buNone/>
            </a:pPr>
            <a:r>
              <a:rPr lang="ru-RU" b="1" u="sng" dirty="0">
                <a:solidFill>
                  <a:schemeClr val="accent2">
                    <a:lumMod val="50000"/>
                  </a:schemeClr>
                </a:solidFill>
              </a:rPr>
              <a:t>ТЕПЕРЬ РАБОТАЮТ НАШИ ПАЛЬЧИКИ!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2D29D9D-B981-3798-194C-240894D24A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643" y="-1"/>
            <a:ext cx="54363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3091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DB797D-9E62-5D78-F940-2BDCDFFA8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FF0000"/>
                </a:solidFill>
              </a:rPr>
              <a:t>Индивидуальный подход </a:t>
            </a:r>
            <a:br>
              <a:rPr lang="ru-RU" sz="3600" b="1" dirty="0">
                <a:solidFill>
                  <a:srgbClr val="FF0000"/>
                </a:solidFill>
              </a:rPr>
            </a:br>
            <a:r>
              <a:rPr lang="ru-RU" sz="3600" b="1" dirty="0">
                <a:solidFill>
                  <a:srgbClr val="FF0000"/>
                </a:solidFill>
              </a:rPr>
              <a:t>к каждому ребёнку</a:t>
            </a:r>
            <a:br>
              <a:rPr lang="ru-RU" sz="3600" b="1" dirty="0">
                <a:solidFill>
                  <a:srgbClr val="FF0000"/>
                </a:solidFill>
              </a:rPr>
            </a:br>
            <a:r>
              <a:rPr lang="ru-RU" sz="3600" b="1" dirty="0">
                <a:solidFill>
                  <a:srgbClr val="002060"/>
                </a:solidFill>
              </a:rPr>
              <a:t>развитие мелкой моторики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8F1E983-0F16-B42C-22B9-A339456339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11353800" cy="4351338"/>
          </a:xfrm>
        </p:spPr>
        <p:txBody>
          <a:bodyPr/>
          <a:lstStyle/>
          <a:p>
            <a:pPr marL="0" indent="0">
              <a:buNone/>
            </a:pPr>
            <a:endParaRPr lang="ru-RU" b="1" u="sng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b="1" u="sng" dirty="0">
                <a:solidFill>
                  <a:srgbClr val="FF0000"/>
                </a:solidFill>
              </a:rPr>
              <a:t>Звук Рь</a:t>
            </a:r>
          </a:p>
          <a:p>
            <a:pPr marL="0" indent="0">
              <a:buNone/>
            </a:pPr>
            <a:endParaRPr lang="ru-RU" b="1" u="sng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b="1" u="sng" dirty="0">
                <a:solidFill>
                  <a:schemeClr val="accent2">
                    <a:lumMod val="50000"/>
                  </a:schemeClr>
                </a:solidFill>
              </a:rPr>
              <a:t>ЯЗЫЧОК УСТАЛ- </a:t>
            </a:r>
          </a:p>
          <a:p>
            <a:pPr marL="0" indent="0">
              <a:buNone/>
            </a:pPr>
            <a:r>
              <a:rPr lang="ru-RU" b="1" u="sng" dirty="0">
                <a:solidFill>
                  <a:schemeClr val="accent2">
                    <a:lumMod val="50000"/>
                  </a:schemeClr>
                </a:solidFill>
              </a:rPr>
              <a:t>ТЕПЕРЬ РАБОТАЮТ НАШИ ПАЛЬЧИКИ!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5ECCB03-1B29-2B7F-0776-CCA775567C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290" y="-1"/>
            <a:ext cx="54227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1418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3D69CF-9105-C06B-4EC5-7A11668D0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rgbClr val="FF604B"/>
          </a:solidFill>
        </p:spPr>
        <p:txBody>
          <a:bodyPr>
            <a:normAutofit/>
          </a:bodyPr>
          <a:lstStyle/>
          <a:p>
            <a:pPr algn="ctr"/>
            <a:r>
              <a:rPr lang="ru-RU" sz="4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Особенности мышления</a:t>
            </a:r>
            <a:br>
              <a:rPr lang="ru-RU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детей дошкольного возраста.         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4583BAC-A78C-C13B-73E8-45B591805D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825625"/>
            <a:ext cx="12191999" cy="50323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В отличие от периода раннего детства, в дошкольном возрасте </a:t>
            </a:r>
            <a:r>
              <a:rPr lang="ru-RU" b="1" dirty="0">
                <a:solidFill>
                  <a:srgbClr val="002060"/>
                </a:solidFill>
              </a:rPr>
              <a:t>мышление опирается на представления. </a:t>
            </a:r>
            <a:r>
              <a:rPr lang="ru-RU" dirty="0">
                <a:solidFill>
                  <a:srgbClr val="002060"/>
                </a:solidFill>
              </a:rPr>
              <a:t>Ребенок может думать о том, что в данный момент он не воспринимает, но что он знает по своему прошлому опыту. </a:t>
            </a:r>
          </a:p>
          <a:p>
            <a:pPr marL="0" indent="0">
              <a:buNone/>
            </a:pPr>
            <a:endParaRPr lang="ru-RU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	Оперирование образами и представлениями делает мышление дошкольника </a:t>
            </a:r>
            <a:r>
              <a:rPr lang="ru-RU" b="1" dirty="0">
                <a:solidFill>
                  <a:srgbClr val="002060"/>
                </a:solidFill>
              </a:rPr>
              <a:t>внеситуативным,</a:t>
            </a:r>
            <a:r>
              <a:rPr lang="ru-RU" dirty="0">
                <a:solidFill>
                  <a:srgbClr val="002060"/>
                </a:solidFill>
              </a:rPr>
              <a:t> выходящим за пределы воспринимаемой ситуации, и значительно расширяет границы познания. </a:t>
            </a:r>
          </a:p>
        </p:txBody>
      </p:sp>
    </p:spTree>
    <p:extLst>
      <p:ext uri="{BB962C8B-B14F-4D97-AF65-F5344CB8AC3E}">
        <p14:creationId xmlns:p14="http://schemas.microsoft.com/office/powerpoint/2010/main" val="34539821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DB797D-9E62-5D78-F940-2BDCDFFA8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FF0000"/>
                </a:solidFill>
              </a:rPr>
              <a:t>Индивидуальный подход </a:t>
            </a:r>
            <a:br>
              <a:rPr lang="ru-RU" sz="3600" b="1" dirty="0">
                <a:solidFill>
                  <a:srgbClr val="FF0000"/>
                </a:solidFill>
              </a:rPr>
            </a:br>
            <a:r>
              <a:rPr lang="ru-RU" sz="3600" b="1" dirty="0">
                <a:solidFill>
                  <a:srgbClr val="FF0000"/>
                </a:solidFill>
              </a:rPr>
              <a:t>к каждому ребёнку</a:t>
            </a:r>
            <a:br>
              <a:rPr lang="ru-RU" sz="3600" b="1" dirty="0">
                <a:solidFill>
                  <a:srgbClr val="FF0000"/>
                </a:solidFill>
              </a:rPr>
            </a:br>
            <a:r>
              <a:rPr lang="ru-RU" sz="3600" b="1" dirty="0">
                <a:solidFill>
                  <a:srgbClr val="002060"/>
                </a:solidFill>
              </a:rPr>
              <a:t>развитие мелкой моторики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8F1E983-0F16-B42C-22B9-A339456339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11353800" cy="4351338"/>
          </a:xfrm>
        </p:spPr>
        <p:txBody>
          <a:bodyPr/>
          <a:lstStyle/>
          <a:p>
            <a:pPr marL="0" indent="0">
              <a:buNone/>
            </a:pPr>
            <a:r>
              <a:rPr lang="ru-RU" b="1" u="sng" dirty="0">
                <a:solidFill>
                  <a:schemeClr val="accent2">
                    <a:lumMod val="50000"/>
                  </a:schemeClr>
                </a:solidFill>
              </a:rPr>
              <a:t>ЯЗЫЧОК УСТАЛ- </a:t>
            </a:r>
          </a:p>
          <a:p>
            <a:pPr marL="0" indent="0">
              <a:buNone/>
            </a:pPr>
            <a:r>
              <a:rPr lang="ru-RU" b="1" u="sng" dirty="0">
                <a:solidFill>
                  <a:schemeClr val="accent2">
                    <a:lumMod val="50000"/>
                  </a:schemeClr>
                </a:solidFill>
              </a:rPr>
              <a:t>ТЕПЕРЬ РАБОТАЮТ НАШИ ПАЛЬЧИКИ!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235F695-6A09-26A4-0B66-6AA55CB032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461" y="-1"/>
            <a:ext cx="55455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9146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3A2912-887C-8F70-6694-D9A2BB749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rgbClr val="F49ADF"/>
          </a:solidFill>
        </p:spPr>
        <p:txBody>
          <a:bodyPr/>
          <a:lstStyle/>
          <a:p>
            <a:r>
              <a:rPr lang="ru-RU" b="1" dirty="0">
                <a:solidFill>
                  <a:srgbClr val="002060"/>
                </a:solidFill>
              </a:rPr>
              <a:t>Специальная артикуляционная гимнастика</a:t>
            </a:r>
            <a:br>
              <a:rPr lang="ru-RU" dirty="0"/>
            </a:br>
            <a:r>
              <a:rPr lang="ru-RU" b="1" dirty="0">
                <a:solidFill>
                  <a:srgbClr val="FF0000"/>
                </a:solidFill>
              </a:rPr>
              <a:t>Постановка звуков Ж, Рь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82BF79-CF65-003B-DDE4-01EF8C7CC6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121920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Как только ребёнок: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2060"/>
                </a:solidFill>
              </a:rPr>
              <a:t>научился хорошо выполнять подготовительные артикуляционные упражнения,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2060"/>
                </a:solidFill>
              </a:rPr>
              <a:t> освоил речевое дыхание,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 можно смело приступать к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u="sng" dirty="0">
                <a:solidFill>
                  <a:srgbClr val="FF0000"/>
                </a:solidFill>
              </a:rPr>
              <a:t>формированию артикуляционного уклада для звуков Ж, Рь и вскоре осуществить их постановку.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18184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3A2912-887C-8F70-6694-D9A2BB749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rgbClr val="F49ADF"/>
          </a:solidFill>
        </p:spPr>
        <p:txBody>
          <a:bodyPr/>
          <a:lstStyle/>
          <a:p>
            <a:r>
              <a:rPr lang="ru-RU" b="1" dirty="0">
                <a:solidFill>
                  <a:srgbClr val="002060"/>
                </a:solidFill>
              </a:rPr>
              <a:t>Специальная артикуляционная гимнастика</a:t>
            </a:r>
            <a:br>
              <a:rPr lang="ru-RU" dirty="0"/>
            </a:br>
            <a:r>
              <a:rPr lang="ru-RU" b="1" dirty="0">
                <a:solidFill>
                  <a:srgbClr val="FF0000"/>
                </a:solidFill>
              </a:rPr>
              <a:t>Постановка звуков Ж, Рь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82BF79-CF65-003B-DDE4-01EF8C7CC6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12192000" cy="43513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В книге представлены по </a:t>
            </a:r>
            <a:r>
              <a:rPr lang="ru-RU" b="1" dirty="0">
                <a:solidFill>
                  <a:srgbClr val="002060"/>
                </a:solidFill>
              </a:rPr>
              <a:t>три  способа </a:t>
            </a:r>
            <a:r>
              <a:rPr lang="ru-RU" dirty="0">
                <a:solidFill>
                  <a:srgbClr val="002060"/>
                </a:solidFill>
              </a:rPr>
              <a:t>постановки </a:t>
            </a:r>
            <a:r>
              <a:rPr lang="ru-RU" b="1" dirty="0">
                <a:solidFill>
                  <a:srgbClr val="002060"/>
                </a:solidFill>
              </a:rPr>
              <a:t>звуков Ж, Рь</a:t>
            </a:r>
            <a:r>
              <a:rPr lang="ru-RU" dirty="0">
                <a:solidFill>
                  <a:srgbClr val="002060"/>
                </a:solidFill>
              </a:rPr>
              <a:t> в каждой из сказок.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Взрослый (педагог, логопед, родитель) внимательно читает методические рекомендации под каждой картинкой и выполняет  с ребёнком упражнение 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на постановку </a:t>
            </a:r>
            <a:r>
              <a:rPr lang="ru-RU" b="1" dirty="0">
                <a:solidFill>
                  <a:srgbClr val="002060"/>
                </a:solidFill>
              </a:rPr>
              <a:t>звуков Ж, Рь</a:t>
            </a:r>
            <a:r>
              <a:rPr lang="ru-RU" dirty="0">
                <a:solidFill>
                  <a:srgbClr val="002060"/>
                </a:solidFill>
              </a:rPr>
              <a:t>.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Ребёнок выполняет определённые артикуляционные движения в сочетании с речевым выдохом.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u="sng" dirty="0">
                <a:solidFill>
                  <a:srgbClr val="FF0000"/>
                </a:solidFill>
              </a:rPr>
              <a:t>Как правило, данной работы бывает достаточно, чтобы ребёнок научился произносить звуки </a:t>
            </a:r>
            <a:r>
              <a:rPr lang="ru-RU" b="1" u="sng" dirty="0">
                <a:solidFill>
                  <a:srgbClr val="002060"/>
                </a:solidFill>
                <a:highlight>
                  <a:srgbClr val="FF00FF"/>
                </a:highlight>
              </a:rPr>
              <a:t>Ж, Рь </a:t>
            </a:r>
            <a:r>
              <a:rPr lang="ru-RU" b="1" u="sng" dirty="0">
                <a:solidFill>
                  <a:srgbClr val="FF0000"/>
                </a:solidFill>
              </a:rPr>
              <a:t>изолированно- отдельно- плавно жужжать и мягко рычать.</a:t>
            </a:r>
          </a:p>
        </p:txBody>
      </p:sp>
    </p:spTree>
    <p:extLst>
      <p:ext uri="{BB962C8B-B14F-4D97-AF65-F5344CB8AC3E}">
        <p14:creationId xmlns:p14="http://schemas.microsoft.com/office/powerpoint/2010/main" val="4611993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3A2912-887C-8F70-6694-D9A2BB749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rgbClr val="F49ADF"/>
          </a:solidFill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Специальная </a:t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>артикуляционная гимнастика</a:t>
            </a:r>
            <a:br>
              <a:rPr lang="ru-RU" dirty="0"/>
            </a:br>
            <a:r>
              <a:rPr lang="ru-RU" b="1" dirty="0">
                <a:solidFill>
                  <a:srgbClr val="FF0000"/>
                </a:solidFill>
              </a:rPr>
              <a:t>Постановка звука Ж </a:t>
            </a:r>
            <a:r>
              <a:rPr lang="ru-RU" b="1" dirty="0">
                <a:solidFill>
                  <a:srgbClr val="00B050"/>
                </a:solidFill>
              </a:rPr>
              <a:t>способ 1.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82BF79-CF65-003B-DDE4-01EF8C7CC6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12192000" cy="4351338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4806939-FB3B-665B-E2F1-C41F1B8B76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994" y="-1"/>
            <a:ext cx="54500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2505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3A2912-887C-8F70-6694-D9A2BB749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rgbClr val="F49ADF"/>
          </a:solidFill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Специальная </a:t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>артикуляционная гимнастика</a:t>
            </a:r>
            <a:br>
              <a:rPr lang="ru-RU" dirty="0"/>
            </a:br>
            <a:r>
              <a:rPr lang="ru-RU" b="1" dirty="0">
                <a:solidFill>
                  <a:srgbClr val="FF0000"/>
                </a:solidFill>
              </a:rPr>
              <a:t>Постановка звука Ж </a:t>
            </a:r>
            <a:r>
              <a:rPr lang="ru-RU" b="1" dirty="0">
                <a:solidFill>
                  <a:srgbClr val="00B050"/>
                </a:solidFill>
              </a:rPr>
              <a:t>способ 2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82BF79-CF65-003B-DDE4-01EF8C7CC6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12192000" cy="4351338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E7E85E9-D811-EFF5-6134-AC62368A5D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994" y="-1"/>
            <a:ext cx="54500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8541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3A2912-887C-8F70-6694-D9A2BB749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rgbClr val="F49ADF"/>
          </a:solidFill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Специальная </a:t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>артикуляционная гимнастика</a:t>
            </a:r>
            <a:br>
              <a:rPr lang="ru-RU" dirty="0"/>
            </a:br>
            <a:r>
              <a:rPr lang="ru-RU" b="1" dirty="0">
                <a:solidFill>
                  <a:srgbClr val="FF0000"/>
                </a:solidFill>
              </a:rPr>
              <a:t>Постановка звука Ж </a:t>
            </a:r>
            <a:r>
              <a:rPr lang="ru-RU" b="1" dirty="0">
                <a:solidFill>
                  <a:srgbClr val="00B050"/>
                </a:solidFill>
              </a:rPr>
              <a:t>способ 3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82BF79-CF65-003B-DDE4-01EF8C7CC6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12192000" cy="4351338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6827252-DE7D-2B45-3C89-F38CD49F46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937" y="0"/>
            <a:ext cx="54090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9542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3A2912-887C-8F70-6694-D9A2BB749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rgbClr val="F49ADF"/>
          </a:solidFill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Специальная </a:t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>артикуляционная гимнастика</a:t>
            </a:r>
            <a:br>
              <a:rPr lang="ru-RU" dirty="0"/>
            </a:br>
            <a:r>
              <a:rPr lang="ru-RU" b="1" dirty="0">
                <a:solidFill>
                  <a:srgbClr val="FF0000"/>
                </a:solidFill>
              </a:rPr>
              <a:t>Постановка звука Рь </a:t>
            </a:r>
            <a:r>
              <a:rPr lang="ru-RU" b="1" dirty="0">
                <a:solidFill>
                  <a:srgbClr val="00B050"/>
                </a:solidFill>
              </a:rPr>
              <a:t>способ1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82BF79-CF65-003B-DDE4-01EF8C7CC6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12192000" cy="4351338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CD9E10D-E1F7-E5FB-A39F-E8F51BC0DA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994" y="0"/>
            <a:ext cx="54500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43019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3A2912-887C-8F70-6694-D9A2BB749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rgbClr val="F49ADF"/>
          </a:solidFill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Специальная </a:t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>артикуляционная гимнастика</a:t>
            </a:r>
            <a:br>
              <a:rPr lang="ru-RU" dirty="0"/>
            </a:br>
            <a:r>
              <a:rPr lang="ru-RU" b="1" dirty="0">
                <a:solidFill>
                  <a:srgbClr val="FF0000"/>
                </a:solidFill>
              </a:rPr>
              <a:t>Постановка звука Рь </a:t>
            </a:r>
            <a:r>
              <a:rPr lang="ru-RU" b="1" dirty="0">
                <a:solidFill>
                  <a:srgbClr val="00B050"/>
                </a:solidFill>
              </a:rPr>
              <a:t>способ 2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82BF79-CF65-003B-DDE4-01EF8C7CC6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12192000" cy="4351338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40CC03A-18CE-CC41-A91F-3A51C1255B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346" y="0"/>
            <a:ext cx="54454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72497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3A2912-887C-8F70-6694-D9A2BB749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rgbClr val="F49ADF"/>
          </a:solidFill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Специальная </a:t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>артикуляционная гимнастика</a:t>
            </a:r>
            <a:br>
              <a:rPr lang="ru-RU" dirty="0"/>
            </a:br>
            <a:r>
              <a:rPr lang="ru-RU" b="1" dirty="0">
                <a:solidFill>
                  <a:srgbClr val="FF0000"/>
                </a:solidFill>
              </a:rPr>
              <a:t>Постановка звука Рь </a:t>
            </a:r>
            <a:r>
              <a:rPr lang="ru-RU" b="1" dirty="0">
                <a:solidFill>
                  <a:srgbClr val="00B050"/>
                </a:solidFill>
              </a:rPr>
              <a:t>способ 3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82BF79-CF65-003B-DDE4-01EF8C7CC6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12192000" cy="4351338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81C741F-4656-ADDE-EE18-93F6C2C961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643" y="-122830"/>
            <a:ext cx="54363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57471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765FAE-473E-BAA8-67F3-6C9AB6B76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rgbClr val="F49ADF"/>
          </a:solidFill>
        </p:spPr>
        <p:txBody>
          <a:bodyPr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УРА!     </a:t>
            </a:r>
            <a:r>
              <a:rPr lang="ru-RU" b="1" u="sng" dirty="0">
                <a:solidFill>
                  <a:schemeClr val="accent2">
                    <a:lumMod val="50000"/>
                  </a:schemeClr>
                </a:solidFill>
              </a:rPr>
              <a:t>ЗВУК Ж</a:t>
            </a:r>
            <a:r>
              <a:rPr lang="ru-RU" b="1" dirty="0">
                <a:solidFill>
                  <a:srgbClr val="C00000"/>
                </a:solidFill>
              </a:rPr>
              <a:t>   РОДИЛСЯ!</a:t>
            </a:r>
            <a:br>
              <a:rPr lang="ru-RU" b="1" dirty="0">
                <a:solidFill>
                  <a:srgbClr val="C00000"/>
                </a:solidFill>
              </a:rPr>
            </a:br>
            <a:r>
              <a:rPr lang="ru-RU" b="1" dirty="0">
                <a:solidFill>
                  <a:srgbClr val="C00000"/>
                </a:solidFill>
              </a:rPr>
              <a:t>И звук Рь РОДИЛСЯ!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AD6CCF-DDAA-DC67-0C35-ADB72C3BC0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121920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У ребёнка появились изолированные </a:t>
            </a:r>
            <a:r>
              <a:rPr lang="ru-RU" b="1" u="sng" dirty="0">
                <a:solidFill>
                  <a:schemeClr val="accent2">
                    <a:lumMod val="50000"/>
                  </a:schemeClr>
                </a:solidFill>
              </a:rPr>
              <a:t>звуки  Ж, Рь!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B050"/>
                </a:solidFill>
              </a:rPr>
              <a:t>Ребёнок умеет жужжать и мягко рычать.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Часто родители полагают, что на этом работа завершается,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но…нет, впереди- большой труд.</a:t>
            </a:r>
          </a:p>
          <a:p>
            <a:pPr marL="0" indent="0">
              <a:buNone/>
            </a:pP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b="1" u="sng" dirty="0">
                <a:solidFill>
                  <a:schemeClr val="accent2">
                    <a:lumMod val="50000"/>
                  </a:schemeClr>
                </a:solidFill>
              </a:rPr>
              <a:t>Начинаем этап автоматизации звуков Ж, Рь.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Сначала мы отрабатываем звуки Ж, Рь </a:t>
            </a:r>
            <a:r>
              <a:rPr lang="ru-RU" b="1" u="sng" dirty="0">
                <a:solidFill>
                  <a:srgbClr val="C00000"/>
                </a:solidFill>
              </a:rPr>
              <a:t>отдельно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 (изолированно),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Затем- </a:t>
            </a:r>
            <a:r>
              <a:rPr lang="ru-RU" b="1" u="sng" dirty="0">
                <a:solidFill>
                  <a:srgbClr val="C00000"/>
                </a:solidFill>
              </a:rPr>
              <a:t>в слоге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, 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Далее- </a:t>
            </a:r>
            <a:r>
              <a:rPr lang="ru-RU" b="1" u="sng" dirty="0">
                <a:solidFill>
                  <a:srgbClr val="C00000"/>
                </a:solidFill>
              </a:rPr>
              <a:t>в словах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по определённой схеме.</a:t>
            </a:r>
          </a:p>
        </p:txBody>
      </p:sp>
    </p:spTree>
    <p:extLst>
      <p:ext uri="{BB962C8B-B14F-4D97-AF65-F5344CB8AC3E}">
        <p14:creationId xmlns:p14="http://schemas.microsoft.com/office/powerpoint/2010/main" val="31878167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3D69CF-9105-C06B-4EC5-7A11668D0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rgbClr val="FF604B"/>
          </a:solidFill>
        </p:spPr>
        <p:txBody>
          <a:bodyPr>
            <a:normAutofit/>
          </a:bodyPr>
          <a:lstStyle/>
          <a:p>
            <a:pPr algn="ctr"/>
            <a:r>
              <a:rPr lang="ru-RU" sz="4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Особенности мышления</a:t>
            </a:r>
            <a:br>
              <a:rPr lang="ru-RU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детей дошкольного возраста.         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4583BAC-A78C-C13B-73E8-45B591805D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825625"/>
            <a:ext cx="12191999" cy="50323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 </a:t>
            </a:r>
            <a:r>
              <a:rPr lang="ru-RU" b="1" dirty="0">
                <a:solidFill>
                  <a:srgbClr val="002060"/>
                </a:solidFill>
              </a:rPr>
              <a:t>Изменения в мышлении дошкольника </a:t>
            </a:r>
            <a:r>
              <a:rPr lang="ru-RU" dirty="0">
                <a:solidFill>
                  <a:srgbClr val="002060"/>
                </a:solidFill>
              </a:rPr>
              <a:t>прежде всего связаны с тем, что устанавливаются все более тесные </a:t>
            </a:r>
            <a:r>
              <a:rPr lang="ru-RU" b="1" dirty="0">
                <a:solidFill>
                  <a:srgbClr val="002060"/>
                </a:solidFill>
              </a:rPr>
              <a:t>взаимосвязи мышления с речью</a:t>
            </a:r>
            <a:r>
              <a:rPr lang="ru-RU" dirty="0">
                <a:solidFill>
                  <a:srgbClr val="002060"/>
                </a:solidFill>
              </a:rPr>
              <a:t>. 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Такие взаимосвязи приводят,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b="1" dirty="0">
                <a:solidFill>
                  <a:srgbClr val="002060"/>
                </a:solidFill>
              </a:rPr>
              <a:t>во-первых,</a:t>
            </a:r>
            <a:r>
              <a:rPr lang="ru-RU" dirty="0">
                <a:solidFill>
                  <a:srgbClr val="002060"/>
                </a:solidFill>
              </a:rPr>
              <a:t> к появлению развернутого мыслительного процесса - рассуждения,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2060"/>
                </a:solidFill>
              </a:rPr>
              <a:t> во-вторых</a:t>
            </a:r>
            <a:r>
              <a:rPr lang="ru-RU" dirty="0">
                <a:solidFill>
                  <a:srgbClr val="002060"/>
                </a:solidFill>
              </a:rPr>
              <a:t>, к перестройке взаимоотношений практической и умственной деятельности, когда речь начинает выполнять планирующую функцию,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b="1" dirty="0">
                <a:solidFill>
                  <a:srgbClr val="002060"/>
                </a:solidFill>
              </a:rPr>
              <a:t>в-третьих</a:t>
            </a:r>
            <a:r>
              <a:rPr lang="ru-RU" dirty="0">
                <a:solidFill>
                  <a:srgbClr val="002060"/>
                </a:solidFill>
              </a:rPr>
              <a:t>, к бурному развитию мыслительных операций. </a:t>
            </a:r>
          </a:p>
        </p:txBody>
      </p:sp>
    </p:spTree>
    <p:extLst>
      <p:ext uri="{BB962C8B-B14F-4D97-AF65-F5344CB8AC3E}">
        <p14:creationId xmlns:p14="http://schemas.microsoft.com/office/powerpoint/2010/main" val="110300708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111FAB-E2E2-E72E-0FC9-FB725D1EE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1353800" cy="1690688"/>
          </a:xfrm>
          <a:solidFill>
            <a:srgbClr val="66D078"/>
          </a:solidFill>
        </p:spPr>
        <p:txBody>
          <a:bodyPr>
            <a:normAutofit/>
          </a:bodyPr>
          <a:lstStyle/>
          <a:p>
            <a:r>
              <a:rPr lang="ru-RU" sz="3600" dirty="0">
                <a:solidFill>
                  <a:srgbClr val="C00000"/>
                </a:solidFill>
              </a:rPr>
              <a:t>Автоматизация </a:t>
            </a:r>
            <a:br>
              <a:rPr lang="ru-RU" sz="3600" dirty="0">
                <a:solidFill>
                  <a:srgbClr val="C00000"/>
                </a:solidFill>
              </a:rPr>
            </a:br>
            <a:r>
              <a:rPr lang="ru-RU" sz="3600" dirty="0">
                <a:solidFill>
                  <a:srgbClr val="C00000"/>
                </a:solidFill>
              </a:rPr>
              <a:t>изолированного </a:t>
            </a:r>
            <a:r>
              <a:rPr lang="ru-RU" sz="3600" b="1" dirty="0">
                <a:solidFill>
                  <a:srgbClr val="C00000"/>
                </a:solidFill>
              </a:rPr>
              <a:t>звука Ж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BCA69A-8CD6-8E2F-4B5E-24A5245737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113538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Звуковые дорожки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A828D02-1BE5-C10E-1D3B-A87B40411C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857" y="0"/>
            <a:ext cx="55880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901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111FAB-E2E2-E72E-0FC9-FB725D1EE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1353800" cy="1690688"/>
          </a:xfrm>
          <a:solidFill>
            <a:srgbClr val="66D078"/>
          </a:solidFill>
        </p:spPr>
        <p:txBody>
          <a:bodyPr>
            <a:normAutofit/>
          </a:bodyPr>
          <a:lstStyle/>
          <a:p>
            <a:r>
              <a:rPr lang="ru-RU" sz="3600" dirty="0">
                <a:solidFill>
                  <a:srgbClr val="C00000"/>
                </a:solidFill>
              </a:rPr>
              <a:t>Автоматизация </a:t>
            </a:r>
            <a:br>
              <a:rPr lang="ru-RU" sz="3600" dirty="0">
                <a:solidFill>
                  <a:srgbClr val="C00000"/>
                </a:solidFill>
              </a:rPr>
            </a:br>
            <a:r>
              <a:rPr lang="ru-RU" sz="3600" dirty="0">
                <a:solidFill>
                  <a:srgbClr val="C00000"/>
                </a:solidFill>
              </a:rPr>
              <a:t>изолированного </a:t>
            </a:r>
            <a:r>
              <a:rPr lang="ru-RU" sz="3600" b="1" dirty="0">
                <a:solidFill>
                  <a:srgbClr val="C00000"/>
                </a:solidFill>
              </a:rPr>
              <a:t>звука Ж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BCA69A-8CD6-8E2F-4B5E-24A5245737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113538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Звуковые дорожки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B870A53-5935-9561-2420-CA5E78FD3B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505" y="95534"/>
            <a:ext cx="55055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65048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111FAB-E2E2-E72E-0FC9-FB725D1EE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rgbClr val="66D078"/>
          </a:solidFill>
        </p:spPr>
        <p:txBody>
          <a:bodyPr>
            <a:normAutofit/>
          </a:bodyPr>
          <a:lstStyle/>
          <a:p>
            <a:r>
              <a:rPr lang="ru-RU" sz="3600" dirty="0">
                <a:solidFill>
                  <a:srgbClr val="C00000"/>
                </a:solidFill>
              </a:rPr>
              <a:t>Автоматизация </a:t>
            </a:r>
            <a:br>
              <a:rPr lang="ru-RU" sz="3600" dirty="0">
                <a:solidFill>
                  <a:srgbClr val="C00000"/>
                </a:solidFill>
              </a:rPr>
            </a:br>
            <a:r>
              <a:rPr lang="ru-RU" sz="3600" dirty="0">
                <a:solidFill>
                  <a:srgbClr val="C00000"/>
                </a:solidFill>
              </a:rPr>
              <a:t>изолированного </a:t>
            </a:r>
            <a:r>
              <a:rPr lang="ru-RU" sz="3600" b="1" dirty="0">
                <a:solidFill>
                  <a:srgbClr val="C00000"/>
                </a:solidFill>
              </a:rPr>
              <a:t>звука Рь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BCA69A-8CD6-8E2F-4B5E-24A5245737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113538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Звуковые дорожки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E0DCA96-8C1A-D27C-1F57-8E233B249F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573" y="-1"/>
            <a:ext cx="56274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79731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111FAB-E2E2-E72E-0FC9-FB725D1EE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rgbClr val="66D078"/>
          </a:solidFill>
        </p:spPr>
        <p:txBody>
          <a:bodyPr>
            <a:normAutofit/>
          </a:bodyPr>
          <a:lstStyle/>
          <a:p>
            <a:r>
              <a:rPr lang="ru-RU" sz="3600" dirty="0">
                <a:solidFill>
                  <a:srgbClr val="C00000"/>
                </a:solidFill>
              </a:rPr>
              <a:t>Автоматизация </a:t>
            </a:r>
            <a:br>
              <a:rPr lang="ru-RU" sz="3600" dirty="0">
                <a:solidFill>
                  <a:srgbClr val="C00000"/>
                </a:solidFill>
              </a:rPr>
            </a:br>
            <a:r>
              <a:rPr lang="ru-RU" sz="3600" dirty="0">
                <a:solidFill>
                  <a:srgbClr val="C00000"/>
                </a:solidFill>
              </a:rPr>
              <a:t>изолированного </a:t>
            </a:r>
            <a:r>
              <a:rPr lang="ru-RU" sz="3600" b="1" dirty="0">
                <a:solidFill>
                  <a:srgbClr val="C00000"/>
                </a:solidFill>
              </a:rPr>
              <a:t>звука Рь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BCA69A-8CD6-8E2F-4B5E-24A5245737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113538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Звуковые дорожки:</a:t>
            </a:r>
          </a:p>
          <a:p>
            <a:pPr marL="0" indent="0">
              <a:buNone/>
            </a:pPr>
            <a:r>
              <a:rPr lang="ru-RU" u="sng" dirty="0">
                <a:solidFill>
                  <a:schemeClr val="accent2">
                    <a:lumMod val="50000"/>
                  </a:schemeClr>
                </a:solidFill>
              </a:rPr>
              <a:t>интересные варианты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ED49121-BFA8-EDD9-377E-BECC2E313A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995" y="0"/>
            <a:ext cx="54500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40582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111FAB-E2E2-E72E-0FC9-FB725D1EE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1353800" cy="1690688"/>
          </a:xfrm>
          <a:solidFill>
            <a:srgbClr val="66D078"/>
          </a:solidFill>
        </p:spPr>
        <p:txBody>
          <a:bodyPr>
            <a:normAutofit/>
          </a:bodyPr>
          <a:lstStyle/>
          <a:p>
            <a:r>
              <a:rPr lang="ru-RU" sz="3600" dirty="0">
                <a:solidFill>
                  <a:srgbClr val="C00000"/>
                </a:solidFill>
              </a:rPr>
              <a:t>Автоматизация </a:t>
            </a:r>
            <a:br>
              <a:rPr lang="ru-RU" sz="3600" dirty="0">
                <a:solidFill>
                  <a:srgbClr val="C00000"/>
                </a:solidFill>
              </a:rPr>
            </a:br>
            <a:r>
              <a:rPr lang="ru-RU" sz="3600" dirty="0">
                <a:solidFill>
                  <a:srgbClr val="C00000"/>
                </a:solidFill>
              </a:rPr>
              <a:t>изолированного </a:t>
            </a:r>
            <a:r>
              <a:rPr lang="ru-RU" sz="3600" b="1" dirty="0">
                <a:solidFill>
                  <a:srgbClr val="C00000"/>
                </a:solidFill>
              </a:rPr>
              <a:t>звука Ж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BCA69A-8CD6-8E2F-4B5E-24A5245737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113538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Ребёнок продолжает 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находиться в сюжете сказки,-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так намного интереснее 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отрабатывать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звук Ж.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C06EF68-D6B7-4872-E9E4-56B6888929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937" y="-1"/>
            <a:ext cx="52746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08332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111FAB-E2E2-E72E-0FC9-FB725D1EE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1353800" cy="1690688"/>
          </a:xfrm>
          <a:solidFill>
            <a:srgbClr val="66D078"/>
          </a:solidFill>
        </p:spPr>
        <p:txBody>
          <a:bodyPr>
            <a:normAutofit/>
          </a:bodyPr>
          <a:lstStyle/>
          <a:p>
            <a:r>
              <a:rPr lang="ru-RU" sz="3600" dirty="0">
                <a:solidFill>
                  <a:srgbClr val="C00000"/>
                </a:solidFill>
              </a:rPr>
              <a:t>Автоматизация </a:t>
            </a:r>
            <a:br>
              <a:rPr lang="ru-RU" sz="3600" dirty="0">
                <a:solidFill>
                  <a:srgbClr val="C00000"/>
                </a:solidFill>
              </a:rPr>
            </a:br>
            <a:r>
              <a:rPr lang="ru-RU" sz="3600" dirty="0">
                <a:solidFill>
                  <a:srgbClr val="C00000"/>
                </a:solidFill>
              </a:rPr>
              <a:t>изолированных </a:t>
            </a:r>
            <a:r>
              <a:rPr lang="ru-RU" sz="3600" b="1" dirty="0">
                <a:solidFill>
                  <a:srgbClr val="C00000"/>
                </a:solidFill>
              </a:rPr>
              <a:t>звуков Ж, Рь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BCA69A-8CD6-8E2F-4B5E-24A5245737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113538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в каждой сказке-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по два варианта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для работы 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с изолированным 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звуком Ж, Рь.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411EA4E-0491-671D-993B-AF2E231E9F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516" y="0"/>
            <a:ext cx="53559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27073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111FAB-E2E2-E72E-0FC9-FB725D1EE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1353800" cy="1690688"/>
          </a:xfrm>
          <a:solidFill>
            <a:srgbClr val="66D078"/>
          </a:solidFill>
        </p:spPr>
        <p:txBody>
          <a:bodyPr>
            <a:normAutofit/>
          </a:bodyPr>
          <a:lstStyle/>
          <a:p>
            <a:r>
              <a:rPr lang="ru-RU" sz="3600" dirty="0">
                <a:solidFill>
                  <a:srgbClr val="C00000"/>
                </a:solidFill>
              </a:rPr>
              <a:t>Автоматизация </a:t>
            </a:r>
            <a:br>
              <a:rPr lang="ru-RU" sz="3600" dirty="0">
                <a:solidFill>
                  <a:srgbClr val="C00000"/>
                </a:solidFill>
              </a:rPr>
            </a:br>
            <a:r>
              <a:rPr lang="ru-RU" sz="3600" dirty="0">
                <a:solidFill>
                  <a:srgbClr val="C00000"/>
                </a:solidFill>
              </a:rPr>
              <a:t>изолированного </a:t>
            </a:r>
            <a:r>
              <a:rPr lang="ru-RU" sz="3600" b="1" dirty="0">
                <a:solidFill>
                  <a:srgbClr val="C00000"/>
                </a:solidFill>
              </a:rPr>
              <a:t>звука Рь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BCA69A-8CD6-8E2F-4B5E-24A5245737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113538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Интересной разнообразной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работы достаточно для того,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чтобы звук Рь ребёнок стал 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проговаривать чисто.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0859D13-17BE-364E-A6A8-D9AD81A3BB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642" y="0"/>
            <a:ext cx="54363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29177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BF2717-98CE-29AC-9F2D-6B4E64C5F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rgbClr val="E8946E"/>
          </a:solidFill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</a:rPr>
              <a:t>Автоматизация звуков Ж, Рь в слогах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B2706E-C284-4FF1-B5C0-DFF05E7D51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09182" y="1825625"/>
            <a:ext cx="12301182" cy="435133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   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Работе со слогами необходимо уделять достаточное время,</a:t>
            </a:r>
          </a:p>
          <a:p>
            <a:pPr marL="0" indent="0">
              <a:buNone/>
            </a:pPr>
            <a:r>
              <a:rPr lang="ru-RU" dirty="0">
                <a:solidFill>
                  <a:srgbClr val="C00000"/>
                </a:solidFill>
              </a:rPr>
              <a:t>     не торопиться переходить к работе со словами.</a:t>
            </a:r>
          </a:p>
          <a:p>
            <a:pPr marL="0" indent="0">
              <a:buNone/>
            </a:pPr>
            <a:endParaRPr lang="ru-RU" dirty="0"/>
          </a:p>
          <a:p>
            <a:pPr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2060"/>
                </a:solidFill>
              </a:rPr>
              <a:t>    Чем </a:t>
            </a:r>
            <a:r>
              <a:rPr lang="ru-RU" dirty="0">
                <a:solidFill>
                  <a:srgbClr val="C00000"/>
                </a:solidFill>
              </a:rPr>
              <a:t>качественнее</a:t>
            </a:r>
            <a:r>
              <a:rPr lang="ru-RU" dirty="0">
                <a:solidFill>
                  <a:srgbClr val="002060"/>
                </a:solidFill>
              </a:rPr>
              <a:t> будет проведена работа с автоматизацией звуков    Ж,         Рь в слогах, тем </a:t>
            </a:r>
            <a:r>
              <a:rPr lang="ru-RU" dirty="0">
                <a:solidFill>
                  <a:srgbClr val="C00000"/>
                </a:solidFill>
              </a:rPr>
              <a:t>быстрее и легче </a:t>
            </a:r>
            <a:r>
              <a:rPr lang="ru-RU" dirty="0">
                <a:solidFill>
                  <a:srgbClr val="002060"/>
                </a:solidFill>
              </a:rPr>
              <a:t>пройдёт процесс автоматизации звука в словах с дальнейшим введением в свободную речь.</a:t>
            </a:r>
          </a:p>
          <a:p>
            <a:pPr marL="0" indent="0">
              <a:buNone/>
            </a:pPr>
            <a:endParaRPr lang="ru-RU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2060"/>
                </a:solidFill>
              </a:rPr>
              <a:t>    В сказках на эту работу предусмотрено достаточное количество интересных заданий.</a:t>
            </a:r>
          </a:p>
        </p:txBody>
      </p:sp>
    </p:spTree>
    <p:extLst>
      <p:ext uri="{BB962C8B-B14F-4D97-AF65-F5344CB8AC3E}">
        <p14:creationId xmlns:p14="http://schemas.microsoft.com/office/powerpoint/2010/main" val="361775736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BF2717-98CE-29AC-9F2D-6B4E64C5F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rgbClr val="E8946E"/>
          </a:solidFill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002060"/>
                </a:solidFill>
              </a:rPr>
              <a:t>Автоматизация звука Ж </a:t>
            </a:r>
            <a:br>
              <a:rPr lang="ru-RU" sz="3600" b="1" dirty="0">
                <a:solidFill>
                  <a:srgbClr val="002060"/>
                </a:solidFill>
              </a:rPr>
            </a:br>
            <a:r>
              <a:rPr lang="ru-RU" sz="3600" b="1" dirty="0">
                <a:solidFill>
                  <a:srgbClr val="002060"/>
                </a:solidFill>
              </a:rPr>
              <a:t>в слогах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B2706E-C284-4FF1-B5C0-DFF05E7D51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113538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Очень интересный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вид работы,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который позволяет</a:t>
            </a:r>
          </a:p>
          <a:p>
            <a:pPr marL="0" indent="0">
              <a:buNone/>
            </a:pPr>
            <a:r>
              <a:rPr lang="ru-RU" b="1" dirty="0">
                <a:solidFill>
                  <a:srgbClr val="C00000"/>
                </a:solidFill>
              </a:rPr>
              <a:t>обучить ребёнка</a:t>
            </a:r>
          </a:p>
          <a:p>
            <a:pPr marL="0" indent="0">
              <a:buNone/>
            </a:pPr>
            <a:r>
              <a:rPr lang="ru-RU" b="1" dirty="0">
                <a:solidFill>
                  <a:srgbClr val="C00000"/>
                </a:solidFill>
              </a:rPr>
              <a:t>послоговому чтению</a:t>
            </a:r>
          </a:p>
          <a:p>
            <a:pPr marL="0" indent="0">
              <a:buNone/>
            </a:pPr>
            <a:r>
              <a:rPr lang="ru-RU" b="1" dirty="0">
                <a:solidFill>
                  <a:srgbClr val="C00000"/>
                </a:solidFill>
              </a:rPr>
              <a:t>одновременно </a:t>
            </a:r>
          </a:p>
          <a:p>
            <a:pPr marL="0" indent="0">
              <a:buNone/>
            </a:pPr>
            <a:r>
              <a:rPr lang="ru-RU" b="1" dirty="0">
                <a:solidFill>
                  <a:srgbClr val="C00000"/>
                </a:solidFill>
              </a:rPr>
              <a:t>с автоматизацией</a:t>
            </a:r>
          </a:p>
          <a:p>
            <a:pPr marL="0" indent="0">
              <a:buNone/>
            </a:pPr>
            <a:r>
              <a:rPr lang="ru-RU" b="1" dirty="0">
                <a:solidFill>
                  <a:srgbClr val="C00000"/>
                </a:solidFill>
              </a:rPr>
              <a:t>звука Ж в слоге.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D3064C1-1D29-1D3A-F1E7-67328731F9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460" y="0"/>
            <a:ext cx="5545540" cy="6748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48745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BF2717-98CE-29AC-9F2D-6B4E64C5F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rgbClr val="E8946E"/>
          </a:solidFill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002060"/>
                </a:solidFill>
              </a:rPr>
              <a:t>Автоматизация звука Рь </a:t>
            </a:r>
            <a:br>
              <a:rPr lang="ru-RU" sz="3600" b="1" dirty="0">
                <a:solidFill>
                  <a:srgbClr val="002060"/>
                </a:solidFill>
              </a:rPr>
            </a:br>
            <a:r>
              <a:rPr lang="ru-RU" sz="3600" b="1" dirty="0">
                <a:solidFill>
                  <a:srgbClr val="002060"/>
                </a:solidFill>
              </a:rPr>
              <a:t>в слогах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B2706E-C284-4FF1-B5C0-DFF05E7D51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113538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Очень интересный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вид работы,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который позволяет</a:t>
            </a:r>
          </a:p>
          <a:p>
            <a:pPr marL="0" indent="0">
              <a:buNone/>
            </a:pPr>
            <a:r>
              <a:rPr lang="ru-RU" b="1" dirty="0">
                <a:solidFill>
                  <a:srgbClr val="C00000"/>
                </a:solidFill>
              </a:rPr>
              <a:t>обучить ребёнка</a:t>
            </a:r>
          </a:p>
          <a:p>
            <a:pPr marL="0" indent="0">
              <a:buNone/>
            </a:pPr>
            <a:r>
              <a:rPr lang="ru-RU" b="1" dirty="0">
                <a:solidFill>
                  <a:srgbClr val="C00000"/>
                </a:solidFill>
              </a:rPr>
              <a:t>послоговому чтению</a:t>
            </a:r>
          </a:p>
          <a:p>
            <a:pPr marL="0" indent="0">
              <a:buNone/>
            </a:pPr>
            <a:r>
              <a:rPr lang="ru-RU" b="1" dirty="0">
                <a:solidFill>
                  <a:srgbClr val="C00000"/>
                </a:solidFill>
              </a:rPr>
              <a:t>одновременно </a:t>
            </a:r>
          </a:p>
          <a:p>
            <a:pPr marL="0" indent="0">
              <a:buNone/>
            </a:pPr>
            <a:r>
              <a:rPr lang="ru-RU" b="1" dirty="0">
                <a:solidFill>
                  <a:srgbClr val="C00000"/>
                </a:solidFill>
              </a:rPr>
              <a:t>с автоматизацией</a:t>
            </a:r>
          </a:p>
          <a:p>
            <a:pPr marL="0" indent="0">
              <a:buNone/>
            </a:pPr>
            <a:r>
              <a:rPr lang="ru-RU" b="1" dirty="0">
                <a:solidFill>
                  <a:srgbClr val="C00000"/>
                </a:solidFill>
              </a:rPr>
              <a:t>звука Ш в слоге.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47087F-A48E-5781-B2BA-E8D877DE72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051" y="-109182"/>
            <a:ext cx="54909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9850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3D69CF-9105-C06B-4EC5-7A11668D0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rgbClr val="FF604B"/>
          </a:solidFill>
        </p:spPr>
        <p:txBody>
          <a:bodyPr>
            <a:normAutofit/>
          </a:bodyPr>
          <a:lstStyle/>
          <a:p>
            <a:pPr algn="ctr"/>
            <a:r>
              <a:rPr lang="ru-RU" sz="4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Особенности мышления</a:t>
            </a:r>
            <a:br>
              <a:rPr lang="ru-RU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детей дошкольного возраста.         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4583BAC-A78C-C13B-73E8-45B591805D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825625"/>
            <a:ext cx="12191999" cy="50323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	</a:t>
            </a:r>
            <a:r>
              <a:rPr lang="ru-RU" dirty="0">
                <a:solidFill>
                  <a:srgbClr val="002060"/>
                </a:solidFill>
              </a:rPr>
              <a:t>В конце дошкольного возраста у ребенка складываются </a:t>
            </a:r>
            <a:r>
              <a:rPr lang="ru-RU" b="1" dirty="0">
                <a:solidFill>
                  <a:srgbClr val="002060"/>
                </a:solidFill>
              </a:rPr>
              <a:t>первичная картина мира и зачатки мировоззрения. 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В то же время </a:t>
            </a:r>
            <a:r>
              <a:rPr lang="ru-RU" b="1" dirty="0">
                <a:solidFill>
                  <a:srgbClr val="002060"/>
                </a:solidFill>
              </a:rPr>
              <a:t>познание действительности у дошкольника происходит не в понятийной, а </a:t>
            </a:r>
            <a:r>
              <a:rPr lang="ru-RU" b="1" u="sng" dirty="0">
                <a:solidFill>
                  <a:srgbClr val="002060"/>
                </a:solidFill>
              </a:rPr>
              <a:t>в наглядно-образной форме</a:t>
            </a:r>
            <a:r>
              <a:rPr lang="ru-RU" dirty="0">
                <a:solidFill>
                  <a:srgbClr val="002060"/>
                </a:solidFill>
              </a:rPr>
              <a:t>. Именно усвоение форм образного познания подводит ребенка к пониманию объективных законов логики, способствует развитию </a:t>
            </a:r>
            <a:r>
              <a:rPr lang="ru-RU" b="1" dirty="0">
                <a:solidFill>
                  <a:srgbClr val="002060"/>
                </a:solidFill>
              </a:rPr>
              <a:t>понятийного мышления</a:t>
            </a:r>
            <a:r>
              <a:rPr lang="ru-RU" dirty="0">
                <a:solidFill>
                  <a:srgbClr val="00206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4910860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BF2717-98CE-29AC-9F2D-6B4E64C5F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rgbClr val="E8946E"/>
          </a:solidFill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002060"/>
                </a:solidFill>
              </a:rPr>
              <a:t>Автоматизация звука Ж </a:t>
            </a:r>
            <a:br>
              <a:rPr lang="ru-RU" sz="3600" b="1" dirty="0">
                <a:solidFill>
                  <a:srgbClr val="002060"/>
                </a:solidFill>
              </a:rPr>
            </a:br>
            <a:r>
              <a:rPr lang="ru-RU" sz="3600" b="1" dirty="0">
                <a:solidFill>
                  <a:srgbClr val="002060"/>
                </a:solidFill>
              </a:rPr>
              <a:t>в слогах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B2706E-C284-4FF1-B5C0-DFF05E7D51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113538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Ребёнок самостоятельно 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проводит линии от буквы Ж 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к гласным звукам 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 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одновременно проговаривая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 слоги.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4FBD386-BEB5-1A02-3063-03203D3BDE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755" y="0"/>
            <a:ext cx="55182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41980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BF2717-98CE-29AC-9F2D-6B4E64C5F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690689"/>
          </a:xfrm>
          <a:solidFill>
            <a:srgbClr val="E8946E"/>
          </a:solidFill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002060"/>
                </a:solidFill>
              </a:rPr>
              <a:t>Автоматизация звука Рь </a:t>
            </a:r>
            <a:br>
              <a:rPr lang="ru-RU" sz="3600" b="1" dirty="0">
                <a:solidFill>
                  <a:srgbClr val="002060"/>
                </a:solidFill>
              </a:rPr>
            </a:br>
            <a:r>
              <a:rPr lang="ru-RU" sz="3600" b="1" dirty="0">
                <a:solidFill>
                  <a:srgbClr val="002060"/>
                </a:solidFill>
              </a:rPr>
              <a:t>в слогах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B2706E-C284-4FF1-B5C0-DFF05E7D51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113538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Таким образом, ребёнок</a:t>
            </a:r>
          </a:p>
          <a:p>
            <a:pPr marL="0" indent="0">
              <a:buNone/>
            </a:pPr>
            <a:r>
              <a:rPr lang="ru-RU" dirty="0"/>
              <a:t>обучается послоговому чтению</a:t>
            </a:r>
          </a:p>
          <a:p>
            <a:pPr marL="0" indent="0">
              <a:buNone/>
            </a:pPr>
            <a:r>
              <a:rPr lang="ru-RU" dirty="0"/>
              <a:t>ОДНОВРЕМЕННО С АВТОМАТИЗАЦИЕЙ</a:t>
            </a:r>
          </a:p>
          <a:p>
            <a:pPr marL="0" indent="0">
              <a:buNone/>
            </a:pPr>
            <a:r>
              <a:rPr lang="ru-RU" dirty="0"/>
              <a:t>ЗВУКА Рь В СЛОГАХ.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FC902B9-B8B0-B380-14BD-9B04EAF0DF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643" y="0"/>
            <a:ext cx="54363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19418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BF2717-98CE-29AC-9F2D-6B4E64C5F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690689"/>
          </a:xfrm>
          <a:solidFill>
            <a:srgbClr val="863CF2"/>
          </a:solidFill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002060"/>
                </a:solidFill>
              </a:rPr>
              <a:t>Автоматизация звука Ж</a:t>
            </a:r>
            <a:br>
              <a:rPr lang="ru-RU" sz="3600" b="1" dirty="0">
                <a:solidFill>
                  <a:srgbClr val="002060"/>
                </a:solidFill>
              </a:rPr>
            </a:br>
            <a:r>
              <a:rPr lang="ru-RU" sz="3600" b="1" dirty="0">
                <a:solidFill>
                  <a:srgbClr val="002060"/>
                </a:solidFill>
              </a:rPr>
              <a:t>в слогах: </a:t>
            </a:r>
            <a:r>
              <a:rPr lang="ru-RU" sz="3600" b="1" dirty="0">
                <a:solidFill>
                  <a:srgbClr val="C00000"/>
                </a:solidFill>
              </a:rPr>
              <a:t>слоговые домики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B2706E-C284-4FF1-B5C0-DFF05E7D51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113538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Как правило, работу со слогом 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логопеды стараются завершить 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побыстрее, чтобы начать 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проговаривать звук в словах. 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Но практика показывает, 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что торопиться не стоит.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E7CDAA-DB2A-E102-6F6F-261BFEC107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881" y="0"/>
            <a:ext cx="53681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28175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BF2717-98CE-29AC-9F2D-6B4E64C5F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690689"/>
          </a:xfrm>
          <a:solidFill>
            <a:srgbClr val="863CF2"/>
          </a:solidFill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002060"/>
                </a:solidFill>
              </a:rPr>
              <a:t>Автоматизация звука Ж</a:t>
            </a:r>
            <a:br>
              <a:rPr lang="ru-RU" sz="3600" b="1" dirty="0">
                <a:solidFill>
                  <a:srgbClr val="002060"/>
                </a:solidFill>
              </a:rPr>
            </a:br>
            <a:r>
              <a:rPr lang="ru-RU" sz="3600" b="1" dirty="0">
                <a:solidFill>
                  <a:srgbClr val="002060"/>
                </a:solidFill>
              </a:rPr>
              <a:t>в слогах: </a:t>
            </a:r>
            <a:r>
              <a:rPr lang="ru-RU" sz="3600" b="1" dirty="0">
                <a:solidFill>
                  <a:srgbClr val="C00000"/>
                </a:solidFill>
              </a:rPr>
              <a:t>слоговые домики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B2706E-C284-4FF1-B5C0-DFF05E7D51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11353800" cy="4351338"/>
          </a:xfrm>
        </p:spPr>
        <p:txBody>
          <a:bodyPr/>
          <a:lstStyle/>
          <a:p>
            <a:pPr marL="0" indent="0">
              <a:buNone/>
            </a:pPr>
            <a:endParaRPr lang="ru-RU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ru-RU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Отрабатываем звук Ж в слогах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ПОСТЕПЕННО!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E2E5F67-AF94-2E3A-F4EC-C90B24ED44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995" y="0"/>
            <a:ext cx="54500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89543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BF2717-98CE-29AC-9F2D-6B4E64C5F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690689"/>
          </a:xfrm>
          <a:solidFill>
            <a:srgbClr val="863CF2"/>
          </a:solidFill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002060"/>
                </a:solidFill>
              </a:rPr>
              <a:t>Автоматизация звука Рь</a:t>
            </a:r>
            <a:br>
              <a:rPr lang="ru-RU" sz="3600" b="1" dirty="0">
                <a:solidFill>
                  <a:srgbClr val="002060"/>
                </a:solidFill>
              </a:rPr>
            </a:br>
            <a:r>
              <a:rPr lang="ru-RU" sz="3600" b="1" dirty="0">
                <a:solidFill>
                  <a:srgbClr val="002060"/>
                </a:solidFill>
              </a:rPr>
              <a:t>в слогах: </a:t>
            </a:r>
            <a:r>
              <a:rPr lang="ru-RU" sz="3600" b="1" dirty="0">
                <a:solidFill>
                  <a:srgbClr val="C00000"/>
                </a:solidFill>
              </a:rPr>
              <a:t>слоговые домики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B2706E-C284-4FF1-B5C0-DFF05E7D51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11353800" cy="4351338"/>
          </a:xfrm>
        </p:spPr>
        <p:txBody>
          <a:bodyPr/>
          <a:lstStyle/>
          <a:p>
            <a:pPr marL="0" indent="0">
              <a:buNone/>
            </a:pPr>
            <a:endParaRPr lang="ru-RU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ru-RU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Отрабатываем звук Рь в слогах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ПОСТЕПЕННО!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6C799E4-9C67-9B62-85A7-0893606723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403" y="0"/>
            <a:ext cx="55045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91733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BF2717-98CE-29AC-9F2D-6B4E64C5F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690689"/>
          </a:xfrm>
          <a:solidFill>
            <a:srgbClr val="863CF2"/>
          </a:solidFill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002060"/>
                </a:solidFill>
              </a:rPr>
              <a:t>Автоматизация звуков Ж, Рь в слогах: </a:t>
            </a:r>
            <a:r>
              <a:rPr lang="ru-RU" sz="4800" b="1" dirty="0">
                <a:solidFill>
                  <a:srgbClr val="C00000"/>
                </a:solidFill>
              </a:rPr>
              <a:t>слоговые домики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B2706E-C284-4FF1-B5C0-DFF05E7D51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113538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Следует внимательно следить </a:t>
            </a:r>
            <a:r>
              <a:rPr lang="ru-RU" dirty="0">
                <a:solidFill>
                  <a:srgbClr val="C00000"/>
                </a:solidFill>
              </a:rPr>
              <a:t>за работоспособностью </a:t>
            </a:r>
            <a:r>
              <a:rPr lang="ru-RU" dirty="0">
                <a:solidFill>
                  <a:srgbClr val="002060"/>
                </a:solidFill>
              </a:rPr>
              <a:t>ребёнка: если ребёнок устал от работы с голосом, то мы предлагаем работу в слоговом домике </a:t>
            </a:r>
            <a:r>
              <a:rPr lang="ru-RU" dirty="0">
                <a:solidFill>
                  <a:srgbClr val="C00000"/>
                </a:solidFill>
              </a:rPr>
              <a:t>с минимальной (щадящей) речевой нагрузкой</a:t>
            </a:r>
            <a:r>
              <a:rPr lang="ru-RU" dirty="0">
                <a:solidFill>
                  <a:srgbClr val="002060"/>
                </a:solidFill>
              </a:rPr>
              <a:t>: ребёнок выполняет графические задания(раскрашивает, обводит) и одновременно проговаривает слоги.</a:t>
            </a:r>
          </a:p>
          <a:p>
            <a:pPr marL="0" indent="0">
              <a:buNone/>
            </a:pPr>
            <a:endParaRPr lang="ru-RU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Ребёнок продолжает находиться в сюжете сказки, что делает эту работу увлекательной.</a:t>
            </a:r>
          </a:p>
          <a:p>
            <a:pPr marL="0" indent="0">
              <a:buNone/>
            </a:pPr>
            <a:r>
              <a:rPr lang="ru-RU" dirty="0">
                <a:solidFill>
                  <a:srgbClr val="C00000"/>
                </a:solidFill>
              </a:rPr>
              <a:t>Мы работаем ещё только со слогами, а интерес ребёнка на высоком уровне!</a:t>
            </a:r>
          </a:p>
          <a:p>
            <a:pPr marL="0" indent="0">
              <a:buNone/>
            </a:pP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03798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BF2717-98CE-29AC-9F2D-6B4E64C5F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690689"/>
          </a:xfrm>
          <a:solidFill>
            <a:srgbClr val="863CF2"/>
          </a:solidFill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002060"/>
                </a:solidFill>
              </a:rPr>
              <a:t>Автоматизация звука Ж </a:t>
            </a:r>
            <a:br>
              <a:rPr lang="ru-RU" sz="3600" b="1" dirty="0">
                <a:solidFill>
                  <a:srgbClr val="002060"/>
                </a:solidFill>
              </a:rPr>
            </a:br>
            <a:r>
              <a:rPr lang="ru-RU" sz="3600" b="1" dirty="0">
                <a:solidFill>
                  <a:srgbClr val="002060"/>
                </a:solidFill>
              </a:rPr>
              <a:t>в слогах: </a:t>
            </a:r>
            <a:r>
              <a:rPr lang="ru-RU" sz="3600" b="1" dirty="0">
                <a:solidFill>
                  <a:srgbClr val="C00000"/>
                </a:solidFill>
              </a:rPr>
              <a:t>слоговые домики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B2706E-C284-4FF1-B5C0-DFF05E7D51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113538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Слоговой домик: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Слоги+ мелкая моторика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7DA3241-0BBA-710A-551F-0DB26B1230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995" y="0"/>
            <a:ext cx="54500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14480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BF2717-98CE-29AC-9F2D-6B4E64C5F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690689"/>
          </a:xfrm>
          <a:solidFill>
            <a:srgbClr val="863CF2"/>
          </a:solidFill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002060"/>
                </a:solidFill>
              </a:rPr>
              <a:t>Автоматизация звука Ж </a:t>
            </a:r>
            <a:br>
              <a:rPr lang="ru-RU" sz="3600" b="1" dirty="0">
                <a:solidFill>
                  <a:srgbClr val="002060"/>
                </a:solidFill>
              </a:rPr>
            </a:br>
            <a:r>
              <a:rPr lang="ru-RU" sz="3600" b="1" dirty="0">
                <a:solidFill>
                  <a:srgbClr val="002060"/>
                </a:solidFill>
              </a:rPr>
              <a:t>в слогах: </a:t>
            </a:r>
            <a:r>
              <a:rPr lang="ru-RU" sz="3600" b="1" dirty="0">
                <a:solidFill>
                  <a:srgbClr val="C00000"/>
                </a:solidFill>
              </a:rPr>
              <a:t>слоговые домики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B2706E-C284-4FF1-B5C0-DFF05E7D51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113538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Слоговой домик: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Слоги+ мелкая моторика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768D831-C650-309E-FE19-A2313A10FA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699" y="0"/>
            <a:ext cx="53562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20666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BF2717-98CE-29AC-9F2D-6B4E64C5F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690689"/>
          </a:xfrm>
          <a:solidFill>
            <a:srgbClr val="863CF2"/>
          </a:solidFill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002060"/>
                </a:solidFill>
              </a:rPr>
              <a:t>Автоматизация звука Рь</a:t>
            </a:r>
            <a:br>
              <a:rPr lang="ru-RU" sz="3600" b="1" dirty="0">
                <a:solidFill>
                  <a:srgbClr val="002060"/>
                </a:solidFill>
              </a:rPr>
            </a:br>
            <a:r>
              <a:rPr lang="ru-RU" sz="3600" b="1" dirty="0">
                <a:solidFill>
                  <a:srgbClr val="002060"/>
                </a:solidFill>
              </a:rPr>
              <a:t>в слогах: </a:t>
            </a:r>
            <a:r>
              <a:rPr lang="ru-RU" sz="3600" b="1" dirty="0">
                <a:solidFill>
                  <a:srgbClr val="C00000"/>
                </a:solidFill>
              </a:rPr>
              <a:t>слоговые домики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B2706E-C284-4FF1-B5C0-DFF05E7D51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113538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Можно использовать наложение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 различных предметов 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(фишек, крышечек) на окошки 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для слияния слога.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B4DB021-599C-8EC2-F70C-8F244712EE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643" y="0"/>
            <a:ext cx="54363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39408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BF2717-98CE-29AC-9F2D-6B4E64C5F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690689"/>
          </a:xfrm>
          <a:solidFill>
            <a:srgbClr val="863CF2"/>
          </a:solidFill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002060"/>
                </a:solidFill>
              </a:rPr>
              <a:t>Автоматизация звука Рь</a:t>
            </a:r>
            <a:br>
              <a:rPr lang="ru-RU" sz="3600" b="1" dirty="0">
                <a:solidFill>
                  <a:srgbClr val="002060"/>
                </a:solidFill>
              </a:rPr>
            </a:br>
            <a:r>
              <a:rPr lang="ru-RU" sz="3600" b="1" dirty="0">
                <a:solidFill>
                  <a:srgbClr val="002060"/>
                </a:solidFill>
              </a:rPr>
              <a:t>в слогах: </a:t>
            </a:r>
            <a:r>
              <a:rPr lang="ru-RU" sz="3600" b="1" dirty="0">
                <a:solidFill>
                  <a:srgbClr val="C00000"/>
                </a:solidFill>
              </a:rPr>
              <a:t>слоговые домики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B2706E-C284-4FF1-B5C0-DFF05E7D51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113538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Столько приятных 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дополнительных </a:t>
            </a:r>
            <a:r>
              <a:rPr lang="ru-RU" dirty="0">
                <a:solidFill>
                  <a:srgbClr val="C00000"/>
                </a:solidFill>
              </a:rPr>
              <a:t>преимуществ:</a:t>
            </a:r>
            <a:r>
              <a:rPr lang="ru-RU" dirty="0">
                <a:solidFill>
                  <a:srgbClr val="002060"/>
                </a:solidFill>
              </a:rPr>
              <a:t> 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совершенствуется мелкая моторика, 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ребёнок обучается 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послоговому чтению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0D64D7C-0775-7CC2-0BDD-B794AE881B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699" y="0"/>
            <a:ext cx="5477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0655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3D69CF-9105-C06B-4EC5-7A11668D0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rgbClr val="FF604B"/>
          </a:solidFill>
        </p:spPr>
        <p:txBody>
          <a:bodyPr>
            <a:normAutofit/>
          </a:bodyPr>
          <a:lstStyle/>
          <a:p>
            <a:pPr algn="ctr"/>
            <a:r>
              <a:rPr lang="ru-RU" sz="4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Руководство мышлением дошкольника.         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4583BAC-A78C-C13B-73E8-45B591805D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825625"/>
            <a:ext cx="12191999" cy="50323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 	</a:t>
            </a:r>
            <a:r>
              <a:rPr lang="ru-RU" dirty="0">
                <a:solidFill>
                  <a:srgbClr val="002060"/>
                </a:solidFill>
              </a:rPr>
              <a:t>В дошкольном возрасте в контексте внеситуативно-познавательного общения со взрослым возникает особого рода «теоретическая» деятельность. </a:t>
            </a:r>
            <a:r>
              <a:rPr lang="ru-RU" b="1" dirty="0">
                <a:solidFill>
                  <a:srgbClr val="002060"/>
                </a:solidFill>
              </a:rPr>
              <a:t>Появляются многочисленные детские вопросы</a:t>
            </a:r>
            <a:r>
              <a:rPr lang="ru-RU" dirty="0">
                <a:solidFill>
                  <a:srgbClr val="002060"/>
                </a:solidFill>
              </a:rPr>
              <a:t>, касающиеся разнообразных сфер действительности. 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2060"/>
                </a:solidFill>
              </a:rPr>
              <a:t>Отношение взрослого к детским вопросам </a:t>
            </a:r>
            <a:r>
              <a:rPr lang="ru-RU" dirty="0">
                <a:solidFill>
                  <a:srgbClr val="002060"/>
                </a:solidFill>
              </a:rPr>
              <a:t>и определяет во многом дальнейшее развитие мышления. 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Отвечая на них, необходимо предоставить ребенку возможность с помощью взрослого, сверстников или </a:t>
            </a:r>
            <a:r>
              <a:rPr lang="ru-RU" b="1" dirty="0">
                <a:solidFill>
                  <a:srgbClr val="002060"/>
                </a:solidFill>
              </a:rPr>
              <a:t>самостоятельно найти требуемый ответ</a:t>
            </a:r>
            <a:r>
              <a:rPr lang="ru-RU" dirty="0">
                <a:solidFill>
                  <a:srgbClr val="002060"/>
                </a:solidFill>
              </a:rPr>
              <a:t>, а не торопиться давать знания в готовом виде. </a:t>
            </a:r>
          </a:p>
        </p:txBody>
      </p:sp>
    </p:spTree>
    <p:extLst>
      <p:ext uri="{BB962C8B-B14F-4D97-AF65-F5344CB8AC3E}">
        <p14:creationId xmlns:p14="http://schemas.microsoft.com/office/powerpoint/2010/main" val="327215799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BF2717-98CE-29AC-9F2D-6B4E64C5F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690689"/>
          </a:xfrm>
          <a:solidFill>
            <a:srgbClr val="863CF2"/>
          </a:solidFill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002060"/>
                </a:solidFill>
              </a:rPr>
              <a:t>Автоматизация звука Ж </a:t>
            </a:r>
            <a:br>
              <a:rPr lang="ru-RU" sz="3600" b="1" dirty="0">
                <a:solidFill>
                  <a:srgbClr val="002060"/>
                </a:solidFill>
              </a:rPr>
            </a:br>
            <a:r>
              <a:rPr lang="ru-RU" sz="3600" b="1" dirty="0">
                <a:solidFill>
                  <a:srgbClr val="002060"/>
                </a:solidFill>
              </a:rPr>
              <a:t>в слогах: </a:t>
            </a:r>
            <a:r>
              <a:rPr lang="ru-RU" sz="3600" b="1" dirty="0">
                <a:solidFill>
                  <a:srgbClr val="C00000"/>
                </a:solidFill>
              </a:rPr>
              <a:t>слоговые домики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B2706E-C284-4FF1-B5C0-DFF05E7D51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113538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rgbClr val="C00000"/>
                </a:solidFill>
              </a:rPr>
              <a:t>Преимущества для педагога: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Не надо искать дополнительных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 материалов: 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в каждой сказке есть 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всё необходимое!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FA514A1-B47C-5BF5-F785-02809638B5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460" y="-10236"/>
            <a:ext cx="55455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74614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BF2717-98CE-29AC-9F2D-6B4E64C5F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9" y="0"/>
            <a:ext cx="12192000" cy="1690689"/>
          </a:xfrm>
          <a:solidFill>
            <a:srgbClr val="863CF2"/>
          </a:solidFill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002060"/>
                </a:solidFill>
              </a:rPr>
              <a:t>Автоматизация звука Рь </a:t>
            </a:r>
            <a:br>
              <a:rPr lang="ru-RU" sz="3600" b="1" dirty="0">
                <a:solidFill>
                  <a:srgbClr val="002060"/>
                </a:solidFill>
              </a:rPr>
            </a:br>
            <a:r>
              <a:rPr lang="ru-RU" sz="3600" b="1" dirty="0">
                <a:solidFill>
                  <a:srgbClr val="002060"/>
                </a:solidFill>
              </a:rPr>
              <a:t>в слогах: </a:t>
            </a:r>
            <a:r>
              <a:rPr lang="ru-RU" sz="3600" b="1" dirty="0">
                <a:solidFill>
                  <a:srgbClr val="C00000"/>
                </a:solidFill>
              </a:rPr>
              <a:t>слоговые домики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B2706E-C284-4FF1-B5C0-DFF05E7D51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113538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rgbClr val="C00000"/>
                </a:solidFill>
              </a:rPr>
              <a:t>Преимущества для педагога: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Не надо искать дополнительных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 материалов: 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в каждой сказке есть 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всё необходимое!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9727DFD-66EA-4EE8-A75F-9EA29E6D84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165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92215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3D0EB6-9124-2C54-488B-5DC1E35E7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rgbClr val="76E7EA"/>
          </a:solidFill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7030A0"/>
                </a:solidFill>
              </a:rPr>
              <a:t>Закрепление успехов ребёнка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65284B8-C012-A387-7787-337BF15233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113538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В конце каждого занятия с ребёнком необходимо обобщить и повторить, какие упражнения получились, а какие – пока нет.</a:t>
            </a:r>
          </a:p>
          <a:p>
            <a:pPr marL="0" indent="0">
              <a:buNone/>
            </a:pPr>
            <a:r>
              <a:rPr lang="ru-RU" dirty="0">
                <a:solidFill>
                  <a:srgbClr val="FF0000"/>
                </a:solidFill>
              </a:rPr>
              <a:t>В первую очередь необходимо отметить успехи ребёнка, даже если они очень маленькие.</a:t>
            </a:r>
          </a:p>
          <a:p>
            <a:pPr marL="0" indent="0">
              <a:buNone/>
            </a:pPr>
            <a:endParaRPr lang="ru-RU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В каждой сказке для этого предусмотрена специальная страничка- </a:t>
            </a:r>
            <a:r>
              <a:rPr lang="ru-RU" b="1" dirty="0">
                <a:solidFill>
                  <a:srgbClr val="002060"/>
                </a:solidFill>
              </a:rPr>
              <a:t>ПОВТОРЕНИЕ И ЗАКРЕПЛЕНИЕ.</a:t>
            </a:r>
          </a:p>
        </p:txBody>
      </p:sp>
    </p:spTree>
    <p:extLst>
      <p:ext uri="{BB962C8B-B14F-4D97-AF65-F5344CB8AC3E}">
        <p14:creationId xmlns:p14="http://schemas.microsoft.com/office/powerpoint/2010/main" val="135217279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3D0EB6-9124-2C54-488B-5DC1E35E7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rgbClr val="76E7EA"/>
          </a:solidFill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7030A0"/>
                </a:solidFill>
              </a:rPr>
              <a:t>Закрепление </a:t>
            </a:r>
            <a:br>
              <a:rPr lang="ru-RU" b="1" dirty="0">
                <a:solidFill>
                  <a:srgbClr val="7030A0"/>
                </a:solidFill>
              </a:rPr>
            </a:br>
            <a:r>
              <a:rPr lang="ru-RU" b="1" dirty="0">
                <a:solidFill>
                  <a:srgbClr val="7030A0"/>
                </a:solidFill>
              </a:rPr>
              <a:t>успехов ребёнка </a:t>
            </a:r>
            <a:br>
              <a:rPr lang="ru-RU" b="1" dirty="0">
                <a:solidFill>
                  <a:srgbClr val="7030A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>Звук Ж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39AD1DB1-4BFE-B510-162A-A624EF4D07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41297327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3D0EB6-9124-2C54-488B-5DC1E35E7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rgbClr val="76E7EA"/>
          </a:solidFill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7030A0"/>
                </a:solidFill>
              </a:rPr>
              <a:t>Закрепление </a:t>
            </a:r>
            <a:br>
              <a:rPr lang="ru-RU" b="1" dirty="0">
                <a:solidFill>
                  <a:srgbClr val="7030A0"/>
                </a:solidFill>
              </a:rPr>
            </a:br>
            <a:r>
              <a:rPr lang="ru-RU" b="1" dirty="0">
                <a:solidFill>
                  <a:srgbClr val="7030A0"/>
                </a:solidFill>
              </a:rPr>
              <a:t>успехов ребёнка</a:t>
            </a:r>
            <a:br>
              <a:rPr lang="ru-RU" b="1" dirty="0">
                <a:solidFill>
                  <a:srgbClr val="7030A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>звук Рь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1A9DD67-6D62-C152-ECCB-3984FC4B87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290" y="0"/>
            <a:ext cx="5422710" cy="6857999"/>
          </a:xfrm>
        </p:spPr>
      </p:pic>
    </p:spTree>
    <p:extLst>
      <p:ext uri="{BB962C8B-B14F-4D97-AF65-F5344CB8AC3E}">
        <p14:creationId xmlns:p14="http://schemas.microsoft.com/office/powerpoint/2010/main" val="42090692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3D0EB6-9124-2C54-488B-5DC1E35E7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rgbClr val="76E7EA"/>
          </a:solidFill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7030A0"/>
                </a:solidFill>
              </a:rPr>
              <a:t>Закрепление </a:t>
            </a:r>
            <a:br>
              <a:rPr lang="ru-RU" b="1" dirty="0">
                <a:solidFill>
                  <a:srgbClr val="7030A0"/>
                </a:solidFill>
              </a:rPr>
            </a:br>
            <a:r>
              <a:rPr lang="ru-RU" b="1" dirty="0">
                <a:solidFill>
                  <a:srgbClr val="7030A0"/>
                </a:solidFill>
              </a:rPr>
              <a:t>успехов ребёнка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65284B8-C012-A387-7787-337BF15233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113538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Завершение занятия также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 представлено в стихотворной форме.</a:t>
            </a:r>
          </a:p>
          <a:p>
            <a:pPr marL="0" indent="0">
              <a:buNone/>
            </a:pPr>
            <a:r>
              <a:rPr lang="ru-RU" dirty="0">
                <a:solidFill>
                  <a:srgbClr val="C00000"/>
                </a:solidFill>
              </a:rPr>
              <a:t>Обязательно необходимо</a:t>
            </a:r>
          </a:p>
          <a:p>
            <a:pPr marL="0" indent="0">
              <a:buNone/>
            </a:pPr>
            <a:r>
              <a:rPr lang="ru-RU" dirty="0">
                <a:solidFill>
                  <a:srgbClr val="C00000"/>
                </a:solidFill>
              </a:rPr>
              <a:t> назвать ребёнка по имени, </a:t>
            </a:r>
          </a:p>
          <a:p>
            <a:pPr marL="0" indent="0">
              <a:buNone/>
            </a:pPr>
            <a:r>
              <a:rPr lang="ru-RU" dirty="0">
                <a:solidFill>
                  <a:srgbClr val="C00000"/>
                </a:solidFill>
              </a:rPr>
              <a:t>ведь он находился в сюжете сказки</a:t>
            </a:r>
          </a:p>
          <a:p>
            <a:pPr marL="0" indent="0">
              <a:buNone/>
            </a:pPr>
            <a:r>
              <a:rPr lang="ru-RU" dirty="0">
                <a:solidFill>
                  <a:srgbClr val="C00000"/>
                </a:solidFill>
              </a:rPr>
              <a:t> и был главным действующим лицом.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BF5050B-A720-6AEC-A3AF-C6262DE309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631" y="0"/>
            <a:ext cx="56683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48499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A02AB0-C6B9-0A84-BD14-B0BFAB408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825624"/>
          </a:xfrm>
          <a:solidFill>
            <a:srgbClr val="C2735E"/>
          </a:solidFill>
        </p:spPr>
        <p:txBody>
          <a:bodyPr/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Звук Ж «под ключ»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Звук Рь «под ключ»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2E55656-C833-43E9-FB60-D20AE76A33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113538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>
                <a:solidFill>
                  <a:srgbClr val="0070C0"/>
                </a:solidFill>
              </a:rPr>
              <a:t>Каждая книга из трёх сказок даст возможность </a:t>
            </a:r>
          </a:p>
          <a:p>
            <a:pPr marL="0" indent="0">
              <a:buNone/>
            </a:pPr>
            <a:r>
              <a:rPr lang="ru-RU" sz="4400" b="1" dirty="0">
                <a:solidFill>
                  <a:srgbClr val="C00000"/>
                </a:solidFill>
              </a:rPr>
              <a:t>полностью пройти путь коррекции </a:t>
            </a:r>
          </a:p>
          <a:p>
            <a:pPr marL="0" indent="0" algn="ctr">
              <a:buNone/>
            </a:pPr>
            <a:r>
              <a:rPr lang="ru-RU" sz="4400" b="1" dirty="0">
                <a:solidFill>
                  <a:srgbClr val="C00000"/>
                </a:solidFill>
              </a:rPr>
              <a:t>звуков Ж, Рь: </a:t>
            </a:r>
          </a:p>
          <a:p>
            <a:pPr marL="0" indent="0">
              <a:buNone/>
            </a:pPr>
            <a:r>
              <a:rPr lang="ru-RU" sz="4400" b="1" dirty="0">
                <a:solidFill>
                  <a:srgbClr val="C00000"/>
                </a:solidFill>
              </a:rPr>
              <a:t>от постановки до введения  звуков  в речь.</a:t>
            </a:r>
          </a:p>
          <a:p>
            <a:pPr marL="0" indent="0">
              <a:buNone/>
            </a:pPr>
            <a:endParaRPr lang="ru-RU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ru-RU" b="1" dirty="0">
                <a:solidFill>
                  <a:srgbClr val="0070C0"/>
                </a:solidFill>
              </a:rPr>
              <a:t>Для этого предусмотрен широкий дополнительный спектр  заданий для автоматизации звуков Ж, Рь.</a:t>
            </a:r>
          </a:p>
        </p:txBody>
      </p:sp>
    </p:spTree>
    <p:extLst>
      <p:ext uri="{BB962C8B-B14F-4D97-AF65-F5344CB8AC3E}">
        <p14:creationId xmlns:p14="http://schemas.microsoft.com/office/powerpoint/2010/main" val="232545985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A02AB0-C6B9-0A84-BD14-B0BFAB408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825624"/>
          </a:xfrm>
          <a:solidFill>
            <a:srgbClr val="C2735E"/>
          </a:solidFill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</a:rPr>
              <a:t>Звук Ж «под ключ»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2E55656-C833-43E9-FB60-D20AE76A33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11353800" cy="4351338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rgbClr val="0070C0"/>
                </a:solidFill>
              </a:rPr>
              <a:t>Коврик «Весёлые кнопочки»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0656532-94C4-07B8-FB14-77F46D7D73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051" y="-1"/>
            <a:ext cx="54909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57177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A02AB0-C6B9-0A84-BD14-B0BFAB408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825624"/>
          </a:xfrm>
          <a:solidFill>
            <a:srgbClr val="C2735E"/>
          </a:solidFill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</a:rPr>
              <a:t>Звук Рь «под ключ»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2E55656-C833-43E9-FB60-D20AE76A33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11353800" cy="4351338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rgbClr val="0070C0"/>
                </a:solidFill>
              </a:rPr>
              <a:t>Коврик «Весёлые кнопочки»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CAEA84B-140F-833D-725B-35838DA8B0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699" y="0"/>
            <a:ext cx="5477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88964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A02AB0-C6B9-0A84-BD14-B0BFAB408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825624"/>
          </a:xfrm>
          <a:solidFill>
            <a:srgbClr val="C2735E"/>
          </a:solidFill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</a:rPr>
              <a:t>Звук Ж «под ключ»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2E55656-C833-43E9-FB60-D20AE76A33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11353800" cy="4351338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rgbClr val="0070C0"/>
                </a:solidFill>
              </a:rPr>
              <a:t>Сюжетные задания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392B00D-6DAD-D37D-60B2-710BDE56C1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755" y="0"/>
            <a:ext cx="55182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5769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3D69CF-9105-C06B-4EC5-7A11668D0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rgbClr val="FF604B"/>
          </a:solidFill>
        </p:spPr>
        <p:txBody>
          <a:bodyPr>
            <a:normAutofit/>
          </a:bodyPr>
          <a:lstStyle/>
          <a:p>
            <a:pPr algn="ctr"/>
            <a:r>
              <a:rPr lang="ru-RU" sz="4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Руководство мышлением дошкольника.         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4583BAC-A78C-C13B-73E8-45B591805D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825625"/>
            <a:ext cx="12191999" cy="50323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	</a:t>
            </a:r>
            <a:r>
              <a:rPr lang="ru-RU" b="1" dirty="0">
                <a:solidFill>
                  <a:srgbClr val="002060"/>
                </a:solidFill>
              </a:rPr>
              <a:t>Главное - научить дошкольника думать, рассуждать, предпринимать попытки разрешить возникший вопрос. 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Такая позиция взрослого формирует самостоятельность мышления, пытливость ума.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 Достоверность, определенность и немногословность ответов, но в то же время их исчерпывающий характер, подтвержденный примерами и наблюдениями, способствует дальнейшему </a:t>
            </a:r>
            <a:r>
              <a:rPr lang="ru-RU" b="1" dirty="0">
                <a:solidFill>
                  <a:srgbClr val="002060"/>
                </a:solidFill>
              </a:rPr>
              <a:t>развитию любознательности у дошкольников..</a:t>
            </a:r>
          </a:p>
        </p:txBody>
      </p:sp>
    </p:spTree>
    <p:extLst>
      <p:ext uri="{BB962C8B-B14F-4D97-AF65-F5344CB8AC3E}">
        <p14:creationId xmlns:p14="http://schemas.microsoft.com/office/powerpoint/2010/main" val="114434154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A02AB0-C6B9-0A84-BD14-B0BFAB408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5" y="-1"/>
            <a:ext cx="12192000" cy="1825624"/>
          </a:xfrm>
          <a:solidFill>
            <a:srgbClr val="C2735E"/>
          </a:solidFill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</a:rPr>
              <a:t>Звук Ж «под ключ»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2E55656-C833-43E9-FB60-D20AE76A33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11353800" cy="4351338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rgbClr val="0070C0"/>
                </a:solidFill>
              </a:rPr>
              <a:t>Сюжетные задания 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70C0"/>
                </a:solidFill>
              </a:rPr>
              <a:t>Представлены в стихах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9718BD1-9753-AB88-A01A-97943BACDC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699" y="-1"/>
            <a:ext cx="54454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19235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A02AB0-C6B9-0A84-BD14-B0BFAB408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825624"/>
          </a:xfrm>
          <a:solidFill>
            <a:srgbClr val="C2735E"/>
          </a:solidFill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</a:rPr>
              <a:t>Звук Рь «под ключ»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2E55656-C833-43E9-FB60-D20AE76A33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11353800" cy="4351338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rgbClr val="0070C0"/>
                </a:solidFill>
              </a:rPr>
              <a:t>Сюжетные задания 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70C0"/>
                </a:solidFill>
              </a:rPr>
              <a:t>Представлены в стихах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F93DBB1-4FE0-DEEA-FD25-6FDD1AD7D1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233" y="-1"/>
            <a:ext cx="53817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82762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A02AB0-C6B9-0A84-BD14-B0BFAB408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825624"/>
          </a:xfrm>
          <a:solidFill>
            <a:srgbClr val="C2735E"/>
          </a:solidFill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</a:rPr>
              <a:t>Звук Ж «под ключ»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2E55656-C833-43E9-FB60-D20AE76A33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11353800" cy="4351338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rgbClr val="0070C0"/>
                </a:solidFill>
              </a:rPr>
              <a:t>Творческие задания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D6DCCD2-F348-3CDB-7FA4-6731898CB9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461" y="-51180"/>
            <a:ext cx="55455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37085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A02AB0-C6B9-0A84-BD14-B0BFAB408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825624"/>
          </a:xfrm>
          <a:solidFill>
            <a:srgbClr val="C2735E"/>
          </a:solidFill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</a:rPr>
              <a:t>Звук Ж «под ключ»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2E55656-C833-43E9-FB60-D20AE76A33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11353800" cy="4351338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rgbClr val="0070C0"/>
                </a:solidFill>
              </a:rPr>
              <a:t>6 страниц для раскрашивания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70C0"/>
                </a:solidFill>
              </a:rPr>
              <a:t> только картинок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CEB7D7C-2C29-2EF5-3A52-4E037557D9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277" y="0"/>
            <a:ext cx="52077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51585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A02AB0-C6B9-0A84-BD14-B0BFAB408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825624"/>
          </a:xfrm>
          <a:solidFill>
            <a:srgbClr val="C2735E"/>
          </a:solidFill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</a:rPr>
              <a:t>Звук Рь «под ключ»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2E55656-C833-43E9-FB60-D20AE76A33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11353800" cy="4351338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rgbClr val="0070C0"/>
                </a:solidFill>
              </a:rPr>
              <a:t>6 страниц для раскрашивания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70C0"/>
                </a:solidFill>
              </a:rPr>
              <a:t> только картинок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0549347-0C16-C998-4E17-85CA8590F8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812" y="0"/>
            <a:ext cx="55591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27743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A02AB0-C6B9-0A84-BD14-B0BFAB408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825624"/>
          </a:xfrm>
          <a:solidFill>
            <a:srgbClr val="C2735E"/>
          </a:solidFill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</a:rPr>
              <a:t>Звук Ж «под ключ»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2E55656-C833-43E9-FB60-D20AE76A33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11353800" cy="4351338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rgbClr val="0070C0"/>
                </a:solidFill>
              </a:rPr>
              <a:t>6 страниц для раскрашивания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70C0"/>
                </a:solidFill>
              </a:rPr>
              <a:t> только картинок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E446247-1AB1-CF6C-7302-4758D8C2F8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051" y="-1"/>
            <a:ext cx="54909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08879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8B1750-2C50-CCB0-2C86-3BB98506A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353800" cy="1825625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b="1" dirty="0">
                <a:solidFill>
                  <a:srgbClr val="7030A0"/>
                </a:solidFill>
              </a:rPr>
              <a:t>            СПАСИБО</a:t>
            </a:r>
            <a:br>
              <a:rPr lang="ru-RU" b="1" dirty="0">
                <a:solidFill>
                  <a:srgbClr val="7030A0"/>
                </a:solidFill>
              </a:rPr>
            </a:br>
            <a:r>
              <a:rPr lang="ru-RU" b="1" dirty="0">
                <a:solidFill>
                  <a:srgbClr val="7030A0"/>
                </a:solidFill>
              </a:rPr>
              <a:t>       ЗА ВНИМАНИЕ!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07B578F-EAF3-B26B-C592-5A278556A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11353800" cy="4351338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ru-RU" sz="2400" dirty="0"/>
          </a:p>
          <a:p>
            <a:pPr marL="0" indent="0">
              <a:buNone/>
            </a:pPr>
            <a:endParaRPr lang="ru-RU" sz="2400" dirty="0"/>
          </a:p>
          <a:p>
            <a:pPr marL="0" indent="0">
              <a:buNone/>
            </a:pPr>
            <a:endParaRPr lang="ru-RU" sz="2400" dirty="0"/>
          </a:p>
          <a:p>
            <a:pPr marL="0" indent="0">
              <a:buNone/>
            </a:pPr>
            <a:endParaRPr lang="ru-RU" sz="2400" dirty="0"/>
          </a:p>
          <a:p>
            <a:pPr marL="0" indent="0">
              <a:buNone/>
            </a:pPr>
            <a:endParaRPr lang="ru-RU" sz="2400" dirty="0"/>
          </a:p>
          <a:p>
            <a:pPr marL="0" indent="0">
              <a:buNone/>
            </a:pPr>
            <a:endParaRPr lang="ru-RU" sz="2400" dirty="0"/>
          </a:p>
          <a:p>
            <a:pPr marL="0" indent="0">
              <a:buNone/>
            </a:pPr>
            <a:endParaRPr lang="ru-RU" sz="2400" dirty="0"/>
          </a:p>
          <a:p>
            <a:pPr marL="0" indent="0">
              <a:buNone/>
            </a:pPr>
            <a:r>
              <a:rPr lang="ru-RU" sz="2400" b="1" dirty="0">
                <a:solidFill>
                  <a:srgbClr val="7030A0"/>
                </a:solidFill>
              </a:rPr>
              <a:t>Материалы презентации представлены</a:t>
            </a:r>
          </a:p>
          <a:p>
            <a:pPr marL="0" indent="0">
              <a:buNone/>
            </a:pPr>
            <a:r>
              <a:rPr lang="ru-RU" sz="2400" b="1" dirty="0">
                <a:solidFill>
                  <a:srgbClr val="7030A0"/>
                </a:solidFill>
              </a:rPr>
              <a:t>по серии авторских пособий Алексеевой Марии Ивановны</a:t>
            </a:r>
          </a:p>
          <a:p>
            <a:pPr marL="0" indent="0">
              <a:buNone/>
            </a:pPr>
            <a:r>
              <a:rPr lang="ru-RU" sz="2400" b="1" dirty="0">
                <a:solidFill>
                  <a:srgbClr val="7030A0"/>
                </a:solidFill>
              </a:rPr>
              <a:t>«Артикуляционные сказки-раскраски».</a:t>
            </a:r>
          </a:p>
          <a:p>
            <a:pPr marL="0" indent="0">
              <a:buNone/>
            </a:pPr>
            <a:endParaRPr lang="ru-RU" sz="2400" dirty="0"/>
          </a:p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</a:rPr>
              <a:t>Литература: Г.А.Урунтаева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</a:rPr>
              <a:t> «Психология дошкольного возраста».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7830E9F-8CC5-52C8-B1FD-EED0B9F0A3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21991" y="587991"/>
            <a:ext cx="6858000" cy="5682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8061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3D69CF-9105-C06B-4EC5-7A11668D0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rgbClr val="FF604B"/>
          </a:solidFill>
        </p:spPr>
        <p:txBody>
          <a:bodyPr>
            <a:normAutofit/>
          </a:bodyPr>
          <a:lstStyle/>
          <a:p>
            <a:pPr algn="ctr"/>
            <a:r>
              <a:rPr lang="ru-RU" sz="4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Руководство мышлением дошкольника.         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4583BAC-A78C-C13B-73E8-45B591805D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825625"/>
            <a:ext cx="12191999" cy="5032374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ru-RU" dirty="0">
                <a:solidFill>
                  <a:srgbClr val="002060"/>
                </a:solidFill>
              </a:rPr>
              <a:t>Необходимо научить ребенка </a:t>
            </a:r>
            <a:r>
              <a:rPr lang="ru-RU" b="1" dirty="0">
                <a:solidFill>
                  <a:srgbClr val="002060"/>
                </a:solidFill>
              </a:rPr>
              <a:t>сравнивать, обобщать, анализировать</a:t>
            </a:r>
            <a:r>
              <a:rPr lang="ru-RU" dirty="0">
                <a:solidFill>
                  <a:srgbClr val="002060"/>
                </a:solidFill>
              </a:rPr>
              <a:t>, организуя наблюдения, экспериментирование, ознакомление с художественной литературой.</a:t>
            </a:r>
          </a:p>
          <a:p>
            <a:pPr marL="514350" indent="-514350">
              <a:buAutoNum type="arabicPeriod"/>
            </a:pPr>
            <a:r>
              <a:rPr lang="ru-RU" dirty="0">
                <a:solidFill>
                  <a:srgbClr val="002060"/>
                </a:solidFill>
              </a:rPr>
              <a:t>Подчеркнем, что </a:t>
            </a:r>
            <a:r>
              <a:rPr lang="ru-RU" b="1" dirty="0">
                <a:solidFill>
                  <a:srgbClr val="002060"/>
                </a:solidFill>
              </a:rPr>
              <a:t>развитие связной речи у ребёнка способствует развитию его мышления, </a:t>
            </a:r>
            <a:r>
              <a:rPr lang="ru-RU" dirty="0">
                <a:solidFill>
                  <a:srgbClr val="002060"/>
                </a:solidFill>
              </a:rPr>
              <a:t>придавая ему обобщенный и осознанный характер</a:t>
            </a:r>
            <a:r>
              <a:rPr lang="ru-RU" dirty="0"/>
              <a:t>.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57976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718</TotalTime>
  <Words>2632</Words>
  <Application>Microsoft Office PowerPoint</Application>
  <PresentationFormat>Широкоэкранный</PresentationFormat>
  <Paragraphs>388</Paragraphs>
  <Slides>86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86</vt:i4>
      </vt:variant>
    </vt:vector>
  </HeadingPairs>
  <TitlesOfParts>
    <vt:vector size="91" baseType="lpstr">
      <vt:lpstr>Arial</vt:lpstr>
      <vt:lpstr>Calibri</vt:lpstr>
      <vt:lpstr>Calibri Light</vt:lpstr>
      <vt:lpstr>Wingdings</vt:lpstr>
      <vt:lpstr>Тема Office</vt:lpstr>
      <vt:lpstr>Познавательные психические процессы  и коррекция звукопроизношения детей дошкольного возраста.</vt:lpstr>
      <vt:lpstr>Презентация PowerPoint</vt:lpstr>
      <vt:lpstr>Особенности мышления  детей дошкольного возраста.         </vt:lpstr>
      <vt:lpstr>Особенности мышления  детей дошкольного возраста.         </vt:lpstr>
      <vt:lpstr>Особенности мышления  детей дошкольного возраста.         </vt:lpstr>
      <vt:lpstr>Особенности мышления  детей дошкольного возраста.         </vt:lpstr>
      <vt:lpstr>Руководство мышлением дошкольника.         </vt:lpstr>
      <vt:lpstr>Руководство мышлением дошкольника.         </vt:lpstr>
      <vt:lpstr>Руководство мышлением дошкольника.         </vt:lpstr>
      <vt:lpstr>Руководство мышлением дошкольника.  В.Л. Сухомлинский.        </vt:lpstr>
      <vt:lpstr>   Исправляем произношение звуков Ж, Рь.</vt:lpstr>
      <vt:lpstr>Исправление (коррекция) ЗВУКА Ж</vt:lpstr>
      <vt:lpstr>Исправление (коррекция) звука Рь</vt:lpstr>
      <vt:lpstr>Исправление звуков Ж, Рь</vt:lpstr>
      <vt:lpstr>                   1.Верблюд и верблюжонок СКАЗКИ:    2.Жаба и жабёнок                             ЗВУК Ж                     3.Моржиха и моржонок</vt:lpstr>
      <vt:lpstr>                   1. Тигрица и тигрёнок. СКАЗКИ:    2.  Крокодил и крокодильчик      ЗВУК Рь                     3. Кит и китёнок</vt:lpstr>
      <vt:lpstr>Звук Ж Начало занятия- очень важный момент</vt:lpstr>
      <vt:lpstr>Звук Ж Начало занятия: ВСТУПИТЕЛЬНАЯ БЕСЕДА</vt:lpstr>
      <vt:lpstr>Звук Рь Начало занятия: ВСТУПИТЕЛЬНАЯ БЕСЕДА</vt:lpstr>
      <vt:lpstr>Звук Рь Начало занятия: ВСТУПИТЕЛЬНАЯ БЕСЕДА</vt:lpstr>
      <vt:lpstr>Вступительная беседа</vt:lpstr>
      <vt:lpstr>Подготовительная артикуляционная гимнастика</vt:lpstr>
      <vt:lpstr>Подготовительная  артикуляционная      гимнастика звук Ж  </vt:lpstr>
      <vt:lpstr>Подготовительная  артикуляционная  гимнастика  звук Ж</vt:lpstr>
      <vt:lpstr>Подготовительная  артикуляционная  гимнастика     звук Рь</vt:lpstr>
      <vt:lpstr>Подготовительная  артикуляционная  гимнастика  звук Ж</vt:lpstr>
      <vt:lpstr>Подготовительная  артикуляционная  гимнастика  звук Рь</vt:lpstr>
      <vt:lpstr>Подготовительная  артикуляционная  гимнастика   звук Ж</vt:lpstr>
      <vt:lpstr>Подготовительная артикуляционная гимнастика Как долго выполнять упражнения?</vt:lpstr>
      <vt:lpstr>Дыхательная гимнастика звук Ж</vt:lpstr>
      <vt:lpstr>Дыхательная гимнастика звук Рь</vt:lpstr>
      <vt:lpstr>Дыхательная гимнастика звук Ж</vt:lpstr>
      <vt:lpstr>Пальчиковая гимнастика РЕЧЬ НА КОНЧИКАХ ПАЛЬЦЕВ</vt:lpstr>
      <vt:lpstr>Пальчиковая гимнастика РЕЧЬ НА КОНЧИКАХ ПАЛЬЦЕВ звук Ж</vt:lpstr>
      <vt:lpstr>Пальчиковая гимнастика РЕЧЬ НА КОНЧИКАХ ПАЛЬЦЕВ звук Рь</vt:lpstr>
      <vt:lpstr>Пальчиковая гимнастика РЕЧЬ НА КОНЧИКАХ ПАЛЬЦЕВ звук Ж</vt:lpstr>
      <vt:lpstr>Индивидуальный подход к каждому ребёнку</vt:lpstr>
      <vt:lpstr>Индивидуальный подход  к каждому ребёнку развитие мелкой моторики</vt:lpstr>
      <vt:lpstr>Индивидуальный подход  к каждому ребёнку развитие мелкой моторики</vt:lpstr>
      <vt:lpstr>Индивидуальный подход  к каждому ребёнку развитие мелкой моторики</vt:lpstr>
      <vt:lpstr>Специальная артикуляционная гимнастика Постановка звуков Ж, Рь</vt:lpstr>
      <vt:lpstr>Специальная артикуляционная гимнастика Постановка звуков Ж, Рь</vt:lpstr>
      <vt:lpstr>Специальная  артикуляционная гимнастика Постановка звука Ж способ 1.</vt:lpstr>
      <vt:lpstr>Специальная  артикуляционная гимнастика Постановка звука Ж способ 2</vt:lpstr>
      <vt:lpstr>Специальная  артикуляционная гимнастика Постановка звука Ж способ 3</vt:lpstr>
      <vt:lpstr>Специальная  артикуляционная гимнастика Постановка звука Рь способ1</vt:lpstr>
      <vt:lpstr>Специальная  артикуляционная гимнастика Постановка звука Рь способ 2</vt:lpstr>
      <vt:lpstr>Специальная  артикуляционная гимнастика Постановка звука Рь способ 3</vt:lpstr>
      <vt:lpstr>УРА!     ЗВУК Ж   РОДИЛСЯ! И звук Рь РОДИЛСЯ!</vt:lpstr>
      <vt:lpstr>Автоматизация  изолированного звука Ж</vt:lpstr>
      <vt:lpstr>Автоматизация  изолированного звука Ж</vt:lpstr>
      <vt:lpstr>Автоматизация  изолированного звука Рь</vt:lpstr>
      <vt:lpstr>Автоматизация  изолированного звука Рь</vt:lpstr>
      <vt:lpstr>Автоматизация  изолированного звука Ж</vt:lpstr>
      <vt:lpstr>Автоматизация  изолированных звуков Ж, Рь</vt:lpstr>
      <vt:lpstr>Автоматизация  изолированного звука Рь</vt:lpstr>
      <vt:lpstr>Автоматизация звуков Ж, Рь в слогах</vt:lpstr>
      <vt:lpstr>Автоматизация звука Ж  в слогах</vt:lpstr>
      <vt:lpstr>Автоматизация звука Рь  в слогах</vt:lpstr>
      <vt:lpstr>Автоматизация звука Ж  в слогах</vt:lpstr>
      <vt:lpstr>Автоматизация звука Рь  в слогах</vt:lpstr>
      <vt:lpstr>Автоматизация звука Ж в слогах: слоговые домики</vt:lpstr>
      <vt:lpstr>Автоматизация звука Ж в слогах: слоговые домики</vt:lpstr>
      <vt:lpstr>Автоматизация звука Рь в слогах: слоговые домики</vt:lpstr>
      <vt:lpstr>Автоматизация звуков Ж, Рь в слогах: слоговые домики</vt:lpstr>
      <vt:lpstr>Автоматизация звука Ж  в слогах: слоговые домики</vt:lpstr>
      <vt:lpstr>Автоматизация звука Ж  в слогах: слоговые домики</vt:lpstr>
      <vt:lpstr>Автоматизация звука Рь в слогах: слоговые домики</vt:lpstr>
      <vt:lpstr>Автоматизация звука Рь в слогах: слоговые домики</vt:lpstr>
      <vt:lpstr>Автоматизация звука Ж  в слогах: слоговые домики</vt:lpstr>
      <vt:lpstr>Автоматизация звука Рь  в слогах: слоговые домики</vt:lpstr>
      <vt:lpstr>Закрепление успехов ребёнка</vt:lpstr>
      <vt:lpstr>Закрепление  успехов ребёнка  Звук Ж</vt:lpstr>
      <vt:lpstr>Закрепление  успехов ребёнка звук Рь</vt:lpstr>
      <vt:lpstr>Закрепление  успехов ребёнка</vt:lpstr>
      <vt:lpstr>Звук Ж «под ключ» Звук Рь «под ключ»</vt:lpstr>
      <vt:lpstr>Звук Ж «под ключ»</vt:lpstr>
      <vt:lpstr>Звук Рь «под ключ»</vt:lpstr>
      <vt:lpstr>Звук Ж «под ключ»</vt:lpstr>
      <vt:lpstr>Звук Ж «под ключ»</vt:lpstr>
      <vt:lpstr>Звук Рь «под ключ»</vt:lpstr>
      <vt:lpstr>Звук Ж «под ключ»</vt:lpstr>
      <vt:lpstr>Звук Ж «под ключ»</vt:lpstr>
      <vt:lpstr>Звук Рь «под ключ»</vt:lpstr>
      <vt:lpstr>Звук Ж «под ключ»</vt:lpstr>
      <vt:lpstr>            СПАСИБО       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Познавательные психические процессы  и коррекция звукопроизношения детей дошкольного возраста.</dc:title>
  <dc:creator>Мария Алексеева</dc:creator>
  <cp:lastModifiedBy>Мария Алексеева</cp:lastModifiedBy>
  <cp:revision>76</cp:revision>
  <dcterms:created xsi:type="dcterms:W3CDTF">2022-10-28T13:39:16Z</dcterms:created>
  <dcterms:modified xsi:type="dcterms:W3CDTF">2023-02-26T15:50:17Z</dcterms:modified>
</cp:coreProperties>
</file>