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19.12-->
<p:presentation xmlns:r="http://schemas.openxmlformats.org/officeDocument/2006/relationships" xmlns:a="http://schemas.openxmlformats.org/drawingml/2006/main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302" r:id="rId4"/>
    <p:sldId id="259" r:id="rId5"/>
    <p:sldId id="261" r:id="rId6"/>
    <p:sldId id="262" r:id="rId7"/>
    <p:sldId id="263" r:id="rId8"/>
    <p:sldId id="303" r:id="rId9"/>
    <p:sldId id="264" r:id="rId10"/>
    <p:sldId id="281" r:id="rId11"/>
    <p:sldId id="265" r:id="rId12"/>
    <p:sldId id="288" r:id="rId13"/>
    <p:sldId id="292" r:id="rId14"/>
    <p:sldId id="295" r:id="rId15"/>
    <p:sldId id="286" r:id="rId16"/>
    <p:sldId id="287" r:id="rId17"/>
    <p:sldId id="285" r:id="rId18"/>
    <p:sldId id="297" r:id="rId19"/>
    <p:sldId id="280" r:id="rId20"/>
    <p:sldId id="293" r:id="rId21"/>
    <p:sldId id="289" r:id="rId22"/>
    <p:sldId id="290" r:id="rId23"/>
    <p:sldId id="299" r:id="rId24"/>
    <p:sldId id="282" r:id="rId25"/>
    <p:sldId id="284" r:id="rId26"/>
    <p:sldId id="283" r:id="rId27"/>
    <p:sldId id="298" r:id="rId28"/>
    <p:sldId id="294" r:id="rId29"/>
    <p:sldId id="301" r:id="rId30"/>
    <p:sldId id="296" r:id="rId31"/>
    <p:sldId id="291" r:id="rId32"/>
    <p:sldId id="276" r:id="rId33"/>
  </p:sldIdLst>
  <p:sldSz cx="9144000" cy="6858000" type="screen4x3"/>
  <p:notesSz cx="6858000" cy="9144000"/>
  <p:custDataLst>
    <p:tags r:id="rId34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2B0"/>
    <a:srgbClr val="CBC2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51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9.xml" /><Relationship Id="rId11" Type="http://schemas.openxmlformats.org/officeDocument/2006/relationships/slide" Target="slides/slide10.xml" /><Relationship Id="rId12" Type="http://schemas.openxmlformats.org/officeDocument/2006/relationships/slide" Target="slides/slide11.xml" /><Relationship Id="rId13" Type="http://schemas.openxmlformats.org/officeDocument/2006/relationships/slide" Target="slides/slide12.xml" /><Relationship Id="rId14" Type="http://schemas.openxmlformats.org/officeDocument/2006/relationships/slide" Target="slides/slide13.xml" /><Relationship Id="rId15" Type="http://schemas.openxmlformats.org/officeDocument/2006/relationships/slide" Target="slides/slide14.xml" /><Relationship Id="rId16" Type="http://schemas.openxmlformats.org/officeDocument/2006/relationships/slide" Target="slides/slide15.xml" /><Relationship Id="rId17" Type="http://schemas.openxmlformats.org/officeDocument/2006/relationships/slide" Target="slides/slide16.xml" /><Relationship Id="rId18" Type="http://schemas.openxmlformats.org/officeDocument/2006/relationships/slide" Target="slides/slide17.xml" /><Relationship Id="rId19" Type="http://schemas.openxmlformats.org/officeDocument/2006/relationships/slide" Target="slides/slide18.xml" /><Relationship Id="rId2" Type="http://schemas.openxmlformats.org/officeDocument/2006/relationships/slide" Target="slides/slide1.xml" /><Relationship Id="rId20" Type="http://schemas.openxmlformats.org/officeDocument/2006/relationships/slide" Target="slides/slide19.xml" /><Relationship Id="rId21" Type="http://schemas.openxmlformats.org/officeDocument/2006/relationships/slide" Target="slides/slide20.xml" /><Relationship Id="rId22" Type="http://schemas.openxmlformats.org/officeDocument/2006/relationships/slide" Target="slides/slide21.xml" /><Relationship Id="rId23" Type="http://schemas.openxmlformats.org/officeDocument/2006/relationships/slide" Target="slides/slide22.xml" /><Relationship Id="rId24" Type="http://schemas.openxmlformats.org/officeDocument/2006/relationships/slide" Target="slides/slide23.xml" /><Relationship Id="rId25" Type="http://schemas.openxmlformats.org/officeDocument/2006/relationships/slide" Target="slides/slide24.xml" /><Relationship Id="rId26" Type="http://schemas.openxmlformats.org/officeDocument/2006/relationships/slide" Target="slides/slide25.xml" /><Relationship Id="rId27" Type="http://schemas.openxmlformats.org/officeDocument/2006/relationships/slide" Target="slides/slide26.xml" /><Relationship Id="rId28" Type="http://schemas.openxmlformats.org/officeDocument/2006/relationships/slide" Target="slides/slide27.xml" /><Relationship Id="rId29" Type="http://schemas.openxmlformats.org/officeDocument/2006/relationships/slide" Target="slides/slide28.xml" /><Relationship Id="rId3" Type="http://schemas.openxmlformats.org/officeDocument/2006/relationships/slide" Target="slides/slide2.xml" /><Relationship Id="rId30" Type="http://schemas.openxmlformats.org/officeDocument/2006/relationships/slide" Target="slides/slide29.xml" /><Relationship Id="rId31" Type="http://schemas.openxmlformats.org/officeDocument/2006/relationships/slide" Target="slides/slide30.xml" /><Relationship Id="rId32" Type="http://schemas.openxmlformats.org/officeDocument/2006/relationships/slide" Target="slides/slide31.xml" /><Relationship Id="rId33" Type="http://schemas.openxmlformats.org/officeDocument/2006/relationships/slide" Target="slides/slide32.xml" /><Relationship Id="rId34" Type="http://schemas.openxmlformats.org/officeDocument/2006/relationships/tags" Target="tags/tag1.xml" /><Relationship Id="rId35" Type="http://schemas.openxmlformats.org/officeDocument/2006/relationships/presProps" Target="presProps.xml" /><Relationship Id="rId36" Type="http://schemas.openxmlformats.org/officeDocument/2006/relationships/viewProps" Target="viewProps.xml" /><Relationship Id="rId37" Type="http://schemas.openxmlformats.org/officeDocument/2006/relationships/theme" Target="theme/theme1.xml" /><Relationship Id="rId38" Type="http://schemas.openxmlformats.org/officeDocument/2006/relationships/tableStyles" Target="tableStyles.xml" /><Relationship Id="rId4" Type="http://schemas.openxmlformats.org/officeDocument/2006/relationships/slide" Target="slides/slide3.xml" /><Relationship Id="rId5" Type="http://schemas.openxmlformats.org/officeDocument/2006/relationships/slide" Target="slides/slide4.xml" /><Relationship Id="rId6" Type="http://schemas.openxmlformats.org/officeDocument/2006/relationships/slide" Target="slides/slide5.xml" /><Relationship Id="rId7" Type="http://schemas.openxmlformats.org/officeDocument/2006/relationships/slide" Target="slides/slide6.xml" /><Relationship Id="rId8" Type="http://schemas.openxmlformats.org/officeDocument/2006/relationships/slide" Target="slides/slide7.xml" /><Relationship Id="rId9" Type="http://schemas.openxmlformats.org/officeDocument/2006/relationships/slide" Target="slides/slide8.xml" /></Relationship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defPPr/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/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/>
          </a:lstStyle>
          <a:p>
            <a:pPr/>
            <a:fld id="{27FFA9D7-9CD8-41BC-B0CB-510313C07A99}" type="datetimeFigureOut">
              <a:rPr lang="ru-RU" smtClean="0"/>
              <a:pPr/>
              <a:t>21.11.2023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/>
          </a:lstStyle>
          <a:p>
            <a:pPr/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/>
          </a:lstStyle>
          <a:p>
            <a:pPr/>
            <a:fld id="{AD077826-35F6-45AF-B5AB-3734735C3D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267310"/>
      </p:ext>
    </p:extLst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defPPr/>
          </a:lstStyle>
          <a:p>
            <a:pPr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defPPr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/>
          </a:lstStyle>
          <a:p>
            <a:pPr/>
            <a:fld id="{27FFA9D7-9CD8-41BC-B0CB-510313C07A99}" type="datetimeFigureOut">
              <a:rPr lang="ru-RU" smtClean="0"/>
              <a:pPr/>
              <a:t>21.11.2023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/>
          </a:lstStyle>
          <a:p>
            <a:pPr/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/>
          </a:lstStyle>
          <a:p>
            <a:pPr/>
            <a:fld id="{AD077826-35F6-45AF-B5AB-3734735C3D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340767"/>
      </p:ext>
    </p:extLst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defPPr/>
            <a:lvl1pPr>
              <a:defRPr sz="3200"/>
            </a:lvl1pPr>
          </a:lstStyle>
          <a:p>
            <a:pPr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defPPr/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defPPr/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/>
          </a:lstStyle>
          <a:p>
            <a:pPr/>
            <a:fld id="{27FFA9D7-9CD8-41BC-B0CB-510313C07A99}" type="datetimeFigureOut">
              <a:rPr lang="ru-RU" smtClean="0"/>
              <a:pPr/>
              <a:t>21.11.2023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/>
          </a:lstStyle>
          <a:p>
            <a:pPr/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/>
          </a:lstStyle>
          <a:p>
            <a:pPr/>
            <a:fld id="{AD077826-35F6-45AF-B5AB-3734735C3D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5881044"/>
      </p:ext>
    </p:extLst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image" Target="../media/image1.jpeg" /><Relationship Id="rId5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/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/>
            <a:fld id="{27FFA9D7-9CD8-41BC-B0CB-510313C07A99}" type="datetimeFigureOut">
              <a:rPr lang="ru-RU" smtClean="0"/>
              <a:pPr/>
              <a:t>21.11.2023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/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/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/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/>
            <a:fld id="{AD077826-35F6-45AF-B5AB-3734735C3DD3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92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8" r:id="rId3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.jpeg" /><Relationship Id="rId3" Type="http://schemas.openxmlformats.org/officeDocument/2006/relationships/image" Target="../media/image3.jpeg" /><Relationship Id="rId4" Type="http://schemas.openxmlformats.org/officeDocument/2006/relationships/image" Target="../media/image4.jpe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.jpeg" /><Relationship Id="rId3" Type="http://schemas.openxmlformats.org/officeDocument/2006/relationships/image" Target="../media/image3.jpeg" /><Relationship Id="rId4" Type="http://schemas.openxmlformats.org/officeDocument/2006/relationships/image" Target="../media/image17.jpeg" /><Relationship Id="rId5" Type="http://schemas.openxmlformats.org/officeDocument/2006/relationships/image" Target="../media/image18.jpeg" /><Relationship Id="rId6" Type="http://schemas.openxmlformats.org/officeDocument/2006/relationships/image" Target="../media/image8.jpeg" /><Relationship Id="rId7" Type="http://schemas.openxmlformats.org/officeDocument/2006/relationships/image" Target="../media/image7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.jpeg" /><Relationship Id="rId3" Type="http://schemas.openxmlformats.org/officeDocument/2006/relationships/image" Target="../media/image3.jpeg" /><Relationship Id="rId4" Type="http://schemas.openxmlformats.org/officeDocument/2006/relationships/image" Target="../media/image7.jpeg" /><Relationship Id="rId5" Type="http://schemas.openxmlformats.org/officeDocument/2006/relationships/image" Target="../media/image8.jpe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.jpeg" /><Relationship Id="rId3" Type="http://schemas.openxmlformats.org/officeDocument/2006/relationships/image" Target="../media/image19.jpeg" /><Relationship Id="rId4" Type="http://schemas.openxmlformats.org/officeDocument/2006/relationships/image" Target="../media/image20.jpeg" /><Relationship Id="rId5" Type="http://schemas.openxmlformats.org/officeDocument/2006/relationships/image" Target="../media/image21.jpeg" /><Relationship Id="rId6" Type="http://schemas.openxmlformats.org/officeDocument/2006/relationships/image" Target="../media/image22.jpeg" /><Relationship Id="rId7" Type="http://schemas.openxmlformats.org/officeDocument/2006/relationships/image" Target="../media/image23.jpeg" /><Relationship Id="rId8" Type="http://schemas.openxmlformats.org/officeDocument/2006/relationships/image" Target="../media/image3.jpe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.jpeg" /><Relationship Id="rId3" Type="http://schemas.openxmlformats.org/officeDocument/2006/relationships/image" Target="../media/image3.jpeg" /><Relationship Id="rId4" Type="http://schemas.openxmlformats.org/officeDocument/2006/relationships/image" Target="../media/image24.jpeg" /><Relationship Id="rId5" Type="http://schemas.openxmlformats.org/officeDocument/2006/relationships/image" Target="../media/image25.jpe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.jpeg" /><Relationship Id="rId3" Type="http://schemas.openxmlformats.org/officeDocument/2006/relationships/image" Target="../media/image3.jpeg" /><Relationship Id="rId4" Type="http://schemas.openxmlformats.org/officeDocument/2006/relationships/image" Target="../media/image26.jpe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.jpeg" /><Relationship Id="rId3" Type="http://schemas.openxmlformats.org/officeDocument/2006/relationships/image" Target="../media/image3.jpeg" /><Relationship Id="rId4" Type="http://schemas.openxmlformats.org/officeDocument/2006/relationships/image" Target="../media/image27.jpeg" /><Relationship Id="rId5" Type="http://schemas.openxmlformats.org/officeDocument/2006/relationships/image" Target="../media/image28.jpe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.jpeg" /><Relationship Id="rId3" Type="http://schemas.openxmlformats.org/officeDocument/2006/relationships/image" Target="../media/image29.jpeg" /><Relationship Id="rId4" Type="http://schemas.openxmlformats.org/officeDocument/2006/relationships/image" Target="../media/image30.jpeg" /><Relationship Id="rId5" Type="http://schemas.openxmlformats.org/officeDocument/2006/relationships/image" Target="../media/image31.jpeg" /><Relationship Id="rId6" Type="http://schemas.openxmlformats.org/officeDocument/2006/relationships/image" Target="../media/image3.jpe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.jpeg" /><Relationship Id="rId3" Type="http://schemas.openxmlformats.org/officeDocument/2006/relationships/image" Target="../media/image32.jpeg" /><Relationship Id="rId4" Type="http://schemas.openxmlformats.org/officeDocument/2006/relationships/image" Target="../media/image33.jpeg" /><Relationship Id="rId5" Type="http://schemas.openxmlformats.org/officeDocument/2006/relationships/image" Target="../media/image34.jpeg" /><Relationship Id="rId6" Type="http://schemas.openxmlformats.org/officeDocument/2006/relationships/image" Target="../media/image35.jpeg" /><Relationship Id="rId7" Type="http://schemas.openxmlformats.org/officeDocument/2006/relationships/image" Target="../media/image3.jpe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.jpeg" /><Relationship Id="rId3" Type="http://schemas.openxmlformats.org/officeDocument/2006/relationships/image" Target="../media/image3.jpeg" /><Relationship Id="rId4" Type="http://schemas.openxmlformats.org/officeDocument/2006/relationships/image" Target="../media/image36.jpeg" /><Relationship Id="rId5" Type="http://schemas.openxmlformats.org/officeDocument/2006/relationships/image" Target="../media/image37.jpe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.jpeg" /><Relationship Id="rId3" Type="http://schemas.openxmlformats.org/officeDocument/2006/relationships/image" Target="../media/image3.jpeg" /><Relationship Id="rId4" Type="http://schemas.openxmlformats.org/officeDocument/2006/relationships/image" Target="../media/image38.jpeg" /><Relationship Id="rId5" Type="http://schemas.openxmlformats.org/officeDocument/2006/relationships/image" Target="../media/image39.jpe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.jpeg" /><Relationship Id="rId3" Type="http://schemas.openxmlformats.org/officeDocument/2006/relationships/image" Target="../media/image3.jpeg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.jpeg" /><Relationship Id="rId3" Type="http://schemas.openxmlformats.org/officeDocument/2006/relationships/image" Target="../media/image40.jpeg" /><Relationship Id="rId4" Type="http://schemas.openxmlformats.org/officeDocument/2006/relationships/image" Target="../media/image41.jpeg" /><Relationship Id="rId5" Type="http://schemas.openxmlformats.org/officeDocument/2006/relationships/image" Target="../media/image42.jpeg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.jpeg" /><Relationship Id="rId3" Type="http://schemas.openxmlformats.org/officeDocument/2006/relationships/image" Target="../media/image3.jpeg" /><Relationship Id="rId4" Type="http://schemas.openxmlformats.org/officeDocument/2006/relationships/image" Target="../media/image43.jpeg" /><Relationship Id="rId5" Type="http://schemas.openxmlformats.org/officeDocument/2006/relationships/image" Target="../media/image44.jpeg" /><Relationship Id="rId6" Type="http://schemas.openxmlformats.org/officeDocument/2006/relationships/image" Target="../media/image45.jpeg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.jpeg" /><Relationship Id="rId3" Type="http://schemas.openxmlformats.org/officeDocument/2006/relationships/image" Target="../media/image46.jpeg" /><Relationship Id="rId4" Type="http://schemas.openxmlformats.org/officeDocument/2006/relationships/image" Target="../media/image47.jpeg" /><Relationship Id="rId5" Type="http://schemas.openxmlformats.org/officeDocument/2006/relationships/image" Target="../media/image3.jpeg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.jpeg" /><Relationship Id="rId3" Type="http://schemas.openxmlformats.org/officeDocument/2006/relationships/image" Target="../media/image3.jpeg" /><Relationship Id="rId4" Type="http://schemas.openxmlformats.org/officeDocument/2006/relationships/image" Target="../media/image48.jpeg" /><Relationship Id="rId5" Type="http://schemas.openxmlformats.org/officeDocument/2006/relationships/image" Target="../media/image49.jpeg" /><Relationship Id="rId6" Type="http://schemas.openxmlformats.org/officeDocument/2006/relationships/image" Target="../media/image50.jpeg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.jpeg" /><Relationship Id="rId3" Type="http://schemas.openxmlformats.org/officeDocument/2006/relationships/image" Target="../media/image3.jpeg" /><Relationship Id="rId4" Type="http://schemas.openxmlformats.org/officeDocument/2006/relationships/image" Target="../media/image51.jpeg" /><Relationship Id="rId5" Type="http://schemas.openxmlformats.org/officeDocument/2006/relationships/image" Target="../media/image52.jpeg" /><Relationship Id="rId6" Type="http://schemas.openxmlformats.org/officeDocument/2006/relationships/image" Target="../media/image53.jpeg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.jpeg" /><Relationship Id="rId3" Type="http://schemas.openxmlformats.org/officeDocument/2006/relationships/image" Target="../media/image3.jpeg" /><Relationship Id="rId4" Type="http://schemas.openxmlformats.org/officeDocument/2006/relationships/image" Target="../media/image54.jpeg" /><Relationship Id="rId5" Type="http://schemas.openxmlformats.org/officeDocument/2006/relationships/image" Target="../media/image55.jpeg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.jpeg" /><Relationship Id="rId3" Type="http://schemas.openxmlformats.org/officeDocument/2006/relationships/image" Target="../media/image56.jpeg" /><Relationship Id="rId4" Type="http://schemas.openxmlformats.org/officeDocument/2006/relationships/image" Target="../media/image57.jpeg" /><Relationship Id="rId5" Type="http://schemas.openxmlformats.org/officeDocument/2006/relationships/image" Target="../media/image58.jpeg" /><Relationship Id="rId6" Type="http://schemas.openxmlformats.org/officeDocument/2006/relationships/image" Target="../media/image59.jpeg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.jpeg" /><Relationship Id="rId3" Type="http://schemas.openxmlformats.org/officeDocument/2006/relationships/image" Target="../media/image3.jpeg" /><Relationship Id="rId4" Type="http://schemas.openxmlformats.org/officeDocument/2006/relationships/image" Target="../media/image60.jpeg" /><Relationship Id="rId5" Type="http://schemas.openxmlformats.org/officeDocument/2006/relationships/image" Target="../media/image61.jpeg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.jpeg" /><Relationship Id="rId3" Type="http://schemas.openxmlformats.org/officeDocument/2006/relationships/image" Target="../media/image62.jpeg" /><Relationship Id="rId4" Type="http://schemas.openxmlformats.org/officeDocument/2006/relationships/image" Target="../media/image63.jpeg" /><Relationship Id="rId5" Type="http://schemas.openxmlformats.org/officeDocument/2006/relationships/image" Target="../media/image3.jpeg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.jpeg" /><Relationship Id="rId3" Type="http://schemas.openxmlformats.org/officeDocument/2006/relationships/image" Target="../media/image3.jpeg" /><Relationship Id="rId4" Type="http://schemas.openxmlformats.org/officeDocument/2006/relationships/image" Target="../media/image64.jpe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2.jpeg" /><Relationship Id="rId3" Type="http://schemas.openxmlformats.org/officeDocument/2006/relationships/image" Target="../media/image3.jpeg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.jpeg" /><Relationship Id="rId3" Type="http://schemas.openxmlformats.org/officeDocument/2006/relationships/image" Target="../media/image3.jpeg" /><Relationship Id="rId4" Type="http://schemas.openxmlformats.org/officeDocument/2006/relationships/image" Target="../media/image65.jpeg" /><Relationship Id="rId5" Type="http://schemas.openxmlformats.org/officeDocument/2006/relationships/image" Target="../media/image66.jpeg" /><Relationship Id="rId6" Type="http://schemas.openxmlformats.org/officeDocument/2006/relationships/image" Target="../media/image67.jpeg" /><Relationship Id="rId7" Type="http://schemas.openxmlformats.org/officeDocument/2006/relationships/image" Target="../media/image68.jpeg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.jpeg" /><Relationship Id="rId3" Type="http://schemas.openxmlformats.org/officeDocument/2006/relationships/image" Target="../media/image3.jpeg" /><Relationship Id="rId4" Type="http://schemas.openxmlformats.org/officeDocument/2006/relationships/image" Target="../media/image69.jpeg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.jpeg" /><Relationship Id="rId3" Type="http://schemas.openxmlformats.org/officeDocument/2006/relationships/image" Target="../media/image3.jpeg" /><Relationship Id="rId4" Type="http://schemas.openxmlformats.org/officeDocument/2006/relationships/image" Target="../media/image70.jpe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.jpeg" /><Relationship Id="rId3" Type="http://schemas.openxmlformats.org/officeDocument/2006/relationships/image" Target="../media/image3.jpe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.jpeg" /><Relationship Id="rId3" Type="http://schemas.openxmlformats.org/officeDocument/2006/relationships/image" Target="../media/image3.jpe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.jpeg" /><Relationship Id="rId3" Type="http://schemas.openxmlformats.org/officeDocument/2006/relationships/image" Target="../media/image3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.jpeg" /><Relationship Id="rId3" Type="http://schemas.openxmlformats.org/officeDocument/2006/relationships/image" Target="../media/image3.jpe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.jpeg" /><Relationship Id="rId3" Type="http://schemas.openxmlformats.org/officeDocument/2006/relationships/image" Target="../media/image3.jpe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11.jpeg" /><Relationship Id="rId11" Type="http://schemas.openxmlformats.org/officeDocument/2006/relationships/image" Target="../media/image12.jpeg" /><Relationship Id="rId12" Type="http://schemas.openxmlformats.org/officeDocument/2006/relationships/image" Target="../media/image13.jpeg" /><Relationship Id="rId13" Type="http://schemas.openxmlformats.org/officeDocument/2006/relationships/image" Target="../media/image14.jpeg" /><Relationship Id="rId14" Type="http://schemas.openxmlformats.org/officeDocument/2006/relationships/image" Target="../media/image15.jpeg" /><Relationship Id="rId15" Type="http://schemas.openxmlformats.org/officeDocument/2006/relationships/image" Target="../media/image16.jpeg" /><Relationship Id="rId2" Type="http://schemas.openxmlformats.org/officeDocument/2006/relationships/image" Target="../media/image2.jpeg" /><Relationship Id="rId3" Type="http://schemas.openxmlformats.org/officeDocument/2006/relationships/image" Target="../media/image3.jpeg" /><Relationship Id="rId4" Type="http://schemas.openxmlformats.org/officeDocument/2006/relationships/image" Target="../media/image5.jpeg" /><Relationship Id="rId5" Type="http://schemas.openxmlformats.org/officeDocument/2006/relationships/image" Target="../media/image6.jpeg" /><Relationship Id="rId6" Type="http://schemas.openxmlformats.org/officeDocument/2006/relationships/image" Target="../media/image7.jpeg" /><Relationship Id="rId7" Type="http://schemas.openxmlformats.org/officeDocument/2006/relationships/image" Target="../media/image8.jpeg" /><Relationship Id="rId8" Type="http://schemas.openxmlformats.org/officeDocument/2006/relationships/image" Target="../media/image9.jpeg" /><Relationship Id="rId9" Type="http://schemas.openxmlformats.org/officeDocument/2006/relationships/image" Target="../media/image10.jpeg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ru-RU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Заголовок 1"/>
          <p:cNvSpPr>
            <a:spLocks noGrp="1"/>
          </p:cNvSpPr>
          <p:nvPr>
            <p:ph type="ctrTitle"/>
          </p:nvPr>
        </p:nvSpPr>
        <p:spPr>
          <a:xfrm>
            <a:off x="939800" y="598488"/>
            <a:ext cx="7772400" cy="2387600"/>
          </a:xfrm>
        </p:spPr>
        <p:txBody>
          <a:bodyPr>
            <a:noAutofit/>
          </a:bodyPr>
          <a:lstStyle>
            <a:defPPr/>
          </a:lstStyle>
          <a:p>
            <a:r>
              <a:rPr lang="ru-RU" sz="36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логического мышления младших школьников во внеурочной деятельности</a:t>
            </a:r>
            <a:endParaRPr lang="ru-RU" sz="3600" b="1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0025" y="77788"/>
            <a:ext cx="112395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Объект 2"/>
          <p:cNvSpPr txBox="1"/>
          <p:nvPr/>
        </p:nvSpPr>
        <p:spPr>
          <a:xfrm>
            <a:off x="4157134" y="3425031"/>
            <a:ext cx="4033838" cy="2592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altLang="ru-RU" sz="2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Мишина Алевтина Петровна </a:t>
            </a:r>
            <a:r>
              <a:rPr lang="ru-RU" alt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декан факультета образовательных технологий и непрерывного образования ФГБОУ ВО «УлГПУ им. И.Н. Ульянова», кандидат педагогических наук, доцент</a:t>
            </a:r>
          </a:p>
        </p:txBody>
      </p:sp>
      <p:pic>
        <p:nvPicPr>
          <p:cNvPr id="21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7825" y="5212292"/>
            <a:ext cx="234315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5875501"/>
      </p:ext>
    </p:extLst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7938"/>
            <a:ext cx="9144000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2875" y="58730"/>
            <a:ext cx="805392" cy="746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7266" y="181789"/>
            <a:ext cx="3680741" cy="57364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969" y="1226949"/>
            <a:ext cx="3755870" cy="52650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390380">
            <a:off x="4297758" y="4490664"/>
            <a:ext cx="1380592" cy="19611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201214">
            <a:off x="-147407" y="1078672"/>
            <a:ext cx="1242326" cy="179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402667"/>
      </p:ext>
    </p:extLst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7938"/>
            <a:ext cx="9144000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309" y="138641"/>
            <a:ext cx="881291" cy="816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01214">
            <a:off x="396240" y="1742663"/>
            <a:ext cx="1375588" cy="19880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89530">
            <a:off x="474628" y="3570819"/>
            <a:ext cx="1450554" cy="206050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404532" y="367463"/>
            <a:ext cx="6316133" cy="5472267"/>
          </a:xfrm>
          <a:prstGeom prst="rect">
            <a:avLst/>
          </a:prstGeom>
        </p:spPr>
        <p:txBody>
          <a:bodyPr wrap="square">
            <a:spAutoFit/>
          </a:bodyPr>
          <a:lstStyle>
            <a:defPPr/>
          </a:lstStyle>
          <a:p>
            <a:pPr indent="457200" algn="just">
              <a:lnSpc>
                <a:spcPct val="115000"/>
              </a:lnSpc>
              <a:spcAft>
                <a:spcPct val="0"/>
              </a:spcAft>
            </a:pPr>
            <a:r>
              <a:rPr lang="ru-RU" sz="2400" b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Структура </a:t>
            </a:r>
            <a:r>
              <a:rPr lang="ru-RU" sz="2400" b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занятий</a:t>
            </a:r>
            <a:r>
              <a:rPr lang="ru-RU" sz="240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240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ct val="0"/>
              </a:spcAft>
              <a:buFont typeface="+mj-lt"/>
              <a:buAutoNum type="arabicPeriod"/>
            </a:pPr>
            <a:r>
              <a:rPr lang="ru-RU" sz="2000" b="1">
                <a:solidFill>
                  <a:srgbClr val="000000"/>
                </a:solidFill>
                <a:latin typeface="Times New Roman" panose="02020603050405020304" pitchFamily="18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«Мозговая гимнастика» </a:t>
            </a:r>
            <a:r>
              <a:rPr lang="ru-RU" sz="2000">
                <a:solidFill>
                  <a:srgbClr val="000000"/>
                </a:solidFill>
                <a:latin typeface="Times New Roman" panose="02020603050405020304" pitchFamily="18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(2-3 минуты выполняются упражнения для улучшения мозговой деятельности и профилактики нарушения зрения).</a:t>
            </a:r>
            <a:endParaRPr lang="ru-RU" sz="2000">
              <a:latin typeface="Franklin Gothic Book" pitchFamily="34" charset="0"/>
              <a:ea typeface="Franklin Gothic Book" panose="020b05030201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ct val="0"/>
              </a:spcAft>
              <a:buFont typeface="+mj-lt"/>
              <a:buAutoNum type="arabicPeriod"/>
            </a:pPr>
            <a:r>
              <a:rPr lang="ru-RU" sz="2000" b="1">
                <a:solidFill>
                  <a:srgbClr val="000000"/>
                </a:solidFill>
                <a:latin typeface="Times New Roman" panose="02020603050405020304" pitchFamily="18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Разминка </a:t>
            </a:r>
            <a:r>
              <a:rPr lang="ru-RU" sz="2000">
                <a:solidFill>
                  <a:srgbClr val="000000"/>
                </a:solidFill>
                <a:latin typeface="Times New Roman" panose="02020603050405020304" pitchFamily="18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(3-5 </a:t>
            </a:r>
            <a:r>
              <a:rPr lang="ru-RU" sz="2000" smtClean="0">
                <a:solidFill>
                  <a:srgbClr val="000000"/>
                </a:solidFill>
                <a:latin typeface="Times New Roman" panose="02020603050405020304" pitchFamily="18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минут) – включение детей </a:t>
            </a:r>
            <a:r>
              <a:rPr lang="ru-RU" sz="2000">
                <a:solidFill>
                  <a:srgbClr val="000000"/>
                </a:solidFill>
                <a:latin typeface="Times New Roman" panose="02020603050405020304" pitchFamily="18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в эффективную мыслительную </a:t>
            </a:r>
            <a:r>
              <a:rPr lang="ru-RU" sz="2000" smtClean="0">
                <a:solidFill>
                  <a:srgbClr val="000000"/>
                </a:solidFill>
                <a:latin typeface="Times New Roman" panose="02020603050405020304" pitchFamily="18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деятельность, создание положительного эмоционального фона.</a:t>
            </a:r>
            <a:endParaRPr lang="ru-RU" sz="2000">
              <a:latin typeface="Franklin Gothic Book" panose="020b0503020102020204" pitchFamily="34" charset="0"/>
              <a:ea typeface="Franklin Gothic Book" panose="020b05030201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ct val="0"/>
              </a:spcAft>
              <a:buFont typeface="+mj-lt"/>
              <a:buAutoNum type="arabicPeriod"/>
            </a:pPr>
            <a:r>
              <a:rPr lang="ru-RU" sz="2000" b="1">
                <a:solidFill>
                  <a:srgbClr val="000000"/>
                </a:solidFill>
                <a:latin typeface="Times New Roman" panose="02020603050405020304" pitchFamily="18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Тренировочные упражнения для развития памяти и внимания </a:t>
            </a:r>
            <a:r>
              <a:rPr lang="ru-RU" sz="2000">
                <a:solidFill>
                  <a:srgbClr val="000000"/>
                </a:solidFill>
                <a:latin typeface="Times New Roman" panose="02020603050405020304" pitchFamily="18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(выполняются в обычной тетради в клетку).</a:t>
            </a:r>
            <a:endParaRPr lang="ru-RU" sz="2000">
              <a:latin typeface="Franklin Gothic Book" panose="020b0503020102020204" pitchFamily="34" charset="0"/>
              <a:ea typeface="Franklin Gothic Book" panose="020b05030201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ct val="0"/>
              </a:spcAft>
              <a:buFont typeface="+mj-lt"/>
              <a:buAutoNum type="arabicPeriod"/>
            </a:pPr>
            <a:r>
              <a:rPr lang="ru-RU" sz="2000" b="1">
                <a:solidFill>
                  <a:srgbClr val="000000"/>
                </a:solidFill>
                <a:latin typeface="Times New Roman" panose="02020603050405020304" pitchFamily="18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Изучение нового материала </a:t>
            </a:r>
            <a:r>
              <a:rPr lang="ru-RU" sz="2000">
                <a:solidFill>
                  <a:srgbClr val="000000"/>
                </a:solidFill>
                <a:latin typeface="Times New Roman" panose="02020603050405020304" pitchFamily="18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(рабочая тетрадь</a:t>
            </a:r>
            <a:r>
              <a:rPr lang="ru-RU" sz="2000" smtClean="0">
                <a:solidFill>
                  <a:srgbClr val="000000"/>
                </a:solidFill>
                <a:latin typeface="Times New Roman" panose="02020603050405020304" pitchFamily="18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) – обязательное</a:t>
            </a:r>
            <a:r>
              <a:rPr lang="ru-RU" sz="2000" smtClean="0"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 </a:t>
            </a:r>
            <a:r>
              <a:rPr lang="ru-RU" sz="2000" smtClean="0">
                <a:solidFill>
                  <a:srgbClr val="000000"/>
                </a:solidFill>
                <a:latin typeface="Times New Roman" panose="02020603050405020304" pitchFamily="18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знакомство </a:t>
            </a:r>
            <a:r>
              <a:rPr lang="ru-RU" sz="2000">
                <a:solidFill>
                  <a:srgbClr val="000000"/>
                </a:solidFill>
                <a:latin typeface="Times New Roman" panose="02020603050405020304" pitchFamily="18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с теоретическими знаниями по новой теме и </a:t>
            </a:r>
            <a:r>
              <a:rPr lang="ru-RU" sz="2000" smtClean="0">
                <a:solidFill>
                  <a:srgbClr val="000000"/>
                </a:solidFill>
                <a:latin typeface="Times New Roman" panose="02020603050405020304" pitchFamily="18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отработка </a:t>
            </a:r>
            <a:r>
              <a:rPr lang="ru-RU" sz="2000">
                <a:solidFill>
                  <a:srgbClr val="000000"/>
                </a:solidFill>
                <a:latin typeface="Times New Roman" panose="02020603050405020304" pitchFamily="18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навыка через выполнение практических заданий.</a:t>
            </a:r>
            <a:endParaRPr lang="ru-RU" sz="2000">
              <a:latin typeface="Franklin Gothic Book" panose="020b0503020102020204" pitchFamily="34" charset="0"/>
              <a:ea typeface="Franklin Gothic Book" panose="020b05030201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ct val="0"/>
              </a:spcAft>
              <a:buFont typeface="+mj-lt"/>
              <a:buAutoNum type="arabicPeriod"/>
            </a:pPr>
            <a:r>
              <a:rPr lang="ru-RU" sz="2000" b="1">
                <a:solidFill>
                  <a:srgbClr val="000000"/>
                </a:solidFill>
                <a:latin typeface="Times New Roman" panose="02020603050405020304" pitchFamily="18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Итог занятия.</a:t>
            </a:r>
            <a:endParaRPr lang="ru-RU" sz="2000">
              <a:effectLst/>
              <a:latin typeface="Franklin Gothic Book" panose="020b0503020102020204" pitchFamily="34" charset="0"/>
              <a:ea typeface="Franklin Gothic Book" panose="020b05030201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215013"/>
      </p:ext>
    </p:extLst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7938"/>
            <a:ext cx="9144000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466" y="272141"/>
            <a:ext cx="4371028" cy="61625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5013" y="272141"/>
            <a:ext cx="4492950" cy="13619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8828" y="1784947"/>
            <a:ext cx="4679839" cy="115837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5960" y="3058745"/>
            <a:ext cx="4226601" cy="12279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0147" y="4456128"/>
            <a:ext cx="3847854" cy="2190205"/>
          </a:xfrm>
          <a:prstGeom prst="rect">
            <a:avLst/>
          </a:prstGeom>
        </p:spPr>
      </p:pic>
      <p:pic>
        <p:nvPicPr>
          <p:cNvPr id="8" name="Рисунок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778933" cy="721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8486422"/>
      </p:ext>
    </p:extLst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7938"/>
            <a:ext cx="9144000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2875" y="307975"/>
            <a:ext cx="974725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00" y="213002"/>
            <a:ext cx="5156199" cy="29773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998" y="3440697"/>
            <a:ext cx="7061201" cy="305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394002"/>
      </p:ext>
    </p:extLst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7938"/>
            <a:ext cx="9144000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4410" y="155575"/>
            <a:ext cx="771524" cy="714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8732" y="814182"/>
            <a:ext cx="6132523" cy="48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774798"/>
      </p:ext>
    </p:extLst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7938"/>
            <a:ext cx="9144000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021" y="179401"/>
            <a:ext cx="778515" cy="721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93587" y="179401"/>
            <a:ext cx="5740867" cy="830997"/>
          </a:xfrm>
          <a:prstGeom prst="rect">
            <a:avLst/>
          </a:prstGeom>
        </p:spPr>
        <p:txBody>
          <a:bodyPr wrap="none">
            <a:spAutoFit/>
          </a:bodyPr>
          <a:lstStyle>
            <a:defPPr/>
          </a:lstStyle>
          <a:p>
            <a:pPr algn="ctr"/>
            <a:r>
              <a:rPr lang="ru-RU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Понятие, определение, умозаключение, </a:t>
            </a:r>
          </a:p>
          <a:p>
            <a:pPr algn="ctr"/>
            <a:r>
              <a:rPr lang="ru-RU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доказательство</a:t>
            </a:r>
            <a:endParaRPr lang="ru-RU" sz="2400" b="1">
              <a:solidFill>
                <a:srgbClr val="0070C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139" y="1157532"/>
            <a:ext cx="3748818" cy="52723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467" y="1010398"/>
            <a:ext cx="4029640" cy="559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817921"/>
      </p:ext>
    </p:extLst>
  </p:cSld>
  <p:clrMapOvr>
    <a:masterClrMapping/>
  </p:clrMapOvr>
  <p:transition/>
  <p:timing/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7938"/>
            <a:ext cx="9144000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81601" y="3328459"/>
            <a:ext cx="3226760" cy="33409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029" y="403225"/>
            <a:ext cx="4335564" cy="58504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9336" y="234465"/>
            <a:ext cx="3938997" cy="2872802"/>
          </a:xfrm>
          <a:prstGeom prst="rect">
            <a:avLst/>
          </a:prstGeom>
        </p:spPr>
      </p:pic>
      <p:pic>
        <p:nvPicPr>
          <p:cNvPr id="8" name="Рисунок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7938"/>
            <a:ext cx="667517" cy="618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4794052"/>
      </p:ext>
    </p:extLst>
  </p:cSld>
  <p:clrMapOvr>
    <a:masterClrMapping/>
  </p:clrMapOvr>
  <p:transition/>
  <p:timing/>
</p:sld>
</file>

<file path=ppt/slides/slide1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7938"/>
            <a:ext cx="9144000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311" y="752905"/>
            <a:ext cx="4550279" cy="39775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0523" y="374320"/>
            <a:ext cx="4078742" cy="28363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865" y="4730451"/>
            <a:ext cx="5190066" cy="15409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7490" y="3828045"/>
            <a:ext cx="4682375" cy="2155041"/>
          </a:xfrm>
          <a:prstGeom prst="rect">
            <a:avLst/>
          </a:prstGeom>
        </p:spPr>
      </p:pic>
      <p:pic>
        <p:nvPicPr>
          <p:cNvPr id="9" name="Рисунок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695" y="37865"/>
            <a:ext cx="699178" cy="647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09573"/>
      </p:ext>
    </p:extLst>
  </p:cSld>
  <p:clrMapOvr>
    <a:masterClrMapping/>
  </p:clrMapOvr>
  <p:transition/>
  <p:timing/>
</p:sld>
</file>

<file path=ppt/slides/slide1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7938"/>
            <a:ext cx="9144000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2875" y="90331"/>
            <a:ext cx="770467" cy="71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75" y="1329266"/>
            <a:ext cx="4628463" cy="50037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759619"/>
            <a:ext cx="4479287" cy="281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729198"/>
      </p:ext>
    </p:extLst>
  </p:cSld>
  <p:clrMapOvr>
    <a:masterClrMapping/>
  </p:clrMapOvr>
  <p:transition/>
  <p:timing/>
</p:sld>
</file>

<file path=ppt/slides/slide1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70909"/>
            <a:ext cx="9144000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8923" y="70909"/>
            <a:ext cx="773155" cy="71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92430" y="116248"/>
            <a:ext cx="6574236" cy="954107"/>
          </a:xfrm>
          <a:prstGeom prst="rect">
            <a:avLst/>
          </a:prstGeom>
        </p:spPr>
        <p:txBody>
          <a:bodyPr wrap="none">
            <a:spAutoFit/>
          </a:bodyPr>
          <a:lstStyle>
            <a:defPPr/>
          </a:lstStyle>
          <a:p>
            <a:pPr algn="ctr"/>
            <a:r>
              <a:rPr lang="ru-RU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Анализ, синтез, обобщение, сравнение, </a:t>
            </a:r>
          </a:p>
          <a:p>
            <a:pPr algn="ctr"/>
            <a:r>
              <a:rPr lang="ru-RU" sz="2800" b="1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сериация, классификация</a:t>
            </a:r>
            <a:endParaRPr lang="ru-RU" sz="2800" b="1">
              <a:solidFill>
                <a:srgbClr val="0070C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394" y="1511407"/>
            <a:ext cx="3771963" cy="44914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6772" y="1913573"/>
            <a:ext cx="4594761" cy="343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399228"/>
      </p:ext>
    </p:extLst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showMasterSp="0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7938"/>
            <a:ext cx="9144000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2875" y="307975"/>
            <a:ext cx="974725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1467" y="204259"/>
            <a:ext cx="6409267" cy="2657474"/>
          </a:xfrm>
        </p:spPr>
        <p:txBody>
          <a:bodyPr>
            <a:noAutofit/>
          </a:bodyPr>
          <a:lstStyle>
            <a:defPPr/>
          </a:lstStyle>
          <a:p>
            <a:pPr indent="449263" algn="just"/>
            <a:r>
              <a:rPr lang="ru-RU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Мышление </a:t>
            </a:r>
            <a:r>
              <a:rPr lang="ru-RU" sz="24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высший познавательный психический процесс, </a:t>
            </a:r>
            <a:r>
              <a:rPr lang="ru-RU" sz="24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сутью которого </a:t>
            </a:r>
            <a:r>
              <a:rPr lang="ru-RU" sz="24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приобретение ранее не известного знания на </a:t>
            </a:r>
            <a:r>
              <a:rPr lang="ru-RU" sz="24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основе творческого </a:t>
            </a:r>
            <a:r>
              <a:rPr lang="ru-RU" sz="24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отражения и преобразования человеком действительности; обобщенное отраженное и </a:t>
            </a:r>
            <a:r>
              <a:rPr lang="ru-RU" sz="24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опосредованное познание </a:t>
            </a:r>
            <a:r>
              <a:rPr lang="ru-RU" sz="24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действительности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100667" y="2861733"/>
            <a:ext cx="7620000" cy="2677656"/>
          </a:xfrm>
          <a:prstGeom prst="rect">
            <a:avLst/>
          </a:prstGeom>
        </p:spPr>
        <p:txBody>
          <a:bodyPr wrap="square">
            <a:spAutoFit/>
          </a:bodyPr>
          <a:lstStyle>
            <a:defPPr/>
          </a:lstStyle>
          <a:p>
            <a:pPr indent="355600"/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мышления: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наглядно-действенное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(познание с помощью манипулирования предметами (игрушками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наглядно-образное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(познание с помощью представлений предметов явлений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словесно-логическое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(познание с помощью понятий, слов, рассуждений).</a:t>
            </a:r>
          </a:p>
        </p:txBody>
      </p:sp>
    </p:spTree>
    <p:extLst>
      <p:ext uri="{BB962C8B-B14F-4D97-AF65-F5344CB8AC3E}">
        <p14:creationId xmlns:p14="http://schemas.microsoft.com/office/powerpoint/2010/main" val="2240967796"/>
      </p:ext>
    </p:extLst>
  </p:cSld>
  <p:clrMapOvr>
    <a:masterClrMapping/>
  </p:clrMapOvr>
  <p:transition/>
  <p:timing/>
</p:sld>
</file>

<file path=ppt/slides/slide2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7938"/>
            <a:ext cx="9144000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37" y="246060"/>
            <a:ext cx="4315690" cy="58843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46060"/>
            <a:ext cx="4315714" cy="5761568"/>
          </a:xfrm>
          <a:prstGeom prst="rect">
            <a:avLst/>
          </a:prstGeom>
        </p:spPr>
      </p:pic>
      <p:pic>
        <p:nvPicPr>
          <p:cNvPr id="7" name="Рисунок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15867" y="126471"/>
            <a:ext cx="535709" cy="496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9625309"/>
      </p:ext>
    </p:extLst>
  </p:cSld>
  <p:clrMapOvr>
    <a:masterClrMapping/>
  </p:clrMapOvr>
  <p:transition/>
  <p:timing/>
</p:sld>
</file>

<file path=ppt/slides/slide2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910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21996" y="71436"/>
            <a:ext cx="693404" cy="64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633" y="97244"/>
            <a:ext cx="4397373" cy="33578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6085" y="1499502"/>
            <a:ext cx="4109361" cy="37538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712" y="3376419"/>
            <a:ext cx="3979333" cy="342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365597"/>
      </p:ext>
    </p:extLst>
  </p:cSld>
  <p:clrMapOvr>
    <a:masterClrMapping/>
  </p:clrMapOvr>
  <p:transition/>
  <p:timing/>
</p:sld>
</file>

<file path=ppt/slides/slide2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7" y="465666"/>
            <a:ext cx="4031165" cy="54102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9820" y="465666"/>
            <a:ext cx="3891579" cy="5806631"/>
          </a:xfrm>
          <a:prstGeom prst="rect">
            <a:avLst/>
          </a:prstGeom>
        </p:spPr>
      </p:pic>
      <p:pic>
        <p:nvPicPr>
          <p:cNvPr id="7" name="Рисунок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7172" y="154251"/>
            <a:ext cx="672086" cy="622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2395927"/>
      </p:ext>
    </p:extLst>
  </p:cSld>
  <p:clrMapOvr>
    <a:masterClrMapping/>
  </p:clrMapOvr>
  <p:transition/>
  <p:timing/>
</p:sld>
</file>

<file path=ppt/slides/slide2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1343" y="41632"/>
            <a:ext cx="685809" cy="635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586" y="800286"/>
            <a:ext cx="4158426" cy="59266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0908" y="186264"/>
            <a:ext cx="4952892" cy="14312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6976" y="2344065"/>
            <a:ext cx="4436824" cy="182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00245"/>
      </p:ext>
    </p:extLst>
  </p:cSld>
  <p:clrMapOvr>
    <a:masterClrMapping/>
  </p:clrMapOvr>
  <p:transition/>
  <p:timing/>
</p:sld>
</file>

<file path=ppt/slides/slide2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7938"/>
            <a:ext cx="9144000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9113" y="7938"/>
            <a:ext cx="674062" cy="624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13548" y="170934"/>
            <a:ext cx="6595523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/>
          </a:lstStyle>
          <a:p>
            <a:pPr/>
            <a:r>
              <a:rPr lang="ru-RU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Установление причинно-следственных связей</a:t>
            </a:r>
            <a:endParaRPr lang="ru-RU" sz="2400" b="1">
              <a:solidFill>
                <a:srgbClr val="0070C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910" y="831765"/>
            <a:ext cx="4382736" cy="51890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0466" y="831765"/>
            <a:ext cx="4563534" cy="10955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0339" y="2126435"/>
            <a:ext cx="4323787" cy="280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6066"/>
      </p:ext>
    </p:extLst>
  </p:cSld>
  <p:clrMapOvr>
    <a:masterClrMapping/>
  </p:clrMapOvr>
  <p:transition/>
  <p:timing/>
</p:sld>
</file>

<file path=ppt/slides/slide2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7938"/>
            <a:ext cx="9144000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210" y="4497"/>
            <a:ext cx="711124" cy="659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63850" y="0"/>
            <a:ext cx="2986617" cy="727074"/>
          </a:xfrm>
        </p:spPr>
        <p:txBody>
          <a:bodyPr>
            <a:normAutofit/>
          </a:bodyPr>
          <a:lstStyle>
            <a:defPPr/>
          </a:lstStyle>
          <a:p>
            <a:r>
              <a:rPr lang="ru-RU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Логические задачи</a:t>
            </a:r>
            <a:endParaRPr lang="ru-RU" sz="2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933" y="727074"/>
            <a:ext cx="4252766" cy="58599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241" y="727074"/>
            <a:ext cx="4038974" cy="585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680790"/>
      </p:ext>
    </p:extLst>
  </p:cSld>
  <p:clrMapOvr>
    <a:masterClrMapping/>
  </p:clrMapOvr>
  <p:transition/>
  <p:timing/>
</p:sld>
</file>

<file path=ppt/slides/slide2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7938"/>
            <a:ext cx="9144000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443" y="52267"/>
            <a:ext cx="608704" cy="564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9934" y="2282158"/>
            <a:ext cx="3350026" cy="45758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491" y="660688"/>
            <a:ext cx="4074038" cy="58872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3599" y="108732"/>
            <a:ext cx="4042431" cy="225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810297"/>
      </p:ext>
    </p:extLst>
  </p:cSld>
  <p:clrMapOvr>
    <a:masterClrMapping/>
  </p:clrMapOvr>
  <p:transition/>
  <p:timing/>
</p:sld>
</file>

<file path=ppt/slides/slide2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7938"/>
            <a:ext cx="9144000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63281" y="69247"/>
            <a:ext cx="674450" cy="625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302" y="452893"/>
            <a:ext cx="4158690" cy="53129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7957" y="1284924"/>
            <a:ext cx="4109774" cy="323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602986"/>
      </p:ext>
    </p:extLst>
  </p:cSld>
  <p:clrMapOvr>
    <a:masterClrMapping/>
  </p:clrMapOvr>
  <p:transition/>
  <p:timing/>
</p:sld>
</file>

<file path=ppt/slides/slide2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7938"/>
            <a:ext cx="9144000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982" y="383792"/>
            <a:ext cx="4280118" cy="61355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3300" y="383792"/>
            <a:ext cx="4194072" cy="5949274"/>
          </a:xfrm>
          <a:prstGeom prst="rect">
            <a:avLst/>
          </a:prstGeom>
        </p:spPr>
      </p:pic>
      <p:pic>
        <p:nvPicPr>
          <p:cNvPr id="7" name="Рисунок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215" y="45123"/>
            <a:ext cx="669533" cy="62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8420983"/>
      </p:ext>
    </p:extLst>
  </p:cSld>
  <p:clrMapOvr>
    <a:masterClrMapping/>
  </p:clrMapOvr>
  <p:transition/>
  <p:timing/>
</p:sld>
</file>

<file path=ppt/slides/slide2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7938"/>
            <a:ext cx="9144000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8275" y="149638"/>
            <a:ext cx="669925" cy="620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8735" y="711199"/>
            <a:ext cx="4166524" cy="529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632468"/>
      </p:ext>
    </p:extLst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7938"/>
            <a:ext cx="9144000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2875" y="307975"/>
            <a:ext cx="974725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8067" y="457200"/>
            <a:ext cx="6426200" cy="516467"/>
          </a:xfrm>
        </p:spPr>
        <p:txBody>
          <a:bodyPr>
            <a:normAutofit fontScale="90000"/>
          </a:bodyPr>
          <a:lstStyle>
            <a:defPPr/>
          </a:lstStyle>
          <a:p>
            <a:pPr algn="ctr"/>
            <a:r>
              <a:rPr lang="ru-RU" sz="3200" b="1" smtClean="0">
                <a:solidFill>
                  <a:srgbClr val="0082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Роль логического мышления</a:t>
            </a:r>
            <a:endParaRPr lang="ru-RU" sz="3200" b="1">
              <a:solidFill>
                <a:srgbClr val="0082B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76974" y="1532467"/>
            <a:ext cx="7261092" cy="3811588"/>
          </a:xfrm>
        </p:spPr>
        <p:txBody>
          <a:bodyPr>
            <a:normAutofit/>
          </a:bodyPr>
          <a:lstStyle>
            <a:defPPr/>
          </a:lstStyle>
          <a:p>
            <a:r>
              <a:rPr lang="ru-RU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 логически мыслить позволяет: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понимать происходящее вокруг;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определять существенные признаки, связи в предметах и явлениях окружающей действительности;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делать умозаключения, решать различные задачи, проверять решения;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доказывать, опровергать точку зрения.</a:t>
            </a:r>
            <a:endParaRPr lang="ru-RU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781132"/>
      </p:ext>
    </p:extLst>
  </p:cSld>
  <p:clrMapOvr>
    <a:masterClrMapping/>
  </p:clrMapOvr>
  <p:transition/>
  <p:timing/>
</p:sld>
</file>

<file path=ppt/slides/slide3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7938"/>
            <a:ext cx="9144000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085" y="98740"/>
            <a:ext cx="688305" cy="637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911" y="977966"/>
            <a:ext cx="4120630" cy="48598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2800" y="385388"/>
            <a:ext cx="4233333" cy="12190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8629" y="2192867"/>
            <a:ext cx="4453283" cy="25315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8401" y="4724401"/>
            <a:ext cx="3508548" cy="210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050424"/>
      </p:ext>
    </p:extLst>
  </p:cSld>
  <p:clrMapOvr>
    <a:masterClrMapping/>
  </p:clrMapOvr>
  <p:transition/>
  <p:timing/>
</p:sld>
</file>

<file path=ppt/slides/slide3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7938"/>
            <a:ext cx="9144000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9075" y="172509"/>
            <a:ext cx="669925" cy="620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0466" y="403745"/>
            <a:ext cx="4011950" cy="578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418391"/>
      </p:ext>
    </p:extLst>
  </p:cSld>
  <p:clrMapOvr>
    <a:masterClrMapping/>
  </p:clrMapOvr>
  <p:transition/>
  <p:timing/>
</p:sld>
</file>

<file path=ppt/slides/slide3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7938"/>
            <a:ext cx="9144000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8572" y="157692"/>
            <a:ext cx="663521" cy="614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473200" y="465138"/>
            <a:ext cx="6747933" cy="109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2452" rIns="81638" bIns="42452"/>
          <a:lstStyle>
            <a:defPPr/>
            <a:lvl1pPr>
              <a:tabLst>
                <a:tab pos="723900"/>
                <a:tab pos="1447800"/>
                <a:tab pos="2171700"/>
                <a:tab pos="2895600"/>
                <a:tab pos="3619500"/>
                <a:tab pos="4343400"/>
                <a:tab pos="5067300"/>
                <a:tab pos="5791200"/>
                <a:tab pos="6515100"/>
                <a:tab pos="7239000"/>
                <a:tab pos="7962900"/>
                <a:tab pos="8686800"/>
                <a:tab pos="9410700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723900"/>
                <a:tab pos="1447800"/>
                <a:tab pos="2171700"/>
                <a:tab pos="2895600"/>
                <a:tab pos="3619500"/>
                <a:tab pos="4343400"/>
                <a:tab pos="5067300"/>
                <a:tab pos="5791200"/>
                <a:tab pos="6515100"/>
                <a:tab pos="7239000"/>
                <a:tab pos="7962900"/>
                <a:tab pos="8686800"/>
                <a:tab pos="9410700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723900"/>
                <a:tab pos="1447800"/>
                <a:tab pos="2171700"/>
                <a:tab pos="2895600"/>
                <a:tab pos="3619500"/>
                <a:tab pos="4343400"/>
                <a:tab pos="5067300"/>
                <a:tab pos="5791200"/>
                <a:tab pos="6515100"/>
                <a:tab pos="7239000"/>
                <a:tab pos="7962900"/>
                <a:tab pos="8686800"/>
                <a:tab pos="9410700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723900"/>
                <a:tab pos="1447800"/>
                <a:tab pos="2171700"/>
                <a:tab pos="2895600"/>
                <a:tab pos="3619500"/>
                <a:tab pos="4343400"/>
                <a:tab pos="5067300"/>
                <a:tab pos="5791200"/>
                <a:tab pos="6515100"/>
                <a:tab pos="7239000"/>
                <a:tab pos="7962900"/>
                <a:tab pos="8686800"/>
                <a:tab pos="9410700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723900"/>
                <a:tab pos="1447800"/>
                <a:tab pos="2171700"/>
                <a:tab pos="2895600"/>
                <a:tab pos="3619500"/>
                <a:tab pos="4343400"/>
                <a:tab pos="5067300"/>
                <a:tab pos="5791200"/>
                <a:tab pos="6515100"/>
                <a:tab pos="7239000"/>
                <a:tab pos="7962900"/>
                <a:tab pos="8686800"/>
                <a:tab pos="9410700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/>
                <a:tab pos="1447800"/>
                <a:tab pos="2171700"/>
                <a:tab pos="2895600"/>
                <a:tab pos="3619500"/>
                <a:tab pos="4343400"/>
                <a:tab pos="5067300"/>
                <a:tab pos="5791200"/>
                <a:tab pos="6515100"/>
                <a:tab pos="7239000"/>
                <a:tab pos="7962900"/>
                <a:tab pos="8686800"/>
                <a:tab pos="9410700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/>
                <a:tab pos="1447800"/>
                <a:tab pos="2171700"/>
                <a:tab pos="2895600"/>
                <a:tab pos="3619500"/>
                <a:tab pos="4343400"/>
                <a:tab pos="5067300"/>
                <a:tab pos="5791200"/>
                <a:tab pos="6515100"/>
                <a:tab pos="7239000"/>
                <a:tab pos="7962900"/>
                <a:tab pos="8686800"/>
                <a:tab pos="9410700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/>
                <a:tab pos="1447800"/>
                <a:tab pos="2171700"/>
                <a:tab pos="2895600"/>
                <a:tab pos="3619500"/>
                <a:tab pos="4343400"/>
                <a:tab pos="5067300"/>
                <a:tab pos="5791200"/>
                <a:tab pos="6515100"/>
                <a:tab pos="7239000"/>
                <a:tab pos="7962900"/>
                <a:tab pos="8686800"/>
                <a:tab pos="9410700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/>
                <a:tab pos="1447800"/>
                <a:tab pos="2171700"/>
                <a:tab pos="2895600"/>
                <a:tab pos="3619500"/>
                <a:tab pos="4343400"/>
                <a:tab pos="5067300"/>
                <a:tab pos="5791200"/>
                <a:tab pos="6515100"/>
                <a:tab pos="7239000"/>
                <a:tab pos="7962900"/>
                <a:tab pos="8686800"/>
                <a:tab pos="9410700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hangingPunct="1"/>
            <a:r>
              <a:rPr lang="ru-RU" altLang="ru-RU" sz="4400" b="1">
                <a:solidFill>
                  <a:srgbClr val="255997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Спасибо за внимание!</a:t>
            </a:r>
          </a:p>
        </p:txBody>
      </p:sp>
      <p:pic>
        <p:nvPicPr>
          <p:cNvPr id="3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94037" y="1328207"/>
            <a:ext cx="2574925" cy="307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933839" y="4761441"/>
            <a:ext cx="6986588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/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ru-RU" altLang="ru-RU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Мишина Алевтина Петровна</a:t>
            </a:r>
          </a:p>
          <a:p>
            <a:pPr lvl="1"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ru-RU" altLang="ru-RU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89053496096</a:t>
            </a:r>
          </a:p>
          <a:p>
            <a:pPr lvl="1" eaLnBrk="1" hangingPunct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en-US" altLang="ru-RU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mialp@list.ru</a:t>
            </a:r>
            <a:endParaRPr lang="ru-RU" altLang="ru-RU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161157"/>
      </p:ext>
    </p:extLst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7938"/>
            <a:ext cx="9144000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009" y="68791"/>
            <a:ext cx="974725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04533" y="144993"/>
            <a:ext cx="6307668" cy="794807"/>
          </a:xfrm>
        </p:spPr>
        <p:txBody>
          <a:bodyPr>
            <a:normAutofit fontScale="90000"/>
          </a:bodyPr>
          <a:lstStyle>
            <a:defPPr/>
          </a:lstStyle>
          <a:p>
            <a:pPr algn="ctr"/>
            <a:r>
              <a:rPr lang="ru-RU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мышления младших школьников</a:t>
            </a:r>
            <a:endParaRPr lang="ru-RU" sz="2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7466" y="1004358"/>
            <a:ext cx="7992532" cy="5269442"/>
          </a:xfrm>
        </p:spPr>
        <p:txBody>
          <a:bodyPr>
            <a:normAutofit fontScale="92500" lnSpcReduction="10000"/>
          </a:bodyPr>
          <a:lstStyle>
            <a:defPPr/>
          </a:lstStyle>
          <a:p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мышление становится доминирующей функцией;</a:t>
            </a:r>
          </a:p>
          <a:p>
            <a:pPr algn="just"/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преимущественно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конкретно, опирается на наглядные образы и представления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(содержание понятий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и обобщений определяется в основном наглядно воспринимаемыми признаками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предметов); </a:t>
            </a: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от наглядно-образного к словесно-логическому, понятийному мышлению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(конкретное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мышление, связанное с реальной действительностью и непосредственным наблюдением, уже подчиняется логическим принципам, однако отвлеченные, формально-логические рассуждения детям еще не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доступны); </a:t>
            </a:r>
          </a:p>
          <a:p>
            <a:pPr algn="just"/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феномен Пиаже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(не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владение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принципом сохранения (количества, объема, массы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спонтанное овладение действием количественного сравнения);</a:t>
            </a: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754921"/>
      </p:ext>
    </p:extLst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7938"/>
            <a:ext cx="9144000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2142" y="126471"/>
            <a:ext cx="974725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1440" y="488422"/>
            <a:ext cx="6807201" cy="1082674"/>
          </a:xfrm>
        </p:spPr>
        <p:txBody>
          <a:bodyPr>
            <a:noAutofit/>
          </a:bodyPr>
          <a:lstStyle>
            <a:defPPr/>
          </a:lstStyle>
          <a:p>
            <a:pPr indent="449263" algn="just"/>
            <a:r>
              <a:rPr lang="ru-RU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Логическое мышление </a:t>
            </a:r>
            <a:r>
              <a:rPr lang="ru-RU" sz="24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такое мышление которое происходит </a:t>
            </a:r>
            <a:r>
              <a:rPr lang="ru-RU" sz="24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форме рассуждений, является </a:t>
            </a:r>
            <a:r>
              <a:rPr lang="ru-RU" sz="24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обоснованным</a:t>
            </a:r>
            <a:r>
              <a:rPr lang="ru-RU" sz="24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последовательным</a:t>
            </a:r>
            <a:br>
              <a:rPr lang="ru-RU" sz="24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не </a:t>
            </a:r>
            <a:r>
              <a:rPr lang="ru-RU" sz="24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имеющим </a:t>
            </a:r>
            <a:r>
              <a:rPr lang="ru-RU" sz="24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противоречий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20183" y="1927225"/>
            <a:ext cx="7886700" cy="4351338"/>
          </a:xfrm>
        </p:spPr>
        <p:txBody>
          <a:bodyPr>
            <a:normAutofit/>
          </a:bodyPr>
          <a:lstStyle>
            <a:defPPr/>
          </a:lstStyle>
          <a:p>
            <a:pPr marL="0" indent="0">
              <a:buNone/>
            </a:pPr>
            <a:r>
              <a:rPr lang="ru-RU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Логические формы </a:t>
            </a:r>
            <a:r>
              <a:rPr lang="ru-RU" sz="2400" b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мышления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ru-RU" sz="2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мысль, которая отражает 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общие, существенные и отличительные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признаки предметов и явлений 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действительности (</a:t>
            </a:r>
            <a:r>
              <a:rPr lang="ru-RU" sz="24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общие, единичные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algn="just"/>
            <a:r>
              <a:rPr lang="ru-RU" sz="2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суждение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такая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мышления, в 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которой отражаются связи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между предметами и явлениями действительности или между 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их свойствами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и признаками (</a:t>
            </a:r>
            <a:r>
              <a:rPr lang="ru-RU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общие, частные, </a:t>
            </a:r>
            <a:r>
              <a:rPr lang="ru-RU" sz="24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единичные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умозаключение 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такая форма мышления, которая 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 человеку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делать выводы из ряда суждений (</a:t>
            </a:r>
            <a:r>
              <a:rPr lang="ru-RU" sz="24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индукция, дедукция, аналогия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802264"/>
      </p:ext>
    </p:extLst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7938"/>
            <a:ext cx="9144000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8275" y="87841"/>
            <a:ext cx="974725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365126"/>
            <a:ext cx="6781799" cy="862541"/>
          </a:xfrm>
        </p:spPr>
        <p:txBody>
          <a:bodyPr>
            <a:normAutofit/>
          </a:bodyPr>
          <a:lstStyle>
            <a:defPPr/>
          </a:lstStyle>
          <a:p>
            <a:r>
              <a:rPr lang="ru-RU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Мыслительные операции</a:t>
            </a:r>
            <a:endParaRPr lang="ru-RU" sz="32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6451" y="1478492"/>
            <a:ext cx="7886700" cy="4351338"/>
          </a:xfrm>
        </p:spPr>
        <p:txBody>
          <a:bodyPr>
            <a:normAutofit fontScale="77500" lnSpcReduction="20000"/>
          </a:bodyPr>
          <a:lstStyle>
            <a:defPPr/>
          </a:lstStyle>
          <a:p>
            <a:pPr marL="719138" indent="-269875">
              <a:buFont typeface="Wingdings" panose="05000000000000000000" pitchFamily="2" charset="2"/>
              <a:buChar char="ü"/>
              <a:tabLst>
                <a:tab pos="896938"/>
              </a:tabLst>
            </a:pP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– это мысленное разложение предмета или явления на части.</a:t>
            </a:r>
          </a:p>
          <a:p>
            <a:pPr marL="719138" indent="-269875">
              <a:buFont typeface="Wingdings" panose="05000000000000000000" pitchFamily="2" charset="2"/>
              <a:buChar char="ü"/>
              <a:tabLst>
                <a:tab pos="896938"/>
              </a:tabLst>
            </a:pP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Синтез – это мысленное объединение частей в единое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целое.</a:t>
            </a: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19138" indent="-269875">
              <a:buFont typeface="Wingdings" panose="05000000000000000000" pitchFamily="2" charset="2"/>
              <a:buChar char="ü"/>
              <a:tabLst>
                <a:tab pos="896938"/>
              </a:tabLst>
            </a:pP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Абстракция – это мысленное выделение одних признаков и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отделение от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каких-либо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других.</a:t>
            </a: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19138" indent="-269875">
              <a:buFont typeface="Wingdings" panose="05000000000000000000" pitchFamily="2" charset="2"/>
              <a:buChar char="ü"/>
              <a:tabLst>
                <a:tab pos="896938"/>
              </a:tabLst>
            </a:pP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 – это такое мысленное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объединение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всех предметов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каким-либо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признакам или явлениям.</a:t>
            </a:r>
          </a:p>
          <a:p>
            <a:pPr marL="719138" indent="-269875">
              <a:buFont typeface="Wingdings" panose="05000000000000000000" pitchFamily="2" charset="2"/>
              <a:buChar char="ü"/>
              <a:tabLst>
                <a:tab pos="896938"/>
              </a:tabLst>
            </a:pP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Сравнение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- процесс качественного или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количественного сопоставления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предметов и явлений, цель которого нахождение сходства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различия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между ними.</a:t>
            </a:r>
          </a:p>
          <a:p>
            <a:pPr marL="719138" indent="-269875">
              <a:buFont typeface="Wingdings" panose="05000000000000000000" pitchFamily="2" charset="2"/>
              <a:buChar char="ü"/>
              <a:tabLst>
                <a:tab pos="896938"/>
              </a:tabLst>
            </a:pP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Конкретизация – это процесс обратный абстрагированию,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мысленное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чего-то,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определяет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какое-либо понятие или общее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положение.</a:t>
            </a: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954770"/>
      </p:ext>
    </p:extLst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7938"/>
            <a:ext cx="9144000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8642" y="81821"/>
            <a:ext cx="724958" cy="671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63600" y="1027495"/>
            <a:ext cx="7941733" cy="5396110"/>
          </a:xfrm>
        </p:spPr>
        <p:txBody>
          <a:bodyPr>
            <a:normAutofit fontScale="70000" lnSpcReduction="20000"/>
          </a:bodyPr>
          <a:lstStyle>
            <a:defPPr/>
          </a:lstStyle>
          <a:p>
            <a:r>
              <a:rPr lang="ru-RU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сравнивать объекты, устанавливать основания для сравнения, устанавливать аналогии;</a:t>
            </a:r>
            <a:endParaRPr lang="ru-RU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объединять части объекта (объекты) по определённому признаку;</a:t>
            </a:r>
            <a:endParaRPr lang="ru-RU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определять существенный признак для классификации, классифицировать предложенные объекты;</a:t>
            </a:r>
            <a:endParaRPr lang="ru-RU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находить закономерности и противоречия в рассматриваемых фактах, данных и наблюдениях на основе предложенного учителем алгоритма;</a:t>
            </a:r>
            <a:endParaRPr lang="ru-RU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выявлять недостаток информации для решения учебной (практической) задачи на основе предложенного алгоритма;</a:t>
            </a:r>
            <a:endParaRPr lang="ru-RU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устанавливать причинно-следственные связи в ситуациях, поддающихся непосредственному наблюдению или знакомых по опыту, делать выводы. </a:t>
            </a:r>
          </a:p>
          <a:p>
            <a:endParaRPr lang="ru-RU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28132" y="139847"/>
            <a:ext cx="8212668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/>
          </a:lstStyle>
          <a:p>
            <a:pPr algn="ctr"/>
            <a:r>
              <a:rPr lang="ru-RU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Базовые логические </a:t>
            </a:r>
            <a:r>
              <a:rPr lang="ru-RU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универсальные </a:t>
            </a:r>
            <a:r>
              <a:rPr lang="ru-RU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действия обеспечивают формирование:</a:t>
            </a:r>
            <a:endParaRPr lang="ru-RU" sz="2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898565"/>
      </p:ext>
    </p:extLst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41" y="85149"/>
            <a:ext cx="807868" cy="748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6321" y="203383"/>
            <a:ext cx="6798732" cy="794807"/>
          </a:xfrm>
        </p:spPr>
        <p:txBody>
          <a:bodyPr>
            <a:normAutofit fontScale="90000"/>
          </a:bodyPr>
          <a:lstStyle>
            <a:defPPr/>
          </a:lstStyle>
          <a:p>
            <a:pPr algn="ctr"/>
            <a:r>
              <a:rPr lang="ru-RU" sz="3200" b="1" smtClean="0">
                <a:solidFill>
                  <a:srgbClr val="0082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развития логического мышления</a:t>
            </a:r>
            <a:endParaRPr lang="ru-RU" sz="3200" b="1">
              <a:solidFill>
                <a:srgbClr val="0082B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82441" y="1148985"/>
            <a:ext cx="1634066" cy="355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r>
              <a:rPr lang="ru-RU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1-2 класс</a:t>
            </a:r>
            <a:endParaRPr lang="ru-RU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43239" y="3746177"/>
            <a:ext cx="1634066" cy="355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r>
              <a:rPr lang="ru-RU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3-4 класс</a:t>
            </a:r>
            <a:endParaRPr lang="ru-RU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25451" y="1636702"/>
            <a:ext cx="1634066" cy="1072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r>
              <a:rPr lang="ru-RU" sz="1600" b="1" i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этап</a:t>
            </a:r>
          </a:p>
          <a:p>
            <a:pPr algn="ctr"/>
            <a:r>
              <a:rPr lang="ru-RU" sz="1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признаками понятий</a:t>
            </a:r>
            <a:endParaRPr lang="ru-RU" sz="1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19318" y="1986802"/>
            <a:ext cx="2725315" cy="146142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r>
              <a:rPr lang="ru-RU" sz="1600" b="1" i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этап</a:t>
            </a:r>
          </a:p>
          <a:p>
            <a:pPr algn="ctr"/>
            <a:r>
              <a:rPr lang="ru-RU" sz="1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умений оперировать существенными признаками по6нятий, опуская несущественные признаки (абстрагирование)</a:t>
            </a:r>
            <a:endParaRPr lang="ru-RU" sz="1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316133" y="2343754"/>
            <a:ext cx="2221572" cy="17218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r>
              <a:rPr lang="ru-RU" sz="1600" b="1" i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Третий этап</a:t>
            </a:r>
          </a:p>
          <a:p>
            <a:pPr algn="ctr"/>
            <a:r>
              <a:rPr lang="ru-RU" sz="1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логической операции сравнения с опорой на существенные и несущественные признаки предметов и явлений</a:t>
            </a:r>
            <a:endParaRPr lang="ru-RU" sz="1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38038" y="4399724"/>
            <a:ext cx="2721395" cy="174519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r>
              <a:rPr lang="ru-RU" sz="1600" b="1" i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Четвертый этап</a:t>
            </a:r>
          </a:p>
          <a:p>
            <a:pPr algn="ctr"/>
            <a:r>
              <a:rPr lang="ru-RU" sz="1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умений выстраивать иерархию понятий, вычленять более широкие и более узкие понятия, находить связи между родовыми и видовыми понятиями</a:t>
            </a:r>
            <a:endParaRPr lang="ru-RU" sz="1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60279" y="4818118"/>
            <a:ext cx="3711707" cy="177059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r>
              <a:rPr lang="ru-RU" sz="1600" b="1" i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Пятый этап</a:t>
            </a:r>
          </a:p>
          <a:p>
            <a:pPr algn="ctr"/>
            <a:r>
              <a:rPr lang="ru-RU" sz="1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аналитической деятельности, умение анализировать связи между предметами и явлениями (часть и целое, рядоположенность, противоположность, причина и следствие, наличие различных функциональных отношений и т.д.)</a:t>
            </a:r>
            <a:endParaRPr lang="ru-RU" sz="1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Выгнутая вверх стрелка 4"/>
          <p:cNvSpPr/>
          <p:nvPr/>
        </p:nvSpPr>
        <p:spPr>
          <a:xfrm rot="1404424">
            <a:off x="5594834" y="1896063"/>
            <a:ext cx="1219200" cy="3501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Выгнутая вверх стрелка 12"/>
          <p:cNvSpPr/>
          <p:nvPr/>
        </p:nvSpPr>
        <p:spPr>
          <a:xfrm rot="1404424">
            <a:off x="-218936" y="3900638"/>
            <a:ext cx="1628968" cy="32996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Выгнутая вверх стрелка 13"/>
          <p:cNvSpPr/>
          <p:nvPr/>
        </p:nvSpPr>
        <p:spPr>
          <a:xfrm rot="1404424">
            <a:off x="2364642" y="1527219"/>
            <a:ext cx="1219200" cy="3501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Выгнутая вверх стрелка 17"/>
          <p:cNvSpPr/>
          <p:nvPr/>
        </p:nvSpPr>
        <p:spPr>
          <a:xfrm rot="1404424">
            <a:off x="8196052" y="2239201"/>
            <a:ext cx="1219200" cy="3501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Выгнутая вверх стрелка 18"/>
          <p:cNvSpPr/>
          <p:nvPr/>
        </p:nvSpPr>
        <p:spPr>
          <a:xfrm rot="1244546">
            <a:off x="3326115" y="4352521"/>
            <a:ext cx="1762666" cy="376130"/>
          </a:xfrm>
          <a:prstGeom prst="curvedDownArrow">
            <a:avLst>
              <a:gd name="adj1" fmla="val 25000"/>
              <a:gd name="adj2" fmla="val 48834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101175"/>
      </p:ext>
    </p:extLst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7938"/>
            <a:ext cx="9144000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2875" y="307975"/>
            <a:ext cx="974725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4579" y="830615"/>
            <a:ext cx="1630491" cy="23505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2943" y="790985"/>
            <a:ext cx="1632357" cy="2388078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80219" y="131468"/>
            <a:ext cx="6578601" cy="570442"/>
          </a:xfrm>
        </p:spPr>
        <p:txBody>
          <a:bodyPr>
            <a:normAutofit/>
          </a:bodyPr>
          <a:lstStyle>
            <a:defPPr/>
          </a:lstStyle>
          <a:p>
            <a:pPr marL="0" indent="0" algn="ctr">
              <a:buNone/>
            </a:pPr>
            <a:r>
              <a:rPr lang="ru-RU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внеурочной деятельности</a:t>
            </a:r>
            <a:endParaRPr lang="ru-RU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01214">
            <a:off x="386624" y="1431844"/>
            <a:ext cx="2145448" cy="310072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89530">
            <a:off x="2108704" y="1667929"/>
            <a:ext cx="2127616" cy="30222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2383" y="4364979"/>
            <a:ext cx="1561900" cy="22108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9939" y="4454561"/>
            <a:ext cx="1539822" cy="22013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96681" y="1957789"/>
            <a:ext cx="1617118" cy="22884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83840" y="3105442"/>
            <a:ext cx="1653578" cy="23622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36392" y="4264785"/>
            <a:ext cx="1658544" cy="231845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27125" y="2010295"/>
            <a:ext cx="1671646" cy="235468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74795" y="3116703"/>
            <a:ext cx="1590646" cy="230731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69520" y="4286569"/>
            <a:ext cx="1627358" cy="231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594045"/>
      </p:ext>
    </p:extLst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heme/theme1.xml><?xml version="1.0" encoding="utf-8"?>
<a:theme xmlns:r="http://schemas.openxmlformats.org/officeDocument/2006/relationships"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Template>Office Theme</Template>
  <Company>SPecialiST RePack</Company>
  <PresentationFormat>On-screen Show (4:3)</PresentationFormat>
  <Paragraphs>67</Paragraphs>
  <Slides>32</Slides>
  <Notes>0</Notes>
  <TotalTime>1746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baseType="lpstr" size="40">
      <vt:lpstr>Arial</vt:lpstr>
      <vt:lpstr>Calibri Light</vt:lpstr>
      <vt:lpstr>Calibri</vt:lpstr>
      <vt:lpstr>Times New Roman</vt:lpstr>
      <vt:lpstr>Wingdings</vt:lpstr>
      <vt:lpstr>Franklin Gothic Book</vt:lpstr>
      <vt:lpstr>Arial Unicode MS</vt:lpstr>
      <vt:lpstr>Тема Office</vt:lpstr>
      <vt:lpstr>Развитие логического мышления младших школьников во внеурочной деятельности</vt:lpstr>
      <vt:lpstr>Мышление – это высший познавательный психический процесс, сутью которого является приобретение ранее не известного знания на основе творческого отражения и преобразования человеком действительности; обобщенное отраженное и опосредованное познание действительности </vt:lpstr>
      <vt:lpstr>Роль логического мышления</vt:lpstr>
      <vt:lpstr>Особенности мышления младших школьников</vt:lpstr>
      <vt:lpstr>Логическое мышление – такое мышление которое происходит в форме рассуждений, является обоснованным, последовательными не имеющим противоречий</vt:lpstr>
      <vt:lpstr>Мыслительные операции</vt:lpstr>
      <vt:lpstr>PowerPoint Presentation</vt:lpstr>
      <vt:lpstr>Этапы развития логического мышления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Логические задачи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19.1200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Name of  presentation</dc:title>
  <dc:creator>Павел</dc:creator>
  <cp:lastModifiedBy>Учетная запись Майкрософт</cp:lastModifiedBy>
  <cp:revision>57</cp:revision>
  <dcterms:created xsi:type="dcterms:W3CDTF">2014-09-29T12:30:26Z</dcterms:created>
  <dcterms:modified xsi:type="dcterms:W3CDTF">2023-11-22T09:45:14Z</dcterms:modified>
</cp:coreProperties>
</file>