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65" r:id="rId9"/>
    <p:sldId id="257" r:id="rId10"/>
    <p:sldId id="258" r:id="rId11"/>
    <p:sldId id="259" r:id="rId12"/>
    <p:sldId id="261" r:id="rId13"/>
    <p:sldId id="264" r:id="rId14"/>
    <p:sldId id="263" r:id="rId15"/>
    <p:sldId id="262" r:id="rId16"/>
    <p:sldId id="272" r:id="rId17"/>
  </p:sldIdLst>
  <p:sldSz cx="126015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18" y="-77"/>
      </p:cViewPr>
      <p:guideLst>
        <p:guide orient="horz" pos="2160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BFB12-C4A4-4A59-BE4C-41179B26373D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FEB909B6-5F45-4555-819E-338773EC0749}">
      <dgm:prSet/>
      <dgm:spPr/>
      <dgm:t>
        <a:bodyPr/>
        <a:lstStyle/>
        <a:p>
          <a:pPr rtl="0"/>
          <a:r>
            <a:rPr lang="ru-RU" dirty="0" smtClean="0"/>
            <a:t>сведения о сезоне, а также о сезонных народных праздниках и рекомендации по их проведению в семье, с учетом возраста детей; </a:t>
          </a:r>
          <a:endParaRPr lang="ru-RU" dirty="0"/>
        </a:p>
      </dgm:t>
    </dgm:pt>
    <dgm:pt modelId="{EAD7843B-7AD0-4246-9F18-995164705DA6}" type="parTrans" cxnId="{991EEE73-2965-464D-A545-613CF1376E24}">
      <dgm:prSet/>
      <dgm:spPr/>
      <dgm:t>
        <a:bodyPr/>
        <a:lstStyle/>
        <a:p>
          <a:endParaRPr lang="ru-RU"/>
        </a:p>
      </dgm:t>
    </dgm:pt>
    <dgm:pt modelId="{3C039BB3-CEB1-49F4-AAC7-9F7DC6AAAC69}" type="sibTrans" cxnId="{991EEE73-2965-464D-A545-613CF1376E24}">
      <dgm:prSet/>
      <dgm:spPr/>
      <dgm:t>
        <a:bodyPr/>
        <a:lstStyle/>
        <a:p>
          <a:endParaRPr lang="ru-RU"/>
        </a:p>
      </dgm:t>
    </dgm:pt>
    <dgm:pt modelId="{9D3D77D4-0F20-46D5-A969-503F7EAF2494}">
      <dgm:prSet/>
      <dgm:spPr/>
      <dgm:t>
        <a:bodyPr/>
        <a:lstStyle/>
        <a:p>
          <a:pPr rtl="0"/>
          <a:r>
            <a:rPr lang="ru-RU" dirty="0" smtClean="0"/>
            <a:t>сведения о всемирных, всероссийских государственных, областных, городских, районных праздниках и рекомендации по их проведению в семье, с учетом возраста детей; </a:t>
          </a:r>
          <a:endParaRPr lang="ru-RU" dirty="0"/>
        </a:p>
      </dgm:t>
    </dgm:pt>
    <dgm:pt modelId="{B20B8AEA-2A29-4123-8446-CAFDE8D4314E}" type="parTrans" cxnId="{DB7D2199-17C5-456A-BDDB-680505E3ADE1}">
      <dgm:prSet/>
      <dgm:spPr/>
      <dgm:t>
        <a:bodyPr/>
        <a:lstStyle/>
        <a:p>
          <a:endParaRPr lang="ru-RU"/>
        </a:p>
      </dgm:t>
    </dgm:pt>
    <dgm:pt modelId="{054B2ABD-143B-40B6-8AEE-173CDB20BBA5}" type="sibTrans" cxnId="{DB7D2199-17C5-456A-BDDB-680505E3ADE1}">
      <dgm:prSet/>
      <dgm:spPr/>
      <dgm:t>
        <a:bodyPr/>
        <a:lstStyle/>
        <a:p>
          <a:endParaRPr lang="ru-RU"/>
        </a:p>
      </dgm:t>
    </dgm:pt>
    <dgm:pt modelId="{F0DC6FFF-086C-4386-979A-B58484357C7E}">
      <dgm:prSet/>
      <dgm:spPr/>
      <dgm:t>
        <a:bodyPr/>
        <a:lstStyle/>
        <a:p>
          <a:pPr rtl="0"/>
          <a:r>
            <a:rPr lang="ru-RU" dirty="0" smtClean="0"/>
            <a:t>сведения о профессиональных праздниках, отмечаемых в семье, и рекомендации по организации общения с детьми о профессиях; сведения о мероприятиях, проводимых для семьи в детском саду (консультациях, заседаниях клуба и пр.); </a:t>
          </a:r>
          <a:endParaRPr lang="ru-RU" dirty="0"/>
        </a:p>
      </dgm:t>
    </dgm:pt>
    <dgm:pt modelId="{E9F3D2EE-A2D9-4AFE-9E1D-E7E07AA2793A}" type="parTrans" cxnId="{E7066EB0-E8C4-4537-82AB-ECF1C9748D4E}">
      <dgm:prSet/>
      <dgm:spPr/>
      <dgm:t>
        <a:bodyPr/>
        <a:lstStyle/>
        <a:p>
          <a:endParaRPr lang="ru-RU"/>
        </a:p>
      </dgm:t>
    </dgm:pt>
    <dgm:pt modelId="{22AF63D3-8994-4592-A4A0-7B974BC3C3A6}" type="sibTrans" cxnId="{E7066EB0-E8C4-4537-82AB-ECF1C9748D4E}">
      <dgm:prSet/>
      <dgm:spPr/>
      <dgm:t>
        <a:bodyPr/>
        <a:lstStyle/>
        <a:p>
          <a:endParaRPr lang="ru-RU"/>
        </a:p>
      </dgm:t>
    </dgm:pt>
    <dgm:pt modelId="{6C38752C-ACEF-4707-A67A-144D6E96BEB8}">
      <dgm:prSet/>
      <dgm:spPr/>
      <dgm:t>
        <a:bodyPr/>
        <a:lstStyle/>
        <a:p>
          <a:pPr rtl="0"/>
          <a:r>
            <a:rPr lang="ru-RU" dirty="0" smtClean="0"/>
            <a:t>рекомендации по организации разнообразной деятельности в семье – семейного чтения, семейных прогулок в природу, экскурсий в музей, на выставки, к достопримечательностям (погружение в историю и культуру района, города, села), художественной деятельности и пр.; </a:t>
          </a:r>
          <a:endParaRPr lang="ru-RU" dirty="0"/>
        </a:p>
      </dgm:t>
    </dgm:pt>
    <dgm:pt modelId="{F7B1C9E2-73D0-4F2D-AE5B-4F62B2C52A57}" type="parTrans" cxnId="{02E2E0FA-2E10-4F32-833C-101336CF5586}">
      <dgm:prSet/>
      <dgm:spPr/>
      <dgm:t>
        <a:bodyPr/>
        <a:lstStyle/>
        <a:p>
          <a:endParaRPr lang="ru-RU"/>
        </a:p>
      </dgm:t>
    </dgm:pt>
    <dgm:pt modelId="{7B9691D8-5461-444A-9F50-160886BA3080}" type="sibTrans" cxnId="{02E2E0FA-2E10-4F32-833C-101336CF5586}">
      <dgm:prSet/>
      <dgm:spPr/>
      <dgm:t>
        <a:bodyPr/>
        <a:lstStyle/>
        <a:p>
          <a:endParaRPr lang="ru-RU"/>
        </a:p>
      </dgm:t>
    </dgm:pt>
    <dgm:pt modelId="{61F0BA08-9F4B-408C-9B9A-C19E387DA04A}">
      <dgm:prSet/>
      <dgm:spPr/>
      <dgm:t>
        <a:bodyPr/>
        <a:lstStyle/>
        <a:p>
          <a:pPr rtl="0"/>
          <a:r>
            <a:rPr lang="ru-RU" dirty="0" smtClean="0"/>
            <a:t>сведения о репертуаре театров и рекомендации о проведении «дня театра» в семье; </a:t>
          </a:r>
          <a:endParaRPr lang="ru-RU" dirty="0"/>
        </a:p>
      </dgm:t>
    </dgm:pt>
    <dgm:pt modelId="{9E03DB08-A58D-43F7-A8A8-5E21BF44086B}" type="parTrans" cxnId="{0BCEFF06-3BBB-47A7-9C22-321F0634933A}">
      <dgm:prSet/>
      <dgm:spPr/>
      <dgm:t>
        <a:bodyPr/>
        <a:lstStyle/>
        <a:p>
          <a:endParaRPr lang="ru-RU"/>
        </a:p>
      </dgm:t>
    </dgm:pt>
    <dgm:pt modelId="{E8BFA04F-1516-44D0-8F54-E6AB2049DEE4}" type="sibTrans" cxnId="{0BCEFF06-3BBB-47A7-9C22-321F0634933A}">
      <dgm:prSet/>
      <dgm:spPr/>
      <dgm:t>
        <a:bodyPr/>
        <a:lstStyle/>
        <a:p>
          <a:endParaRPr lang="ru-RU"/>
        </a:p>
      </dgm:t>
    </dgm:pt>
    <dgm:pt modelId="{1014A92D-0B8D-4F7C-8ED7-A7C6D16A0BEA}">
      <dgm:prSet/>
      <dgm:spPr/>
      <dgm:t>
        <a:bodyPr/>
        <a:lstStyle/>
        <a:p>
          <a:pPr rtl="0"/>
          <a:r>
            <a:rPr lang="ru-RU" dirty="0" smtClean="0"/>
            <a:t>сведения о музеях города и об организуемых выставках, рекомендации о проведении «дня музея» в семье; </a:t>
          </a:r>
          <a:endParaRPr lang="ru-RU" dirty="0"/>
        </a:p>
      </dgm:t>
    </dgm:pt>
    <dgm:pt modelId="{2BE17521-364F-4EDF-B118-1640F5C3D956}" type="parTrans" cxnId="{9E1A38DE-75FE-4E2A-AC24-01D052282738}">
      <dgm:prSet/>
      <dgm:spPr/>
      <dgm:t>
        <a:bodyPr/>
        <a:lstStyle/>
        <a:p>
          <a:endParaRPr lang="ru-RU"/>
        </a:p>
      </dgm:t>
    </dgm:pt>
    <dgm:pt modelId="{5A534284-9845-4B57-A132-145259279650}" type="sibTrans" cxnId="{9E1A38DE-75FE-4E2A-AC24-01D052282738}">
      <dgm:prSet/>
      <dgm:spPr/>
      <dgm:t>
        <a:bodyPr/>
        <a:lstStyle/>
        <a:p>
          <a:endParaRPr lang="ru-RU"/>
        </a:p>
      </dgm:t>
    </dgm:pt>
    <dgm:pt modelId="{92B1C0D4-5AA7-41E7-8A5F-27974CE279CD}">
      <dgm:prSet/>
      <dgm:spPr/>
      <dgm:t>
        <a:bodyPr/>
        <a:lstStyle/>
        <a:p>
          <a:pPr rtl="0"/>
          <a:r>
            <a:rPr lang="ru-RU" dirty="0" smtClean="0"/>
            <a:t>сведения о концертах и рекомендации по их посещению вместе с ребенком; </a:t>
          </a:r>
          <a:endParaRPr lang="ru-RU" dirty="0"/>
        </a:p>
      </dgm:t>
    </dgm:pt>
    <dgm:pt modelId="{251E2704-912F-42FE-84F7-A7E915073EF9}" type="parTrans" cxnId="{54F86E68-85DF-49FB-B917-F202F5DEC857}">
      <dgm:prSet/>
      <dgm:spPr/>
      <dgm:t>
        <a:bodyPr/>
        <a:lstStyle/>
        <a:p>
          <a:endParaRPr lang="ru-RU"/>
        </a:p>
      </dgm:t>
    </dgm:pt>
    <dgm:pt modelId="{5756F8D2-096D-4AA3-9FE2-C49E586C8BDE}" type="sibTrans" cxnId="{54F86E68-85DF-49FB-B917-F202F5DEC857}">
      <dgm:prSet/>
      <dgm:spPr/>
      <dgm:t>
        <a:bodyPr/>
        <a:lstStyle/>
        <a:p>
          <a:endParaRPr lang="ru-RU"/>
        </a:p>
      </dgm:t>
    </dgm:pt>
    <dgm:pt modelId="{71779CC8-EC1F-49FC-98BA-A9B6BC03C957}">
      <dgm:prSet/>
      <dgm:spPr/>
      <dgm:t>
        <a:bodyPr/>
        <a:lstStyle/>
        <a:p>
          <a:pPr rtl="0"/>
          <a:r>
            <a:rPr lang="ru-RU" dirty="0" smtClean="0"/>
            <a:t>афоризмы о воспитании.</a:t>
          </a:r>
          <a:endParaRPr lang="ru-RU" dirty="0"/>
        </a:p>
      </dgm:t>
    </dgm:pt>
    <dgm:pt modelId="{C62C0EA0-88D5-4C5B-BEE0-AB583B042AF7}" type="parTrans" cxnId="{D9A09963-1C18-4C77-A37A-C8B8EF24F44D}">
      <dgm:prSet/>
      <dgm:spPr/>
      <dgm:t>
        <a:bodyPr/>
        <a:lstStyle/>
        <a:p>
          <a:endParaRPr lang="ru-RU"/>
        </a:p>
      </dgm:t>
    </dgm:pt>
    <dgm:pt modelId="{209C3E21-CDDB-4966-8E2C-CE1A45ADEA9F}" type="sibTrans" cxnId="{D9A09963-1C18-4C77-A37A-C8B8EF24F44D}">
      <dgm:prSet/>
      <dgm:spPr/>
      <dgm:t>
        <a:bodyPr/>
        <a:lstStyle/>
        <a:p>
          <a:endParaRPr lang="ru-RU"/>
        </a:p>
      </dgm:t>
    </dgm:pt>
    <dgm:pt modelId="{9F46DED0-5068-43EE-8634-1C79DA43DB75}" type="pres">
      <dgm:prSet presAssocID="{62EBFB12-C4A4-4A59-BE4C-41179B26373D}" presName="diagram" presStyleCnt="0">
        <dgm:presLayoutVars>
          <dgm:dir/>
          <dgm:resizeHandles val="exact"/>
        </dgm:presLayoutVars>
      </dgm:prSet>
      <dgm:spPr/>
    </dgm:pt>
    <dgm:pt modelId="{866C1C6E-BF9A-4E21-A8A0-7473EEA4F7D0}" type="pres">
      <dgm:prSet presAssocID="{FEB909B6-5F45-4555-819E-338773EC0749}" presName="node" presStyleLbl="node1" presStyleIdx="0" presStyleCnt="8">
        <dgm:presLayoutVars>
          <dgm:bulletEnabled val="1"/>
        </dgm:presLayoutVars>
      </dgm:prSet>
      <dgm:spPr/>
    </dgm:pt>
    <dgm:pt modelId="{50689C5C-9AD2-4534-A2DD-034054AB873F}" type="pres">
      <dgm:prSet presAssocID="{3C039BB3-CEB1-49F4-AAC7-9F7DC6AAAC69}" presName="sibTrans" presStyleCnt="0"/>
      <dgm:spPr/>
    </dgm:pt>
    <dgm:pt modelId="{DC1A8651-5C1A-4538-B1A8-F167642576FF}" type="pres">
      <dgm:prSet presAssocID="{9D3D77D4-0F20-46D5-A969-503F7EAF2494}" presName="node" presStyleLbl="node1" presStyleIdx="1" presStyleCnt="8">
        <dgm:presLayoutVars>
          <dgm:bulletEnabled val="1"/>
        </dgm:presLayoutVars>
      </dgm:prSet>
      <dgm:spPr/>
    </dgm:pt>
    <dgm:pt modelId="{D659A32C-3BDE-49EA-A106-0724091A7671}" type="pres">
      <dgm:prSet presAssocID="{054B2ABD-143B-40B6-8AEE-173CDB20BBA5}" presName="sibTrans" presStyleCnt="0"/>
      <dgm:spPr/>
    </dgm:pt>
    <dgm:pt modelId="{BA79AA25-3C5E-45C7-8AC0-371F649D3572}" type="pres">
      <dgm:prSet presAssocID="{F0DC6FFF-086C-4386-979A-B58484357C7E}" presName="node" presStyleLbl="node1" presStyleIdx="2" presStyleCnt="8">
        <dgm:presLayoutVars>
          <dgm:bulletEnabled val="1"/>
        </dgm:presLayoutVars>
      </dgm:prSet>
      <dgm:spPr/>
    </dgm:pt>
    <dgm:pt modelId="{3F0041A8-ADA8-45C4-861C-C96C2DBF01ED}" type="pres">
      <dgm:prSet presAssocID="{22AF63D3-8994-4592-A4A0-7B974BC3C3A6}" presName="sibTrans" presStyleCnt="0"/>
      <dgm:spPr/>
    </dgm:pt>
    <dgm:pt modelId="{923FD7B9-B429-4E7F-9749-0253BC40BA55}" type="pres">
      <dgm:prSet presAssocID="{6C38752C-ACEF-4707-A67A-144D6E96BEB8}" presName="node" presStyleLbl="node1" presStyleIdx="3" presStyleCnt="8">
        <dgm:presLayoutVars>
          <dgm:bulletEnabled val="1"/>
        </dgm:presLayoutVars>
      </dgm:prSet>
      <dgm:spPr/>
    </dgm:pt>
    <dgm:pt modelId="{B5F76FF3-5E01-4029-B896-39B7E98C9B46}" type="pres">
      <dgm:prSet presAssocID="{7B9691D8-5461-444A-9F50-160886BA3080}" presName="sibTrans" presStyleCnt="0"/>
      <dgm:spPr/>
    </dgm:pt>
    <dgm:pt modelId="{13076738-E370-4A72-B9F2-E3989BCC2E9E}" type="pres">
      <dgm:prSet presAssocID="{61F0BA08-9F4B-408C-9B9A-C19E387DA04A}" presName="node" presStyleLbl="node1" presStyleIdx="4" presStyleCnt="8">
        <dgm:presLayoutVars>
          <dgm:bulletEnabled val="1"/>
        </dgm:presLayoutVars>
      </dgm:prSet>
      <dgm:spPr/>
    </dgm:pt>
    <dgm:pt modelId="{3AD9F101-293A-4B1A-A3C4-F8C18C6A0790}" type="pres">
      <dgm:prSet presAssocID="{E8BFA04F-1516-44D0-8F54-E6AB2049DEE4}" presName="sibTrans" presStyleCnt="0"/>
      <dgm:spPr/>
    </dgm:pt>
    <dgm:pt modelId="{6CB4814D-0989-4FF4-AE1A-EBF465E11B66}" type="pres">
      <dgm:prSet presAssocID="{1014A92D-0B8D-4F7C-8ED7-A7C6D16A0BEA}" presName="node" presStyleLbl="node1" presStyleIdx="5" presStyleCnt="8">
        <dgm:presLayoutVars>
          <dgm:bulletEnabled val="1"/>
        </dgm:presLayoutVars>
      </dgm:prSet>
      <dgm:spPr/>
    </dgm:pt>
    <dgm:pt modelId="{545CB2DF-D7BD-4D9A-809F-D7E5E0B60FF3}" type="pres">
      <dgm:prSet presAssocID="{5A534284-9845-4B57-A132-145259279650}" presName="sibTrans" presStyleCnt="0"/>
      <dgm:spPr/>
    </dgm:pt>
    <dgm:pt modelId="{A9078167-B8F0-486C-9E3C-DA264F36D92C}" type="pres">
      <dgm:prSet presAssocID="{92B1C0D4-5AA7-41E7-8A5F-27974CE279CD}" presName="node" presStyleLbl="node1" presStyleIdx="6" presStyleCnt="8">
        <dgm:presLayoutVars>
          <dgm:bulletEnabled val="1"/>
        </dgm:presLayoutVars>
      </dgm:prSet>
      <dgm:spPr/>
    </dgm:pt>
    <dgm:pt modelId="{2E1EA87E-E1C8-4596-A87F-261A6DD72641}" type="pres">
      <dgm:prSet presAssocID="{5756F8D2-096D-4AA3-9FE2-C49E586C8BDE}" presName="sibTrans" presStyleCnt="0"/>
      <dgm:spPr/>
    </dgm:pt>
    <dgm:pt modelId="{69C8DC68-C4D3-4BFE-BD87-C031C4F86296}" type="pres">
      <dgm:prSet presAssocID="{71779CC8-EC1F-49FC-98BA-A9B6BC03C957}" presName="node" presStyleLbl="node1" presStyleIdx="7" presStyleCnt="8">
        <dgm:presLayoutVars>
          <dgm:bulletEnabled val="1"/>
        </dgm:presLayoutVars>
      </dgm:prSet>
      <dgm:spPr/>
    </dgm:pt>
  </dgm:ptLst>
  <dgm:cxnLst>
    <dgm:cxn modelId="{54F86E68-85DF-49FB-B917-F202F5DEC857}" srcId="{62EBFB12-C4A4-4A59-BE4C-41179B26373D}" destId="{92B1C0D4-5AA7-41E7-8A5F-27974CE279CD}" srcOrd="6" destOrd="0" parTransId="{251E2704-912F-42FE-84F7-A7E915073EF9}" sibTransId="{5756F8D2-096D-4AA3-9FE2-C49E586C8BDE}"/>
    <dgm:cxn modelId="{0BCEFF06-3BBB-47A7-9C22-321F0634933A}" srcId="{62EBFB12-C4A4-4A59-BE4C-41179B26373D}" destId="{61F0BA08-9F4B-408C-9B9A-C19E387DA04A}" srcOrd="4" destOrd="0" parTransId="{9E03DB08-A58D-43F7-A8A8-5E21BF44086B}" sibTransId="{E8BFA04F-1516-44D0-8F54-E6AB2049DEE4}"/>
    <dgm:cxn modelId="{A5216421-DDE2-4572-B1CA-4AB19118B30A}" type="presOf" srcId="{F0DC6FFF-086C-4386-979A-B58484357C7E}" destId="{BA79AA25-3C5E-45C7-8AC0-371F649D3572}" srcOrd="0" destOrd="0" presId="urn:microsoft.com/office/officeart/2005/8/layout/default"/>
    <dgm:cxn modelId="{DB7D2199-17C5-456A-BDDB-680505E3ADE1}" srcId="{62EBFB12-C4A4-4A59-BE4C-41179B26373D}" destId="{9D3D77D4-0F20-46D5-A969-503F7EAF2494}" srcOrd="1" destOrd="0" parTransId="{B20B8AEA-2A29-4123-8446-CAFDE8D4314E}" sibTransId="{054B2ABD-143B-40B6-8AEE-173CDB20BBA5}"/>
    <dgm:cxn modelId="{9E1A38DE-75FE-4E2A-AC24-01D052282738}" srcId="{62EBFB12-C4A4-4A59-BE4C-41179B26373D}" destId="{1014A92D-0B8D-4F7C-8ED7-A7C6D16A0BEA}" srcOrd="5" destOrd="0" parTransId="{2BE17521-364F-4EDF-B118-1640F5C3D956}" sibTransId="{5A534284-9845-4B57-A132-145259279650}"/>
    <dgm:cxn modelId="{198B472D-BD0A-4DBF-A7B4-B897451D108A}" type="presOf" srcId="{FEB909B6-5F45-4555-819E-338773EC0749}" destId="{866C1C6E-BF9A-4E21-A8A0-7473EEA4F7D0}" srcOrd="0" destOrd="0" presId="urn:microsoft.com/office/officeart/2005/8/layout/default"/>
    <dgm:cxn modelId="{A32BB876-F5F0-473C-BD93-8C218FC736C9}" type="presOf" srcId="{1014A92D-0B8D-4F7C-8ED7-A7C6D16A0BEA}" destId="{6CB4814D-0989-4FF4-AE1A-EBF465E11B66}" srcOrd="0" destOrd="0" presId="urn:microsoft.com/office/officeart/2005/8/layout/default"/>
    <dgm:cxn modelId="{6600736C-391F-4BB5-B727-599CBA3780EF}" type="presOf" srcId="{71779CC8-EC1F-49FC-98BA-A9B6BC03C957}" destId="{69C8DC68-C4D3-4BFE-BD87-C031C4F86296}" srcOrd="0" destOrd="0" presId="urn:microsoft.com/office/officeart/2005/8/layout/default"/>
    <dgm:cxn modelId="{D41C47AC-EB6B-477F-86B8-F0E82580394B}" type="presOf" srcId="{9D3D77D4-0F20-46D5-A969-503F7EAF2494}" destId="{DC1A8651-5C1A-4538-B1A8-F167642576FF}" srcOrd="0" destOrd="0" presId="urn:microsoft.com/office/officeart/2005/8/layout/default"/>
    <dgm:cxn modelId="{D9A09963-1C18-4C77-A37A-C8B8EF24F44D}" srcId="{62EBFB12-C4A4-4A59-BE4C-41179B26373D}" destId="{71779CC8-EC1F-49FC-98BA-A9B6BC03C957}" srcOrd="7" destOrd="0" parTransId="{C62C0EA0-88D5-4C5B-BEE0-AB583B042AF7}" sibTransId="{209C3E21-CDDB-4966-8E2C-CE1A45ADEA9F}"/>
    <dgm:cxn modelId="{991EEE73-2965-464D-A545-613CF1376E24}" srcId="{62EBFB12-C4A4-4A59-BE4C-41179B26373D}" destId="{FEB909B6-5F45-4555-819E-338773EC0749}" srcOrd="0" destOrd="0" parTransId="{EAD7843B-7AD0-4246-9F18-995164705DA6}" sibTransId="{3C039BB3-CEB1-49F4-AAC7-9F7DC6AAAC69}"/>
    <dgm:cxn modelId="{9532F4FB-6185-4BDD-8C9B-1FD2DA3F0832}" type="presOf" srcId="{62EBFB12-C4A4-4A59-BE4C-41179B26373D}" destId="{9F46DED0-5068-43EE-8634-1C79DA43DB75}" srcOrd="0" destOrd="0" presId="urn:microsoft.com/office/officeart/2005/8/layout/default"/>
    <dgm:cxn modelId="{DD02BF53-A01E-41A3-BE03-07541810BDF9}" type="presOf" srcId="{92B1C0D4-5AA7-41E7-8A5F-27974CE279CD}" destId="{A9078167-B8F0-486C-9E3C-DA264F36D92C}" srcOrd="0" destOrd="0" presId="urn:microsoft.com/office/officeart/2005/8/layout/default"/>
    <dgm:cxn modelId="{02E2E0FA-2E10-4F32-833C-101336CF5586}" srcId="{62EBFB12-C4A4-4A59-BE4C-41179B26373D}" destId="{6C38752C-ACEF-4707-A67A-144D6E96BEB8}" srcOrd="3" destOrd="0" parTransId="{F7B1C9E2-73D0-4F2D-AE5B-4F62B2C52A57}" sibTransId="{7B9691D8-5461-444A-9F50-160886BA3080}"/>
    <dgm:cxn modelId="{0DF18872-7C24-445B-8915-F4E3197C8E7A}" type="presOf" srcId="{6C38752C-ACEF-4707-A67A-144D6E96BEB8}" destId="{923FD7B9-B429-4E7F-9749-0253BC40BA55}" srcOrd="0" destOrd="0" presId="urn:microsoft.com/office/officeart/2005/8/layout/default"/>
    <dgm:cxn modelId="{41E293B5-27B3-4284-A368-C92AD94A40CA}" type="presOf" srcId="{61F0BA08-9F4B-408C-9B9A-C19E387DA04A}" destId="{13076738-E370-4A72-B9F2-E3989BCC2E9E}" srcOrd="0" destOrd="0" presId="urn:microsoft.com/office/officeart/2005/8/layout/default"/>
    <dgm:cxn modelId="{E7066EB0-E8C4-4537-82AB-ECF1C9748D4E}" srcId="{62EBFB12-C4A4-4A59-BE4C-41179B26373D}" destId="{F0DC6FFF-086C-4386-979A-B58484357C7E}" srcOrd="2" destOrd="0" parTransId="{E9F3D2EE-A2D9-4AFE-9E1D-E7E07AA2793A}" sibTransId="{22AF63D3-8994-4592-A4A0-7B974BC3C3A6}"/>
    <dgm:cxn modelId="{B84D185F-7B22-41F0-ADAC-F6C10392F2CD}" type="presParOf" srcId="{9F46DED0-5068-43EE-8634-1C79DA43DB75}" destId="{866C1C6E-BF9A-4E21-A8A0-7473EEA4F7D0}" srcOrd="0" destOrd="0" presId="urn:microsoft.com/office/officeart/2005/8/layout/default"/>
    <dgm:cxn modelId="{DE384E35-79CC-4802-B4E9-F039B476363C}" type="presParOf" srcId="{9F46DED0-5068-43EE-8634-1C79DA43DB75}" destId="{50689C5C-9AD2-4534-A2DD-034054AB873F}" srcOrd="1" destOrd="0" presId="urn:microsoft.com/office/officeart/2005/8/layout/default"/>
    <dgm:cxn modelId="{35A32BB3-41FA-4FA2-BD6B-E8E7EF4E097E}" type="presParOf" srcId="{9F46DED0-5068-43EE-8634-1C79DA43DB75}" destId="{DC1A8651-5C1A-4538-B1A8-F167642576FF}" srcOrd="2" destOrd="0" presId="urn:microsoft.com/office/officeart/2005/8/layout/default"/>
    <dgm:cxn modelId="{D96AF388-9A85-4A1C-B2AE-8D72F05098F8}" type="presParOf" srcId="{9F46DED0-5068-43EE-8634-1C79DA43DB75}" destId="{D659A32C-3BDE-49EA-A106-0724091A7671}" srcOrd="3" destOrd="0" presId="urn:microsoft.com/office/officeart/2005/8/layout/default"/>
    <dgm:cxn modelId="{5CE7DEB9-A8F7-4258-A815-85DA44AE8303}" type="presParOf" srcId="{9F46DED0-5068-43EE-8634-1C79DA43DB75}" destId="{BA79AA25-3C5E-45C7-8AC0-371F649D3572}" srcOrd="4" destOrd="0" presId="urn:microsoft.com/office/officeart/2005/8/layout/default"/>
    <dgm:cxn modelId="{8770AF93-D282-44AF-81AE-5AC91B67CFA5}" type="presParOf" srcId="{9F46DED0-5068-43EE-8634-1C79DA43DB75}" destId="{3F0041A8-ADA8-45C4-861C-C96C2DBF01ED}" srcOrd="5" destOrd="0" presId="urn:microsoft.com/office/officeart/2005/8/layout/default"/>
    <dgm:cxn modelId="{3F0D6A40-D1EF-4ABD-ABDE-9A09D98D9F16}" type="presParOf" srcId="{9F46DED0-5068-43EE-8634-1C79DA43DB75}" destId="{923FD7B9-B429-4E7F-9749-0253BC40BA55}" srcOrd="6" destOrd="0" presId="urn:microsoft.com/office/officeart/2005/8/layout/default"/>
    <dgm:cxn modelId="{A32EBA89-F684-4809-8EA7-E4ED4433A7A3}" type="presParOf" srcId="{9F46DED0-5068-43EE-8634-1C79DA43DB75}" destId="{B5F76FF3-5E01-4029-B896-39B7E98C9B46}" srcOrd="7" destOrd="0" presId="urn:microsoft.com/office/officeart/2005/8/layout/default"/>
    <dgm:cxn modelId="{8FA15EAE-2852-4868-8D98-298601E1BAD8}" type="presParOf" srcId="{9F46DED0-5068-43EE-8634-1C79DA43DB75}" destId="{13076738-E370-4A72-B9F2-E3989BCC2E9E}" srcOrd="8" destOrd="0" presId="urn:microsoft.com/office/officeart/2005/8/layout/default"/>
    <dgm:cxn modelId="{6502A156-72CA-4690-9260-EC9DBA89319B}" type="presParOf" srcId="{9F46DED0-5068-43EE-8634-1C79DA43DB75}" destId="{3AD9F101-293A-4B1A-A3C4-F8C18C6A0790}" srcOrd="9" destOrd="0" presId="urn:microsoft.com/office/officeart/2005/8/layout/default"/>
    <dgm:cxn modelId="{710D5D78-F86F-4654-BC9F-6783D165E5E2}" type="presParOf" srcId="{9F46DED0-5068-43EE-8634-1C79DA43DB75}" destId="{6CB4814D-0989-4FF4-AE1A-EBF465E11B66}" srcOrd="10" destOrd="0" presId="urn:microsoft.com/office/officeart/2005/8/layout/default"/>
    <dgm:cxn modelId="{92CE03F3-1065-49CC-BD92-A116D7A9C4E0}" type="presParOf" srcId="{9F46DED0-5068-43EE-8634-1C79DA43DB75}" destId="{545CB2DF-D7BD-4D9A-809F-D7E5E0B60FF3}" srcOrd="11" destOrd="0" presId="urn:microsoft.com/office/officeart/2005/8/layout/default"/>
    <dgm:cxn modelId="{045B7F9B-A84B-4003-B817-000ADAF31048}" type="presParOf" srcId="{9F46DED0-5068-43EE-8634-1C79DA43DB75}" destId="{A9078167-B8F0-486C-9E3C-DA264F36D92C}" srcOrd="12" destOrd="0" presId="urn:microsoft.com/office/officeart/2005/8/layout/default"/>
    <dgm:cxn modelId="{26168021-F5A2-4955-A880-20DD2A694B0C}" type="presParOf" srcId="{9F46DED0-5068-43EE-8634-1C79DA43DB75}" destId="{2E1EA87E-E1C8-4596-A87F-261A6DD72641}" srcOrd="13" destOrd="0" presId="urn:microsoft.com/office/officeart/2005/8/layout/default"/>
    <dgm:cxn modelId="{E672EC0F-97B0-463A-BC3B-38F3D309AEFF}" type="presParOf" srcId="{9F46DED0-5068-43EE-8634-1C79DA43DB75}" destId="{69C8DC68-C4D3-4BFE-BD87-C031C4F86296}" srcOrd="14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B6BEDC-EFCD-44A1-8EF0-3992DC3370AB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327F90CB-D52A-4CC2-801D-8293527E7584}">
      <dgm:prSet/>
      <dgm:spPr/>
      <dgm:t>
        <a:bodyPr/>
        <a:lstStyle/>
        <a:p>
          <a:pPr rtl="0"/>
          <a:r>
            <a:rPr lang="ru-RU" b="0" i="0" baseline="0" dirty="0" smtClean="0"/>
            <a:t>сведения о семейных праздниках – днях рождения семьи, родных (именины), друзей семьи (в том числе друзей ребенка), а также о днях памяти в семье; </a:t>
          </a:r>
          <a:endParaRPr lang="ru-RU" b="0" i="0" baseline="0" dirty="0"/>
        </a:p>
      </dgm:t>
    </dgm:pt>
    <dgm:pt modelId="{AA83D00E-A3E5-4C92-94F4-0E37E862E694}" type="parTrans" cxnId="{0E0C9908-3DE5-4211-9794-BE9D2BED4809}">
      <dgm:prSet/>
      <dgm:spPr/>
      <dgm:t>
        <a:bodyPr/>
        <a:lstStyle/>
        <a:p>
          <a:endParaRPr lang="ru-RU"/>
        </a:p>
      </dgm:t>
    </dgm:pt>
    <dgm:pt modelId="{51F68C98-5C97-49EF-A6FD-EF1D5A72EBD7}" type="sibTrans" cxnId="{0E0C9908-3DE5-4211-9794-BE9D2BED4809}">
      <dgm:prSet/>
      <dgm:spPr/>
      <dgm:t>
        <a:bodyPr/>
        <a:lstStyle/>
        <a:p>
          <a:endParaRPr lang="ru-RU"/>
        </a:p>
      </dgm:t>
    </dgm:pt>
    <dgm:pt modelId="{5E78535C-D572-4DE6-B4EF-2B821708CE6B}">
      <dgm:prSet/>
      <dgm:spPr/>
      <dgm:t>
        <a:bodyPr/>
        <a:lstStyle/>
        <a:p>
          <a:pPr rtl="0"/>
          <a:r>
            <a:rPr lang="ru-RU" dirty="0" smtClean="0"/>
            <a:t>сведения о семейных прогулках, поездках и др.; </a:t>
          </a:r>
          <a:endParaRPr lang="ru-RU" dirty="0"/>
        </a:p>
      </dgm:t>
    </dgm:pt>
    <dgm:pt modelId="{80EC1381-73E1-40C9-904A-2732F3872DDE}" type="parTrans" cxnId="{573F913D-B82C-4DC0-8A7D-F11279A8BD9E}">
      <dgm:prSet/>
      <dgm:spPr/>
      <dgm:t>
        <a:bodyPr/>
        <a:lstStyle/>
        <a:p>
          <a:endParaRPr lang="ru-RU"/>
        </a:p>
      </dgm:t>
    </dgm:pt>
    <dgm:pt modelId="{4F7FD2AC-102A-416E-AA1F-3149266B9BEC}" type="sibTrans" cxnId="{573F913D-B82C-4DC0-8A7D-F11279A8BD9E}">
      <dgm:prSet/>
      <dgm:spPr/>
      <dgm:t>
        <a:bodyPr/>
        <a:lstStyle/>
        <a:p>
          <a:endParaRPr lang="ru-RU"/>
        </a:p>
      </dgm:t>
    </dgm:pt>
    <dgm:pt modelId="{3628449F-9201-4CF3-9CD5-3D2EE1B01379}">
      <dgm:prSet/>
      <dgm:spPr/>
      <dgm:t>
        <a:bodyPr/>
        <a:lstStyle/>
        <a:p>
          <a:pPr rtl="0"/>
          <a:r>
            <a:rPr lang="ru-RU" dirty="0" smtClean="0"/>
            <a:t>сведения о семейном отдыхе (отпуск родителей); </a:t>
          </a:r>
          <a:endParaRPr lang="ru-RU" dirty="0"/>
        </a:p>
      </dgm:t>
    </dgm:pt>
    <dgm:pt modelId="{C4761416-C0DB-413A-8BED-D15FD6B67047}" type="parTrans" cxnId="{C05345C9-257B-44CB-8063-161FD59C80B3}">
      <dgm:prSet/>
      <dgm:spPr/>
      <dgm:t>
        <a:bodyPr/>
        <a:lstStyle/>
        <a:p>
          <a:endParaRPr lang="ru-RU"/>
        </a:p>
      </dgm:t>
    </dgm:pt>
    <dgm:pt modelId="{570D2A53-991C-4555-9920-B3E9AF71C44A}" type="sibTrans" cxnId="{C05345C9-257B-44CB-8063-161FD59C80B3}">
      <dgm:prSet/>
      <dgm:spPr/>
      <dgm:t>
        <a:bodyPr/>
        <a:lstStyle/>
        <a:p>
          <a:endParaRPr lang="ru-RU"/>
        </a:p>
      </dgm:t>
    </dgm:pt>
    <dgm:pt modelId="{FDECDDEB-F177-41B2-8027-AE5A2D7EB8A7}">
      <dgm:prSet/>
      <dgm:spPr/>
      <dgm:t>
        <a:bodyPr/>
        <a:lstStyle/>
        <a:p>
          <a:pPr rtl="0"/>
          <a:r>
            <a:rPr lang="ru-RU" dirty="0" smtClean="0"/>
            <a:t>сведения о достижениях сына (дочери).</a:t>
          </a:r>
          <a:endParaRPr lang="ru-RU" dirty="0"/>
        </a:p>
      </dgm:t>
    </dgm:pt>
    <dgm:pt modelId="{361D4AB1-0F14-41F6-B032-94628130EB46}" type="parTrans" cxnId="{7FEA8D14-DB12-4BBD-AF6C-425FE957D84F}">
      <dgm:prSet/>
      <dgm:spPr/>
      <dgm:t>
        <a:bodyPr/>
        <a:lstStyle/>
        <a:p>
          <a:endParaRPr lang="ru-RU"/>
        </a:p>
      </dgm:t>
    </dgm:pt>
    <dgm:pt modelId="{D4CEC8D6-509E-42B8-9DD0-5EC0D739B927}" type="sibTrans" cxnId="{7FEA8D14-DB12-4BBD-AF6C-425FE957D84F}">
      <dgm:prSet/>
      <dgm:spPr/>
      <dgm:t>
        <a:bodyPr/>
        <a:lstStyle/>
        <a:p>
          <a:endParaRPr lang="ru-RU"/>
        </a:p>
      </dgm:t>
    </dgm:pt>
    <dgm:pt modelId="{828E80EC-A6DA-4D77-900D-26A1A09AE926}">
      <dgm:prSet/>
      <dgm:spPr/>
      <dgm:t>
        <a:bodyPr/>
        <a:lstStyle/>
        <a:p>
          <a:pPr rtl="0"/>
          <a:endParaRPr lang="ru-RU" b="0" i="0" baseline="0" dirty="0"/>
        </a:p>
      </dgm:t>
    </dgm:pt>
    <dgm:pt modelId="{B1604FEC-D879-4B1F-A614-F4EF3CC7971C}" type="parTrans" cxnId="{B3D2C53B-6715-4392-B294-CE40ABFB784F}">
      <dgm:prSet/>
      <dgm:spPr/>
      <dgm:t>
        <a:bodyPr/>
        <a:lstStyle/>
        <a:p>
          <a:endParaRPr lang="ru-RU"/>
        </a:p>
      </dgm:t>
    </dgm:pt>
    <dgm:pt modelId="{480ABD45-BD7D-4A50-AD39-DE1015FD731F}" type="sibTrans" cxnId="{B3D2C53B-6715-4392-B294-CE40ABFB784F}">
      <dgm:prSet/>
      <dgm:spPr/>
      <dgm:t>
        <a:bodyPr/>
        <a:lstStyle/>
        <a:p>
          <a:endParaRPr lang="ru-RU"/>
        </a:p>
      </dgm:t>
    </dgm:pt>
    <dgm:pt modelId="{ED17D8D5-B848-46DD-900F-4320235A08E4}" type="pres">
      <dgm:prSet presAssocID="{6DB6BEDC-EFCD-44A1-8EF0-3992DC3370AB}" presName="diagram" presStyleCnt="0">
        <dgm:presLayoutVars>
          <dgm:dir/>
          <dgm:resizeHandles val="exact"/>
        </dgm:presLayoutVars>
      </dgm:prSet>
      <dgm:spPr/>
    </dgm:pt>
    <dgm:pt modelId="{CE500213-EDE8-4BEE-A177-4ADFF8216177}" type="pres">
      <dgm:prSet presAssocID="{327F90CB-D52A-4CC2-801D-8293527E7584}" presName="node" presStyleLbl="node1" presStyleIdx="0" presStyleCnt="4">
        <dgm:presLayoutVars>
          <dgm:bulletEnabled val="1"/>
        </dgm:presLayoutVars>
      </dgm:prSet>
      <dgm:spPr/>
    </dgm:pt>
    <dgm:pt modelId="{09E2082F-78A3-4144-B706-B316AF093B28}" type="pres">
      <dgm:prSet presAssocID="{51F68C98-5C97-49EF-A6FD-EF1D5A72EBD7}" presName="sibTrans" presStyleCnt="0"/>
      <dgm:spPr/>
    </dgm:pt>
    <dgm:pt modelId="{BFDE5378-9659-40A7-BC1E-8075D028ADDD}" type="pres">
      <dgm:prSet presAssocID="{5E78535C-D572-4DE6-B4EF-2B821708CE6B}" presName="node" presStyleLbl="node1" presStyleIdx="1" presStyleCnt="4">
        <dgm:presLayoutVars>
          <dgm:bulletEnabled val="1"/>
        </dgm:presLayoutVars>
      </dgm:prSet>
      <dgm:spPr/>
    </dgm:pt>
    <dgm:pt modelId="{6097F659-6713-4F86-9AF5-2F7A0A1DC839}" type="pres">
      <dgm:prSet presAssocID="{4F7FD2AC-102A-416E-AA1F-3149266B9BEC}" presName="sibTrans" presStyleCnt="0"/>
      <dgm:spPr/>
    </dgm:pt>
    <dgm:pt modelId="{F81B0874-3022-4DE6-BA67-F39B57D9C192}" type="pres">
      <dgm:prSet presAssocID="{3628449F-9201-4CF3-9CD5-3D2EE1B01379}" presName="node" presStyleLbl="node1" presStyleIdx="2" presStyleCnt="4">
        <dgm:presLayoutVars>
          <dgm:bulletEnabled val="1"/>
        </dgm:presLayoutVars>
      </dgm:prSet>
      <dgm:spPr/>
    </dgm:pt>
    <dgm:pt modelId="{56ECCB9B-295D-4E56-B7E7-080FE2AA144E}" type="pres">
      <dgm:prSet presAssocID="{570D2A53-991C-4555-9920-B3E9AF71C44A}" presName="sibTrans" presStyleCnt="0"/>
      <dgm:spPr/>
    </dgm:pt>
    <dgm:pt modelId="{862D2ED9-86E7-4BF0-BD41-76F5DFB3DA58}" type="pres">
      <dgm:prSet presAssocID="{FDECDDEB-F177-41B2-8027-AE5A2D7EB8A7}" presName="node" presStyleLbl="node1" presStyleIdx="3" presStyleCnt="4">
        <dgm:presLayoutVars>
          <dgm:bulletEnabled val="1"/>
        </dgm:presLayoutVars>
      </dgm:prSet>
      <dgm:spPr/>
    </dgm:pt>
  </dgm:ptLst>
  <dgm:cxnLst>
    <dgm:cxn modelId="{72F3FCC0-604C-4075-A59F-6E5DB6DF2C5B}" type="presOf" srcId="{5E78535C-D572-4DE6-B4EF-2B821708CE6B}" destId="{BFDE5378-9659-40A7-BC1E-8075D028ADDD}" srcOrd="0" destOrd="0" presId="urn:microsoft.com/office/officeart/2005/8/layout/default"/>
    <dgm:cxn modelId="{573F913D-B82C-4DC0-8A7D-F11279A8BD9E}" srcId="{6DB6BEDC-EFCD-44A1-8EF0-3992DC3370AB}" destId="{5E78535C-D572-4DE6-B4EF-2B821708CE6B}" srcOrd="1" destOrd="0" parTransId="{80EC1381-73E1-40C9-904A-2732F3872DDE}" sibTransId="{4F7FD2AC-102A-416E-AA1F-3149266B9BEC}"/>
    <dgm:cxn modelId="{93E74F03-330B-45BA-895D-21983294F978}" type="presOf" srcId="{828E80EC-A6DA-4D77-900D-26A1A09AE926}" destId="{862D2ED9-86E7-4BF0-BD41-76F5DFB3DA58}" srcOrd="0" destOrd="1" presId="urn:microsoft.com/office/officeart/2005/8/layout/default"/>
    <dgm:cxn modelId="{0E0C9908-3DE5-4211-9794-BE9D2BED4809}" srcId="{6DB6BEDC-EFCD-44A1-8EF0-3992DC3370AB}" destId="{327F90CB-D52A-4CC2-801D-8293527E7584}" srcOrd="0" destOrd="0" parTransId="{AA83D00E-A3E5-4C92-94F4-0E37E862E694}" sibTransId="{51F68C98-5C97-49EF-A6FD-EF1D5A72EBD7}"/>
    <dgm:cxn modelId="{C32212CC-35FA-41E1-8C29-51EE5788E87D}" type="presOf" srcId="{327F90CB-D52A-4CC2-801D-8293527E7584}" destId="{CE500213-EDE8-4BEE-A177-4ADFF8216177}" srcOrd="0" destOrd="0" presId="urn:microsoft.com/office/officeart/2005/8/layout/default"/>
    <dgm:cxn modelId="{B3D2C53B-6715-4392-B294-CE40ABFB784F}" srcId="{FDECDDEB-F177-41B2-8027-AE5A2D7EB8A7}" destId="{828E80EC-A6DA-4D77-900D-26A1A09AE926}" srcOrd="0" destOrd="0" parTransId="{B1604FEC-D879-4B1F-A614-F4EF3CC7971C}" sibTransId="{480ABD45-BD7D-4A50-AD39-DE1015FD731F}"/>
    <dgm:cxn modelId="{C05345C9-257B-44CB-8063-161FD59C80B3}" srcId="{6DB6BEDC-EFCD-44A1-8EF0-3992DC3370AB}" destId="{3628449F-9201-4CF3-9CD5-3D2EE1B01379}" srcOrd="2" destOrd="0" parTransId="{C4761416-C0DB-413A-8BED-D15FD6B67047}" sibTransId="{570D2A53-991C-4555-9920-B3E9AF71C44A}"/>
    <dgm:cxn modelId="{77FCD341-4032-43AF-9E25-6DB6D58F771E}" type="presOf" srcId="{6DB6BEDC-EFCD-44A1-8EF0-3992DC3370AB}" destId="{ED17D8D5-B848-46DD-900F-4320235A08E4}" srcOrd="0" destOrd="0" presId="urn:microsoft.com/office/officeart/2005/8/layout/default"/>
    <dgm:cxn modelId="{7FEA8D14-DB12-4BBD-AF6C-425FE957D84F}" srcId="{6DB6BEDC-EFCD-44A1-8EF0-3992DC3370AB}" destId="{FDECDDEB-F177-41B2-8027-AE5A2D7EB8A7}" srcOrd="3" destOrd="0" parTransId="{361D4AB1-0F14-41F6-B032-94628130EB46}" sibTransId="{D4CEC8D6-509E-42B8-9DD0-5EC0D739B927}"/>
    <dgm:cxn modelId="{9BEE35CE-1B7B-4648-85C0-05568A3BC3BD}" type="presOf" srcId="{FDECDDEB-F177-41B2-8027-AE5A2D7EB8A7}" destId="{862D2ED9-86E7-4BF0-BD41-76F5DFB3DA58}" srcOrd="0" destOrd="0" presId="urn:microsoft.com/office/officeart/2005/8/layout/default"/>
    <dgm:cxn modelId="{CBC82078-DAB2-4517-9B01-99DB3356FFF1}" type="presOf" srcId="{3628449F-9201-4CF3-9CD5-3D2EE1B01379}" destId="{F81B0874-3022-4DE6-BA67-F39B57D9C192}" srcOrd="0" destOrd="0" presId="urn:microsoft.com/office/officeart/2005/8/layout/default"/>
    <dgm:cxn modelId="{CC3BB0FA-16A7-4BED-899A-B7BC6A26F400}" type="presParOf" srcId="{ED17D8D5-B848-46DD-900F-4320235A08E4}" destId="{CE500213-EDE8-4BEE-A177-4ADFF8216177}" srcOrd="0" destOrd="0" presId="urn:microsoft.com/office/officeart/2005/8/layout/default"/>
    <dgm:cxn modelId="{8F0CB9FD-32B2-4F4D-AB6B-C34F9E9E02BD}" type="presParOf" srcId="{ED17D8D5-B848-46DD-900F-4320235A08E4}" destId="{09E2082F-78A3-4144-B706-B316AF093B28}" srcOrd="1" destOrd="0" presId="urn:microsoft.com/office/officeart/2005/8/layout/default"/>
    <dgm:cxn modelId="{DE00392C-9E2D-424F-9BD9-931499FDE588}" type="presParOf" srcId="{ED17D8D5-B848-46DD-900F-4320235A08E4}" destId="{BFDE5378-9659-40A7-BC1E-8075D028ADDD}" srcOrd="2" destOrd="0" presId="urn:microsoft.com/office/officeart/2005/8/layout/default"/>
    <dgm:cxn modelId="{5E3632F7-62B3-4F20-BBE4-62814D9A804F}" type="presParOf" srcId="{ED17D8D5-B848-46DD-900F-4320235A08E4}" destId="{6097F659-6713-4F86-9AF5-2F7A0A1DC839}" srcOrd="3" destOrd="0" presId="urn:microsoft.com/office/officeart/2005/8/layout/default"/>
    <dgm:cxn modelId="{E61F6B98-E233-4363-9297-9D8F221A617D}" type="presParOf" srcId="{ED17D8D5-B848-46DD-900F-4320235A08E4}" destId="{F81B0874-3022-4DE6-BA67-F39B57D9C192}" srcOrd="4" destOrd="0" presId="urn:microsoft.com/office/officeart/2005/8/layout/default"/>
    <dgm:cxn modelId="{147A6138-321F-4021-9EEB-CF95E6F71B11}" type="presParOf" srcId="{ED17D8D5-B848-46DD-900F-4320235A08E4}" destId="{56ECCB9B-295D-4E56-B7E7-080FE2AA144E}" srcOrd="5" destOrd="0" presId="urn:microsoft.com/office/officeart/2005/8/layout/default"/>
    <dgm:cxn modelId="{066EFC87-EA1D-441F-8755-75207157BC36}" type="presParOf" srcId="{ED17D8D5-B848-46DD-900F-4320235A08E4}" destId="{862D2ED9-86E7-4BF0-BD41-76F5DFB3DA58}" srcOrd="6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806321-F66F-49A2-BEC2-03B8211C696F}" type="doc">
      <dgm:prSet loTypeId="urn:microsoft.com/office/officeart/2005/8/layout/hList6" loCatId="list" qsTypeId="urn:microsoft.com/office/officeart/2005/8/quickstyle/3d2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D69F85DF-CB2F-4593-9B1F-32AFC0B9CD74}">
      <dgm:prSet/>
      <dgm:spPr/>
      <dgm:t>
        <a:bodyPr/>
        <a:lstStyle/>
        <a:p>
          <a:pPr rtl="0"/>
          <a:r>
            <a:rPr lang="ru-RU" dirty="0" smtClean="0"/>
            <a:t>во-первых, </a:t>
          </a:r>
          <a:r>
            <a:rPr lang="ru-RU" i="1" dirty="0" smtClean="0"/>
            <a:t>родители и педагоги</a:t>
          </a:r>
          <a:r>
            <a:rPr lang="ru-RU" dirty="0" smtClean="0"/>
            <a:t> познакомят друг друга с особенностями проектирования и планирования воспитания в семье и детском саду;  </a:t>
          </a:r>
          <a:endParaRPr lang="ru-RU" dirty="0"/>
        </a:p>
      </dgm:t>
    </dgm:pt>
    <dgm:pt modelId="{A9649652-A666-40F9-95D9-4C55B4E9AAC8}" type="parTrans" cxnId="{4A2B10BA-FFFB-49E0-8015-D98EFD6CF6FD}">
      <dgm:prSet/>
      <dgm:spPr/>
      <dgm:t>
        <a:bodyPr/>
        <a:lstStyle/>
        <a:p>
          <a:endParaRPr lang="ru-RU"/>
        </a:p>
      </dgm:t>
    </dgm:pt>
    <dgm:pt modelId="{81E66912-B612-49B6-A4C7-FA69F46AD8E9}" type="sibTrans" cxnId="{4A2B10BA-FFFB-49E0-8015-D98EFD6CF6FD}">
      <dgm:prSet/>
      <dgm:spPr/>
      <dgm:t>
        <a:bodyPr/>
        <a:lstStyle/>
        <a:p>
          <a:endParaRPr lang="ru-RU"/>
        </a:p>
      </dgm:t>
    </dgm:pt>
    <dgm:pt modelId="{07618653-9A0A-4391-9E96-A6A556F5BD95}">
      <dgm:prSet/>
      <dgm:spPr/>
      <dgm:t>
        <a:bodyPr/>
        <a:lstStyle/>
        <a:p>
          <a:pPr rtl="0"/>
          <a:r>
            <a:rPr lang="ru-RU" dirty="0" smtClean="0"/>
            <a:t>во-вторых, </a:t>
          </a:r>
          <a:r>
            <a:rPr lang="ru-RU" i="1" dirty="0" smtClean="0"/>
            <a:t>педагоги </a:t>
          </a:r>
          <a:r>
            <a:rPr lang="ru-RU" dirty="0" smtClean="0"/>
            <a:t>покажут ценность планирования событий на будущее и их последующего отражения в текстах рассказов, рисунках, фотографиях (на примере собственного опыта и опыта других семей), а также предложат варианты оформления семейного календаря; </a:t>
          </a:r>
          <a:endParaRPr lang="ru-RU" dirty="0"/>
        </a:p>
      </dgm:t>
    </dgm:pt>
    <dgm:pt modelId="{0ADDF2A9-7931-40CB-85E6-F8B2EA9D7691}" type="parTrans" cxnId="{C878F12C-3C26-4097-9CED-6943CE51644B}">
      <dgm:prSet/>
      <dgm:spPr/>
      <dgm:t>
        <a:bodyPr/>
        <a:lstStyle/>
        <a:p>
          <a:endParaRPr lang="ru-RU"/>
        </a:p>
      </dgm:t>
    </dgm:pt>
    <dgm:pt modelId="{D37DBA91-3701-4F23-BD51-98EE24ED9180}" type="sibTrans" cxnId="{C878F12C-3C26-4097-9CED-6943CE51644B}">
      <dgm:prSet/>
      <dgm:spPr/>
      <dgm:t>
        <a:bodyPr/>
        <a:lstStyle/>
        <a:p>
          <a:endParaRPr lang="ru-RU"/>
        </a:p>
      </dgm:t>
    </dgm:pt>
    <dgm:pt modelId="{86C66769-9D7D-496B-B983-D2E3F81D8D45}">
      <dgm:prSet/>
      <dgm:spPr/>
      <dgm:t>
        <a:bodyPr/>
        <a:lstStyle/>
        <a:p>
          <a:pPr rtl="0"/>
          <a:r>
            <a:rPr lang="ru-RU" dirty="0" smtClean="0"/>
            <a:t>в-третьих, </a:t>
          </a:r>
          <a:r>
            <a:rPr lang="ru-RU" i="1" dirty="0" smtClean="0"/>
            <a:t>педагоги и родители </a:t>
          </a:r>
          <a:r>
            <a:rPr lang="ru-RU" dirty="0" smtClean="0"/>
            <a:t>определят логику «передвижения» календаря из семьи в детский сад и обратно. </a:t>
          </a:r>
          <a:endParaRPr lang="ru-RU" dirty="0"/>
        </a:p>
      </dgm:t>
    </dgm:pt>
    <dgm:pt modelId="{74DF8A01-8160-4518-B09F-B42DA2C58506}" type="parTrans" cxnId="{0FAF9B4C-5652-4C2A-BF43-9AAFBC87DEF9}">
      <dgm:prSet/>
      <dgm:spPr/>
      <dgm:t>
        <a:bodyPr/>
        <a:lstStyle/>
        <a:p>
          <a:endParaRPr lang="ru-RU"/>
        </a:p>
      </dgm:t>
    </dgm:pt>
    <dgm:pt modelId="{F5CBE9A0-BFB9-456B-92F6-0258051ABEF4}" type="sibTrans" cxnId="{0FAF9B4C-5652-4C2A-BF43-9AAFBC87DEF9}">
      <dgm:prSet/>
      <dgm:spPr/>
      <dgm:t>
        <a:bodyPr/>
        <a:lstStyle/>
        <a:p>
          <a:endParaRPr lang="ru-RU"/>
        </a:p>
      </dgm:t>
    </dgm:pt>
    <dgm:pt modelId="{79DD4094-A203-4F6C-8C3C-0B3F0B425BDE}" type="pres">
      <dgm:prSet presAssocID="{76806321-F66F-49A2-BEC2-03B8211C696F}" presName="Name0" presStyleCnt="0">
        <dgm:presLayoutVars>
          <dgm:dir/>
          <dgm:resizeHandles val="exact"/>
        </dgm:presLayoutVars>
      </dgm:prSet>
      <dgm:spPr/>
    </dgm:pt>
    <dgm:pt modelId="{DBC05512-4B3D-435C-BBBF-1BA9023EB4AD}" type="pres">
      <dgm:prSet presAssocID="{D69F85DF-CB2F-4593-9B1F-32AFC0B9CD74}" presName="node" presStyleLbl="node1" presStyleIdx="0" presStyleCnt="3">
        <dgm:presLayoutVars>
          <dgm:bulletEnabled val="1"/>
        </dgm:presLayoutVars>
      </dgm:prSet>
      <dgm:spPr/>
    </dgm:pt>
    <dgm:pt modelId="{2CA3B287-3F0E-484D-9EA9-FB61BE5EEBD5}" type="pres">
      <dgm:prSet presAssocID="{81E66912-B612-49B6-A4C7-FA69F46AD8E9}" presName="sibTrans" presStyleCnt="0"/>
      <dgm:spPr/>
    </dgm:pt>
    <dgm:pt modelId="{357B3151-6710-478B-B88A-5E3F1F133C1E}" type="pres">
      <dgm:prSet presAssocID="{07618653-9A0A-4391-9E96-A6A556F5BD95}" presName="node" presStyleLbl="node1" presStyleIdx="1" presStyleCnt="3">
        <dgm:presLayoutVars>
          <dgm:bulletEnabled val="1"/>
        </dgm:presLayoutVars>
      </dgm:prSet>
      <dgm:spPr/>
    </dgm:pt>
    <dgm:pt modelId="{258B6BFA-6516-4015-AB0B-AF618CF17445}" type="pres">
      <dgm:prSet presAssocID="{D37DBA91-3701-4F23-BD51-98EE24ED9180}" presName="sibTrans" presStyleCnt="0"/>
      <dgm:spPr/>
    </dgm:pt>
    <dgm:pt modelId="{1669F3AF-F7E5-494E-A596-16C1ED6BE137}" type="pres">
      <dgm:prSet presAssocID="{86C66769-9D7D-496B-B983-D2E3F81D8D45}" presName="node" presStyleLbl="node1" presStyleIdx="2" presStyleCnt="3">
        <dgm:presLayoutVars>
          <dgm:bulletEnabled val="1"/>
        </dgm:presLayoutVars>
      </dgm:prSet>
      <dgm:spPr/>
    </dgm:pt>
  </dgm:ptLst>
  <dgm:cxnLst>
    <dgm:cxn modelId="{C878F12C-3C26-4097-9CED-6943CE51644B}" srcId="{76806321-F66F-49A2-BEC2-03B8211C696F}" destId="{07618653-9A0A-4391-9E96-A6A556F5BD95}" srcOrd="1" destOrd="0" parTransId="{0ADDF2A9-7931-40CB-85E6-F8B2EA9D7691}" sibTransId="{D37DBA91-3701-4F23-BD51-98EE24ED9180}"/>
    <dgm:cxn modelId="{AB5EF827-1989-42B5-BD84-AC8936291F6B}" type="presOf" srcId="{86C66769-9D7D-496B-B983-D2E3F81D8D45}" destId="{1669F3AF-F7E5-494E-A596-16C1ED6BE137}" srcOrd="0" destOrd="0" presId="urn:microsoft.com/office/officeart/2005/8/layout/hList6"/>
    <dgm:cxn modelId="{0FAF9B4C-5652-4C2A-BF43-9AAFBC87DEF9}" srcId="{76806321-F66F-49A2-BEC2-03B8211C696F}" destId="{86C66769-9D7D-496B-B983-D2E3F81D8D45}" srcOrd="2" destOrd="0" parTransId="{74DF8A01-8160-4518-B09F-B42DA2C58506}" sibTransId="{F5CBE9A0-BFB9-456B-92F6-0258051ABEF4}"/>
    <dgm:cxn modelId="{5A2037BE-4930-433B-80B3-2CC2C9D26D45}" type="presOf" srcId="{76806321-F66F-49A2-BEC2-03B8211C696F}" destId="{79DD4094-A203-4F6C-8C3C-0B3F0B425BDE}" srcOrd="0" destOrd="0" presId="urn:microsoft.com/office/officeart/2005/8/layout/hList6"/>
    <dgm:cxn modelId="{0605C782-9D96-45EC-BDD2-D90A7C0D93D0}" type="presOf" srcId="{07618653-9A0A-4391-9E96-A6A556F5BD95}" destId="{357B3151-6710-478B-B88A-5E3F1F133C1E}" srcOrd="0" destOrd="0" presId="urn:microsoft.com/office/officeart/2005/8/layout/hList6"/>
    <dgm:cxn modelId="{330BF0D3-74E0-47A0-B669-18887F0DA6C8}" type="presOf" srcId="{D69F85DF-CB2F-4593-9B1F-32AFC0B9CD74}" destId="{DBC05512-4B3D-435C-BBBF-1BA9023EB4AD}" srcOrd="0" destOrd="0" presId="urn:microsoft.com/office/officeart/2005/8/layout/hList6"/>
    <dgm:cxn modelId="{4A2B10BA-FFFB-49E0-8015-D98EFD6CF6FD}" srcId="{76806321-F66F-49A2-BEC2-03B8211C696F}" destId="{D69F85DF-CB2F-4593-9B1F-32AFC0B9CD74}" srcOrd="0" destOrd="0" parTransId="{A9649652-A666-40F9-95D9-4C55B4E9AAC8}" sibTransId="{81E66912-B612-49B6-A4C7-FA69F46AD8E9}"/>
    <dgm:cxn modelId="{A6E0B1E5-9291-4EC7-8AD9-DCFE500D2061}" type="presParOf" srcId="{79DD4094-A203-4F6C-8C3C-0B3F0B425BDE}" destId="{DBC05512-4B3D-435C-BBBF-1BA9023EB4AD}" srcOrd="0" destOrd="0" presId="urn:microsoft.com/office/officeart/2005/8/layout/hList6"/>
    <dgm:cxn modelId="{DDEB8D93-3AF6-48C8-8C5A-9058A5B93D0A}" type="presParOf" srcId="{79DD4094-A203-4F6C-8C3C-0B3F0B425BDE}" destId="{2CA3B287-3F0E-484D-9EA9-FB61BE5EEBD5}" srcOrd="1" destOrd="0" presId="urn:microsoft.com/office/officeart/2005/8/layout/hList6"/>
    <dgm:cxn modelId="{E91CDA15-9115-4C82-BF2F-AA5E344DF816}" type="presParOf" srcId="{79DD4094-A203-4F6C-8C3C-0B3F0B425BDE}" destId="{357B3151-6710-478B-B88A-5E3F1F133C1E}" srcOrd="2" destOrd="0" presId="urn:microsoft.com/office/officeart/2005/8/layout/hList6"/>
    <dgm:cxn modelId="{56176969-FA91-4E81-A089-54A183DDC226}" type="presParOf" srcId="{79DD4094-A203-4F6C-8C3C-0B3F0B425BDE}" destId="{258B6BFA-6516-4015-AB0B-AF618CF17445}" srcOrd="3" destOrd="0" presId="urn:microsoft.com/office/officeart/2005/8/layout/hList6"/>
    <dgm:cxn modelId="{9FC74E78-D6C8-4575-ABD4-2676CB7466AC}" type="presParOf" srcId="{79DD4094-A203-4F6C-8C3C-0B3F0B425BDE}" destId="{1669F3AF-F7E5-494E-A596-16C1ED6BE137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601575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645620" y="2887530"/>
            <a:ext cx="9342461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364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0792" y="1387737"/>
            <a:ext cx="9339991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6" y="3767862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615967" y="1392217"/>
            <a:ext cx="9342461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364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5166" y="559400"/>
            <a:ext cx="2312760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8823" y="849856"/>
            <a:ext cx="7590598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423253" y="2880825"/>
            <a:ext cx="5480154" cy="923330"/>
            <a:chOff x="1815339" y="1508128"/>
            <a:chExt cx="5480154" cy="66999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4" y="1508128"/>
              <a:ext cx="877163" cy="669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615967" y="1392217"/>
            <a:ext cx="9342461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364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601575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615967" y="2887579"/>
            <a:ext cx="9342461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364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62" y="1204857"/>
            <a:ext cx="10686964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52" y="3767318"/>
            <a:ext cx="10659448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15967" y="1392217"/>
            <a:ext cx="9342461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364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45118" y="2240280"/>
            <a:ext cx="5242255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401599" y="2240280"/>
            <a:ext cx="5242255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181" y="2240280"/>
            <a:ext cx="4744121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8823" y="2947595"/>
            <a:ext cx="5242255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93804" y="2240280"/>
            <a:ext cx="4750793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7" y="2944368"/>
            <a:ext cx="5236500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615967" y="1392217"/>
            <a:ext cx="9342461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364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615967" y="1392217"/>
            <a:ext cx="9342461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364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280" y="1678197"/>
            <a:ext cx="4716609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665" y="559400"/>
            <a:ext cx="5673281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8280" y="3603814"/>
            <a:ext cx="4701783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999" y="4668820"/>
            <a:ext cx="10703926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3009538" y="666965"/>
            <a:ext cx="6576628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8824" y="5324306"/>
            <a:ext cx="10689101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601575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8826" y="570156"/>
            <a:ext cx="10689100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51" y="2248349"/>
            <a:ext cx="10674274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6646" y="6161444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5538" y="6161444"/>
            <a:ext cx="399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9736" y="6161444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Примерное комплексно-тематическое  </a:t>
            </a:r>
            <a:r>
              <a:rPr lang="ru-RU" sz="2800" dirty="0"/>
              <a:t>планирование воспитательно-образовательного взаимодействия взрослых и детей в семье и детском саду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ПРОГРАММА</a:t>
            </a:r>
          </a:p>
          <a:p>
            <a:r>
              <a:rPr lang="ru-RU" sz="2000" b="1" dirty="0" smtClean="0"/>
              <a:t>«ВОСПИТАНИЕ    МАЛЕНЬКОГО  ВОЛЖАНИНА»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567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39751" y="620689"/>
            <a:ext cx="10419782" cy="1944216"/>
          </a:xfrm>
        </p:spPr>
        <p:txBody>
          <a:bodyPr/>
          <a:lstStyle/>
          <a:p>
            <a:r>
              <a:rPr lang="ru-RU" sz="1800" b="1" dirty="0" smtClean="0"/>
              <a:t>На </a:t>
            </a:r>
            <a:r>
              <a:rPr lang="ru-RU" sz="1800" b="1" dirty="0"/>
              <a:t>второй ступени (старший дошкольный возраст),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в </a:t>
            </a:r>
            <a:r>
              <a:rPr lang="ru-RU" sz="1800" b="1" dirty="0"/>
              <a:t>связи с формированием представлений о пространстве и времени, развитием познавательных интересов,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ребенок постигает </a:t>
            </a:r>
            <a:r>
              <a:rPr lang="ru-RU" sz="1800" b="1" dirty="0"/>
              <a:t>родной город (село, хутор, станицу); </a:t>
            </a:r>
            <a:r>
              <a:rPr lang="ru-RU" sz="1800" b="1" dirty="0" smtClean="0"/>
              <a:t>устанавливает </a:t>
            </a:r>
            <a:r>
              <a:rPr lang="ru-RU" sz="1800" b="1" dirty="0"/>
              <a:t>связь между историей родного края и </a:t>
            </a:r>
            <a:r>
              <a:rPr lang="ru-RU" sz="1800" b="1" dirty="0" smtClean="0"/>
              <a:t>историей </a:t>
            </a:r>
            <a:r>
              <a:rPr lang="ru-RU" sz="1800" b="1" dirty="0"/>
              <a:t>России.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239750" y="2636912"/>
            <a:ext cx="10796662" cy="3600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Сентябрь.        </a:t>
            </a:r>
            <a:r>
              <a:rPr lang="ru-RU" b="1" dirty="0" smtClean="0"/>
              <a:t>Тема 1. Семья: труд и отдых</a:t>
            </a:r>
          </a:p>
          <a:p>
            <a:pPr algn="l"/>
            <a:r>
              <a:rPr lang="ru-RU" dirty="0" smtClean="0"/>
              <a:t>Октябрь.          </a:t>
            </a:r>
            <a:r>
              <a:rPr lang="ru-RU" b="1" dirty="0" smtClean="0"/>
              <a:t>Тема 2. Родная улица моя</a:t>
            </a:r>
          </a:p>
          <a:p>
            <a:pPr algn="l"/>
            <a:r>
              <a:rPr lang="ru-RU" dirty="0" smtClean="0"/>
              <a:t>Ноябрь.            </a:t>
            </a:r>
            <a:r>
              <a:rPr lang="ru-RU" b="1" dirty="0" smtClean="0"/>
              <a:t>Тема 3. Родной  район</a:t>
            </a:r>
          </a:p>
          <a:p>
            <a:pPr algn="l"/>
            <a:r>
              <a:rPr lang="ru-RU" dirty="0" smtClean="0"/>
              <a:t>Декабрь.          </a:t>
            </a:r>
            <a:r>
              <a:rPr lang="ru-RU" b="1" dirty="0" smtClean="0"/>
              <a:t>Тема 4. Родной  город (село)</a:t>
            </a:r>
          </a:p>
          <a:p>
            <a:pPr algn="l"/>
            <a:r>
              <a:rPr lang="ru-RU" dirty="0" smtClean="0"/>
              <a:t>Январь.            </a:t>
            </a:r>
            <a:r>
              <a:rPr lang="ru-RU" b="1" dirty="0" smtClean="0"/>
              <a:t>Тема 5. Город/село отдыхает: праздничная                  </a:t>
            </a:r>
          </a:p>
          <a:p>
            <a:pPr marL="0" indent="0" algn="l">
              <a:buNone/>
            </a:pPr>
            <a:r>
              <a:rPr lang="ru-RU" b="1" dirty="0" smtClean="0"/>
              <a:t>                               культура</a:t>
            </a:r>
          </a:p>
          <a:p>
            <a:pPr algn="l"/>
            <a:r>
              <a:rPr lang="ru-RU" dirty="0"/>
              <a:t>Февраль. </a:t>
            </a:r>
            <a:r>
              <a:rPr lang="ru-RU" dirty="0" smtClean="0"/>
              <a:t>         </a:t>
            </a:r>
            <a:r>
              <a:rPr lang="ru-RU" b="1" dirty="0" smtClean="0"/>
              <a:t>Тема </a:t>
            </a:r>
            <a:r>
              <a:rPr lang="ru-RU" b="1" dirty="0"/>
              <a:t>5. </a:t>
            </a:r>
            <a:r>
              <a:rPr lang="ru-RU" b="1" dirty="0" smtClean="0"/>
              <a:t>Дети и взрослые: в семье и не только</a:t>
            </a:r>
          </a:p>
          <a:p>
            <a:pPr algn="l"/>
            <a:r>
              <a:rPr lang="ru-RU" dirty="0"/>
              <a:t>Март. </a:t>
            </a:r>
            <a:r>
              <a:rPr lang="ru-RU" dirty="0" smtClean="0"/>
              <a:t>               </a:t>
            </a:r>
            <a:r>
              <a:rPr lang="ru-RU" b="1" dirty="0" smtClean="0"/>
              <a:t>Тема 6. Семья в театре, театр в семье</a:t>
            </a:r>
          </a:p>
          <a:p>
            <a:pPr algn="l"/>
            <a:r>
              <a:rPr lang="ru-RU" dirty="0"/>
              <a:t>Апрель. </a:t>
            </a:r>
            <a:r>
              <a:rPr lang="ru-RU" dirty="0" smtClean="0"/>
              <a:t>           </a:t>
            </a:r>
            <a:r>
              <a:rPr lang="ru-RU" b="1" dirty="0" smtClean="0"/>
              <a:t>Тема 7. Родная земля</a:t>
            </a:r>
          </a:p>
          <a:p>
            <a:pPr algn="l"/>
            <a:r>
              <a:rPr lang="ru-RU" dirty="0"/>
              <a:t>Май. </a:t>
            </a:r>
            <a:r>
              <a:rPr lang="ru-RU" dirty="0" smtClean="0"/>
              <a:t>                 </a:t>
            </a:r>
            <a:r>
              <a:rPr lang="ru-RU" b="1" dirty="0" smtClean="0"/>
              <a:t>Тема </a:t>
            </a:r>
            <a:r>
              <a:rPr lang="ru-RU" b="1" dirty="0"/>
              <a:t>7. </a:t>
            </a:r>
            <a:r>
              <a:rPr lang="ru-RU" b="1" dirty="0" smtClean="0"/>
              <a:t>Солдатский месяц май</a:t>
            </a:r>
          </a:p>
          <a:p>
            <a:pPr algn="l"/>
            <a:r>
              <a:rPr lang="ru-RU" dirty="0"/>
              <a:t>Июнь – август. </a:t>
            </a:r>
            <a:r>
              <a:rPr lang="ru-RU" b="1" dirty="0"/>
              <a:t>Тема </a:t>
            </a:r>
            <a:r>
              <a:rPr lang="ru-RU" b="1" dirty="0" smtClean="0"/>
              <a:t>9. Край ты мой, Поволжье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055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9142870"/>
              </p:ext>
            </p:extLst>
          </p:nvPr>
        </p:nvGraphicFramePr>
        <p:xfrm>
          <a:off x="743570" y="332658"/>
          <a:ext cx="11114436" cy="606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609"/>
                <a:gridCol w="3206088"/>
                <a:gridCol w="3467767"/>
                <a:gridCol w="1661972"/>
              </a:tblGrid>
              <a:tr h="8326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Формы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организации</a:t>
                      </a:r>
                    </a:p>
                    <a:p>
                      <a:pPr algn="ctr"/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Детский сад</a:t>
                      </a:r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Семья</a:t>
                      </a:r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Примеч.</a:t>
                      </a:r>
                      <a:endParaRPr lang="ru-RU" sz="1400" dirty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49881" marR="49881" marT="0" marB="0" anchor="ctr"/>
                </a:tc>
              </a:tr>
              <a:tr h="125559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Организованная образовательная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деятельность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ru-RU" sz="1400" b="0" dirty="0" smtClean="0">
                          <a:latin typeface="Cambria Math" pitchFamily="18" charset="0"/>
                          <a:ea typeface="Cambria Math" pitchFamily="18" charset="0"/>
                        </a:rPr>
                        <a:t>занятия, проекты)</a:t>
                      </a:r>
                      <a:endParaRPr lang="ru-RU" sz="1400" b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Образовательные </a:t>
                      </a:r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области</a:t>
                      </a:r>
                      <a:r>
                        <a:rPr lang="ru-RU" sz="1400" b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(ФГОС ДО)</a:t>
                      </a:r>
                      <a:endParaRPr lang="ru-RU" sz="1400" b="1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Образовательные области</a:t>
                      </a:r>
                      <a:r>
                        <a:rPr lang="ru-RU" sz="1400" b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(ФГОС ДО)</a:t>
                      </a:r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</a:tr>
              <a:tr h="13877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Образовательная деятельность в ходе режимных моментов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Cambria Math" pitchFamily="18" charset="0"/>
                          <a:ea typeface="Cambria Math" pitchFamily="18" charset="0"/>
                        </a:rPr>
                        <a:t>(наблюдение,</a:t>
                      </a:r>
                      <a:r>
                        <a:rPr lang="ru-RU" sz="1400" b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эксперименты</a:t>
                      </a:r>
                      <a:r>
                        <a:rPr lang="ru-RU" sz="1400" b="0" baseline="0" dirty="0" smtClean="0">
                          <a:latin typeface="Cambria Math" pitchFamily="18" charset="0"/>
                          <a:ea typeface="Cambria Math" pitchFamily="18" charset="0"/>
                        </a:rPr>
                        <a:t>, рассматривание, чтение, игры и др.)</a:t>
                      </a:r>
                      <a:endParaRPr lang="ru-RU" sz="1400" b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</a:tr>
              <a:tr h="160360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Организация развивающей среды,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стимулирующей развитие самостоятельной деятельности ребенка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Cambria Math" pitchFamily="18" charset="0"/>
                          <a:ea typeface="Cambria Math" pitchFamily="18" charset="0"/>
                        </a:rPr>
                        <a:t>(центры, уголки…)</a:t>
                      </a:r>
                      <a:endParaRPr lang="ru-RU" sz="1400" b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</a:tr>
              <a:tr h="9811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mbria Math" pitchFamily="18" charset="0"/>
                          <a:ea typeface="Cambria Math" pitchFamily="18" charset="0"/>
                        </a:rPr>
                        <a:t>Взаимодействие с семьями детей</a:t>
                      </a:r>
                      <a:endParaRPr lang="ru-RU" sz="1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Взаимодействие детского сада и семьи разворачивается в разных формах, обеспечивающих </a:t>
                      </a:r>
                      <a:r>
                        <a:rPr lang="ru-RU" sz="1400" dirty="0" err="1" smtClean="0">
                          <a:latin typeface="Cambria Math" pitchFamily="18" charset="0"/>
                          <a:ea typeface="Cambria Math" pitchFamily="18" charset="0"/>
                        </a:rPr>
                        <a:t>взаимопознание</a:t>
                      </a:r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Cambria Math" pitchFamily="18" charset="0"/>
                          <a:ea typeface="Cambria Math" pitchFamily="18" charset="0"/>
                        </a:rPr>
                        <a:t>взаимоинформирование</a:t>
                      </a:r>
                      <a:r>
                        <a:rPr lang="ru-RU" sz="1400" dirty="0" smtClean="0">
                          <a:latin typeface="Cambria Math" pitchFamily="18" charset="0"/>
                          <a:ea typeface="Cambria Math" pitchFamily="18" charset="0"/>
                        </a:rPr>
                        <a:t>, взаимопонимание,</a:t>
                      </a:r>
                      <a:r>
                        <a:rPr lang="ru-RU" sz="14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 эмоциональный обмен.</a:t>
                      </a:r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6016" marR="1260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12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Поскольку программа построена на принципах осознанного взаимодействия и развития, непрерывности и интеграции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цели-ориентиры </a:t>
            </a:r>
            <a:r>
              <a:rPr lang="ru-RU" sz="2000" dirty="0"/>
              <a:t>определены как для педагогов, так и для </a:t>
            </a:r>
            <a:r>
              <a:rPr lang="ru-RU" sz="2000" dirty="0" smtClean="0"/>
              <a:t>родителей. Это </a:t>
            </a:r>
            <a:r>
              <a:rPr lang="ru-RU" sz="2000" dirty="0"/>
              <a:t>позволяет каждой стороне видеть поле своей ответственности и внимания по всем образовательным направлениям.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dirty="0"/>
              <a:t>Цели-ориентиры для педагогов детского </a:t>
            </a:r>
            <a:r>
              <a:rPr lang="ru-RU" dirty="0" smtClean="0"/>
              <a:t>сада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/>
              <a:t>Цели-ориентиры для родителей (матери, отца)</a:t>
            </a:r>
          </a:p>
        </p:txBody>
      </p:sp>
    </p:spTree>
    <p:extLst>
      <p:ext uri="{BB962C8B-B14F-4D97-AF65-F5344CB8AC3E}">
        <p14:creationId xmlns:p14="http://schemas.microsoft.com/office/powerpoint/2010/main" xmlns="" val="33169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Программа сопровождается перечнями произведений изобразительного искусства, архитектуры, литературных и музыкальных произведений, народных и авторских игр,  рекомендованных  к использованию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детском саду и семье.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51" y="3767316"/>
            <a:ext cx="10795118" cy="2686020"/>
          </a:xfrm>
        </p:spPr>
        <p:txBody>
          <a:bodyPr>
            <a:normAutofit/>
          </a:bodyPr>
          <a:lstStyle/>
          <a:p>
            <a:r>
              <a:rPr lang="ru-RU" b="1" dirty="0"/>
              <a:t>Примерный перечень произведений изобразительного искусства, </a:t>
            </a:r>
            <a:r>
              <a:rPr lang="ru-RU" b="1" dirty="0" smtClean="0"/>
              <a:t>рекомендуемых  </a:t>
            </a:r>
            <a:r>
              <a:rPr lang="ru-RU" b="1" dirty="0"/>
              <a:t>для рассматривания в детском саду и </a:t>
            </a:r>
            <a:r>
              <a:rPr lang="ru-RU" b="1" dirty="0" smtClean="0"/>
              <a:t>дома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/>
              <a:t>Декоративно-прикладное </a:t>
            </a:r>
            <a:r>
              <a:rPr lang="ru-RU" sz="1800" dirty="0" smtClean="0"/>
              <a:t>искусство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/>
              <a:t>Живопись. </a:t>
            </a:r>
            <a:endParaRPr lang="ru-RU" sz="18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/>
              <a:t>Графика. </a:t>
            </a:r>
            <a:endParaRPr lang="ru-RU" sz="18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/>
              <a:t>Скульптура. </a:t>
            </a:r>
            <a:endParaRPr lang="ru-RU" sz="18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/>
              <a:t>Примерный перечень художественно-дидактических игр.</a:t>
            </a:r>
          </a:p>
          <a:p>
            <a:endParaRPr lang="ru-RU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79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Программа сопровождается перечнями произведений изобразительного искусства, архитектуры, литературных и музыкальных произведений, народных и авторских игр,  рекомендованных  к использованию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детском саду и семье.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51" y="3767316"/>
            <a:ext cx="10795118" cy="268602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Примерный  музыкальный репертуар для использования в детском саду и дома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dirty="0" smtClean="0"/>
              <a:t>Слушание </a:t>
            </a:r>
            <a:r>
              <a:rPr lang="ru-RU" sz="1600" dirty="0" smtClean="0"/>
              <a:t> (Старинные русские колыбельные. Народные песни. Произведения волгоградских композиторов. Произведения волгоградских самодеятельных авторов. Произведения российских композиторов – наших земляков. Произведения  российских композиторов о волжской земле)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dirty="0" smtClean="0"/>
              <a:t>Пение</a:t>
            </a:r>
            <a:r>
              <a:rPr lang="ru-RU" sz="1600" dirty="0" smtClean="0"/>
              <a:t> (Произведения </a:t>
            </a:r>
            <a:r>
              <a:rPr lang="ru-RU" sz="1600" dirty="0"/>
              <a:t>волгоградских композиторов. Произведения волгоградских самодеятельных </a:t>
            </a:r>
            <a:r>
              <a:rPr lang="ru-RU" sz="1600" dirty="0" smtClean="0"/>
              <a:t>авторов)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dirty="0"/>
              <a:t>Игры, хороводы, творческие задания</a:t>
            </a:r>
            <a:endParaRPr lang="ru-RU" sz="1600" b="1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ru-RU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74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Программа сопровождается перечнями произведений изобразительного искусства, архитектуры, литературных и музыкальных произведений, народных и авторских игр,  рекомендованных  к использованию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детском саду и семье.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51" y="3767316"/>
            <a:ext cx="10795118" cy="2686020"/>
          </a:xfrm>
        </p:spPr>
        <p:txBody>
          <a:bodyPr>
            <a:normAutofit/>
          </a:bodyPr>
          <a:lstStyle/>
          <a:p>
            <a:r>
              <a:rPr lang="ru-RU" b="1" dirty="0"/>
              <a:t>Рекомендуемая </a:t>
            </a:r>
            <a:r>
              <a:rPr lang="ru-RU" b="1" dirty="0" smtClean="0"/>
              <a:t>литература для </a:t>
            </a:r>
            <a:r>
              <a:rPr lang="ru-RU" b="1" dirty="0"/>
              <a:t>чтения и рассказывания детям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детском саду и </a:t>
            </a:r>
            <a:r>
              <a:rPr lang="ru-RU" b="1" dirty="0" smtClean="0"/>
              <a:t>дома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/>
              <a:t>Поэзия волгоградских авторов. </a:t>
            </a:r>
            <a:endParaRPr lang="ru-RU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/>
              <a:t>Проза волгоградских авторов. </a:t>
            </a:r>
            <a:endParaRPr lang="ru-RU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/>
              <a:t>Творчество детей и взрослых.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81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Карты наблюдений детского развития 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Georgia" pitchFamily="18" charset="0"/>
              </a:rPr>
              <a:t>Предлагаемое в региональной программе комплексно-тематическое планирование рассматривается авторским коллективом как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примерное и может корректироваться </a:t>
            </a:r>
            <a:r>
              <a:rPr lang="ru-RU" dirty="0" smtClean="0">
                <a:latin typeface="Georgia" pitchFamily="18" charset="0"/>
              </a:rPr>
              <a:t>с учетом сложившихся в детском саду традиций организации познания природы, истории и культуры родного края, а также имеющихся ресурсов детского сада и его партнеров – семьи, организаций дополнительного образования, а также учреждений культуры и искусства.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63651" y="2248349"/>
            <a:ext cx="10674274" cy="310947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Georgia" pitchFamily="18" charset="0"/>
              </a:rPr>
              <a:t>Поскольку задачи программы реализуют не только воспитатели (другие специалисты детского сада), но и родители (прародители), авторский коллектив разработал приемлемую для семьи форму планирования образовательного взаимодействия с ребенком. </a:t>
            </a:r>
          </a:p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Такой формой планирования и фиксирования результатов является 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семейный календарь.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4461" y="285730"/>
            <a:ext cx="10987035" cy="5840435"/>
          </a:xfrm>
        </p:spPr>
        <p:txBody>
          <a:bodyPr/>
          <a:lstStyle/>
          <a:p>
            <a:pPr algn="just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Семейный календарь </a:t>
            </a:r>
            <a:r>
              <a:rPr lang="ru-RU" sz="1800" dirty="0" smtClean="0">
                <a:latin typeface="Georgia" pitchFamily="18" charset="0"/>
              </a:rPr>
              <a:t>может состоять из двух взаимосвязанных, взаимопроникающих частей: одна – сопровождающая, инвариантная, предлагается детским садом для всех семей воспитанников; вторая – вариативная, проектируется каждой семьей в отдельности, в логике семейных потребностей, традиций.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sk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194" y="2071678"/>
            <a:ext cx="4212609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k2a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616" y="2071678"/>
            <a:ext cx="4252468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42937" y="2143116"/>
          <a:ext cx="1067427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984461" y="285728"/>
            <a:ext cx="10888585" cy="100013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65760" marR="0" lvl="0" indent="-36576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сопровождающая инвариантная часть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,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предлагаемая детским садом, с учетом воспитательно-образовательной работы в группе может включать: </a:t>
            </a: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747" y="428604"/>
            <a:ext cx="11385750" cy="1214446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i="1" dirty="0" smtClean="0">
                <a:latin typeface="Georgia" pitchFamily="18" charset="0"/>
              </a:rPr>
              <a:t>II</a:t>
            </a:r>
            <a:r>
              <a:rPr lang="ru-RU" sz="2800" i="1" dirty="0" smtClean="0">
                <a:latin typeface="Georgia" pitchFamily="18" charset="0"/>
              </a:rPr>
              <a:t> вариативная часть,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планируемая семьей, может содержать: </a:t>
            </a:r>
          </a:p>
          <a:p>
            <a:pPr algn="just">
              <a:buNone/>
            </a:pPr>
            <a:endParaRPr lang="ru-RU" sz="1600" dirty="0" smtClean="0">
              <a:latin typeface="Georgia" pitchFamily="18" charset="0"/>
            </a:endParaRP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>
                <a:latin typeface="Georgia" pitchFamily="18" charset="0"/>
              </a:rPr>
              <a:t> </a:t>
            </a:r>
            <a:endParaRPr lang="ru-RU" sz="1600" dirty="0" smtClean="0">
              <a:latin typeface="Georgia" pitchFamily="18" charset="0"/>
            </a:endParaRPr>
          </a:p>
          <a:p>
            <a:pPr algn="just">
              <a:buNone/>
            </a:pPr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963651" y="2248349"/>
            <a:ext cx="10674274" cy="310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5760" marR="0" lvl="0" indent="-36576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116051" y="2400749"/>
          <a:ext cx="10674274" cy="3671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061" y="2285992"/>
            <a:ext cx="11287204" cy="400052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Georgia" pitchFamily="18" charset="0"/>
              </a:rPr>
              <a:t>Передвижение календаря может быть следующим: после выходных, либо праздничных дней родители (в старших группах – сами воспитанники) приносят его в группу. </a:t>
            </a:r>
          </a:p>
          <a:p>
            <a:pPr algn="just">
              <a:buNone/>
            </a:pPr>
            <a:endParaRPr lang="ru-RU" sz="2000" dirty="0" smtClean="0">
              <a:latin typeface="Georgia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Georgia" pitchFamily="18" charset="0"/>
              </a:rPr>
              <a:t>Опираясь на представленные в календаре события, дети делятся со сверстниками и воспитателями своими впечатлениями о проведенных с родными выходных, праздничных днях, а также буднях. </a:t>
            </a:r>
          </a:p>
          <a:p>
            <a:pPr algn="just">
              <a:buNone/>
            </a:pPr>
            <a:endParaRPr lang="ru-RU" sz="2000" dirty="0" smtClean="0">
              <a:latin typeface="Georgia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Georgia" pitchFamily="18" charset="0"/>
              </a:rPr>
              <a:t>В последующем календарь возвращается в семью, и на его основе родители продолжают организовывать разнообразное взаимодействие с детьми и другими родственниками, направленное на постижение семейных традиций, природного и культурного наследия родного края и др. </a:t>
            </a:r>
          </a:p>
          <a:p>
            <a:pPr>
              <a:buNone/>
            </a:pP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63651" y="2248349"/>
          <a:ext cx="10674274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Georgia" pitchFamily="18" charset="0"/>
              </a:rPr>
              <a:t>Вводить семейный календарь как форму совместного планирования процесса воспитания важно по согласованию с родителями. 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Для этого целесообразно провести собрание, на котором: </a:t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1338986" y="2348882"/>
            <a:ext cx="10816727" cy="3671689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Сентябрь. </a:t>
            </a:r>
            <a:r>
              <a:rPr lang="ru-RU" sz="2000" dirty="0" smtClean="0"/>
              <a:t>       </a:t>
            </a:r>
            <a:r>
              <a:rPr lang="ru-RU" sz="2000" b="1" dirty="0" smtClean="0"/>
              <a:t>Тема </a:t>
            </a:r>
            <a:r>
              <a:rPr lang="ru-RU" sz="2000" b="1" dirty="0"/>
              <a:t>1. </a:t>
            </a:r>
            <a:r>
              <a:rPr lang="ru-RU" sz="2000" b="1" dirty="0" smtClean="0"/>
              <a:t>Семьи наших воспитанников</a:t>
            </a:r>
          </a:p>
          <a:p>
            <a:pPr algn="l"/>
            <a:r>
              <a:rPr lang="ru-RU" sz="2000" dirty="0"/>
              <a:t>Октябрь. </a:t>
            </a:r>
            <a:r>
              <a:rPr lang="ru-RU" sz="2000" dirty="0" smtClean="0"/>
              <a:t>         </a:t>
            </a:r>
            <a:r>
              <a:rPr lang="ru-RU" sz="2000" b="1" dirty="0" smtClean="0"/>
              <a:t>Тема </a:t>
            </a:r>
            <a:r>
              <a:rPr lang="ru-RU" sz="2000" b="1" dirty="0"/>
              <a:t>2. </a:t>
            </a:r>
            <a:r>
              <a:rPr lang="ru-RU" sz="2000" b="1" dirty="0" smtClean="0"/>
              <a:t>Моя семья</a:t>
            </a:r>
          </a:p>
          <a:p>
            <a:pPr algn="l"/>
            <a:r>
              <a:rPr lang="ru-RU" sz="2000" dirty="0"/>
              <a:t>Ноябрь. </a:t>
            </a:r>
            <a:r>
              <a:rPr lang="ru-RU" sz="2000" dirty="0" smtClean="0"/>
              <a:t>           </a:t>
            </a:r>
            <a:r>
              <a:rPr lang="ru-RU" sz="2000" b="1" dirty="0" smtClean="0"/>
              <a:t>Тема </a:t>
            </a:r>
            <a:r>
              <a:rPr lang="ru-RU" sz="2000" b="1" dirty="0"/>
              <a:t>3. </a:t>
            </a:r>
            <a:r>
              <a:rPr lang="ru-RU" sz="2000" b="1" dirty="0" smtClean="0"/>
              <a:t>Мой дом, мой двор</a:t>
            </a:r>
          </a:p>
          <a:p>
            <a:pPr algn="l"/>
            <a:r>
              <a:rPr lang="ru-RU" sz="2000" dirty="0"/>
              <a:t>Декабрь. </a:t>
            </a:r>
            <a:r>
              <a:rPr lang="ru-RU" sz="2000" dirty="0" smtClean="0"/>
              <a:t>         </a:t>
            </a:r>
            <a:r>
              <a:rPr lang="ru-RU" sz="2000" b="1" dirty="0" smtClean="0"/>
              <a:t>Тема </a:t>
            </a:r>
            <a:r>
              <a:rPr lang="ru-RU" sz="2000" b="1" dirty="0"/>
              <a:t>4. </a:t>
            </a:r>
            <a:r>
              <a:rPr lang="ru-RU" sz="2000" b="1" dirty="0" smtClean="0"/>
              <a:t>Ах, какой хороший, добрый детский сад</a:t>
            </a:r>
          </a:p>
          <a:p>
            <a:pPr algn="l"/>
            <a:r>
              <a:rPr lang="ru-RU" sz="2000" dirty="0" smtClean="0"/>
              <a:t>Январь- март. </a:t>
            </a:r>
            <a:r>
              <a:rPr lang="ru-RU" sz="2000" b="1" dirty="0"/>
              <a:t>Тема 5. </a:t>
            </a:r>
            <a:r>
              <a:rPr lang="ru-RU" sz="2000" b="1" dirty="0" smtClean="0"/>
              <a:t>Образы матери и отца в бытовой и праздничной культуре</a:t>
            </a:r>
          </a:p>
          <a:p>
            <a:r>
              <a:rPr lang="ru-RU" sz="2000" dirty="0"/>
              <a:t>Апрель. </a:t>
            </a:r>
            <a:r>
              <a:rPr lang="ru-RU" sz="2000" dirty="0" smtClean="0"/>
              <a:t>           </a:t>
            </a:r>
            <a:r>
              <a:rPr lang="ru-RU" sz="2000" b="1" dirty="0" smtClean="0"/>
              <a:t>Тема </a:t>
            </a:r>
            <a:r>
              <a:rPr lang="ru-RU" sz="2000" b="1" dirty="0"/>
              <a:t>6. </a:t>
            </a:r>
            <a:r>
              <a:rPr lang="ru-RU" sz="2000" b="1" dirty="0" smtClean="0"/>
              <a:t>Весна на моей улице</a:t>
            </a:r>
          </a:p>
          <a:p>
            <a:r>
              <a:rPr lang="ru-RU" sz="2000" dirty="0"/>
              <a:t>Май. </a:t>
            </a:r>
            <a:r>
              <a:rPr lang="ru-RU" sz="2000" dirty="0" smtClean="0"/>
              <a:t>                </a:t>
            </a:r>
            <a:r>
              <a:rPr lang="ru-RU" sz="2000" b="1" dirty="0" smtClean="0"/>
              <a:t>Тема </a:t>
            </a:r>
            <a:r>
              <a:rPr lang="ru-RU" sz="2000" b="1" dirty="0"/>
              <a:t>7. </a:t>
            </a:r>
            <a:r>
              <a:rPr lang="ru-RU" sz="2000" b="1" dirty="0" smtClean="0"/>
              <a:t>Моя семья: моя малая Родина</a:t>
            </a:r>
          </a:p>
          <a:p>
            <a:r>
              <a:rPr lang="ru-RU" sz="2000" dirty="0" smtClean="0"/>
              <a:t>Июнь–Август</a:t>
            </a:r>
            <a:r>
              <a:rPr lang="ru-RU" sz="2000" dirty="0"/>
              <a:t>. </a:t>
            </a:r>
            <a:r>
              <a:rPr lang="ru-RU" sz="2000" b="1" dirty="0"/>
              <a:t>Тема 8. </a:t>
            </a:r>
            <a:r>
              <a:rPr lang="ru-RU" sz="2000" b="1" dirty="0" smtClean="0"/>
              <a:t>Лето в детском саду  и семье</a:t>
            </a:r>
            <a:endParaRPr lang="ru-RU" sz="2000" b="1" dirty="0"/>
          </a:p>
          <a:p>
            <a:endParaRPr lang="ru-RU" sz="1800" dirty="0"/>
          </a:p>
          <a:p>
            <a:pPr algn="l"/>
            <a:endParaRPr lang="ru-RU" dirty="0"/>
          </a:p>
          <a:p>
            <a:pPr algn="l"/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39750" y="476674"/>
            <a:ext cx="10687274" cy="1360487"/>
          </a:xfrm>
        </p:spPr>
        <p:txBody>
          <a:bodyPr/>
          <a:lstStyle/>
          <a:p>
            <a:r>
              <a:rPr lang="ru-RU" sz="2000" b="1" dirty="0"/>
              <a:t>На первой ступени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младший, средний дошкольный возраст) ребенок открывает близкое </a:t>
            </a:r>
            <a:r>
              <a:rPr lang="ru-RU" sz="2000" b="1" dirty="0" smtClean="0"/>
              <a:t>окружение: семью</a:t>
            </a:r>
            <a:r>
              <a:rPr lang="ru-RU" sz="2000" b="1" dirty="0"/>
              <a:t>, детский сад, улицу, родной </a:t>
            </a:r>
            <a:r>
              <a:rPr lang="ru-RU" sz="2000" b="1" dirty="0" smtClean="0"/>
              <a:t>район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544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124</TotalTime>
  <Words>1089</Words>
  <Application>Microsoft Office PowerPoint</Application>
  <PresentationFormat>Произвольный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Твердый переплет</vt:lpstr>
      <vt:lpstr>Примерное комплексно-тематическое  планирование воспитательно-образовательного взаимодействия взрослых и детей в семье и детском саду</vt:lpstr>
      <vt:lpstr>Слайд 2</vt:lpstr>
      <vt:lpstr>Слайд 3</vt:lpstr>
      <vt:lpstr>Слайд 4</vt:lpstr>
      <vt:lpstr>Слайд 5</vt:lpstr>
      <vt:lpstr>Слайд 6</vt:lpstr>
      <vt:lpstr>Слайд 7</vt:lpstr>
      <vt:lpstr>Вводить семейный календарь как форму совместного планирования процесса воспитания важно по согласованию с родителями.  Для этого целесообразно провести собрание, на котором:  </vt:lpstr>
      <vt:lpstr>На первой ступени  (младший, средний дошкольный возраст) ребенок открывает близкое окружение: семью, детский сад, улицу, родной район </vt:lpstr>
      <vt:lpstr>На второй ступени (старший дошкольный возраст),  в связи с формированием представлений о пространстве и времени, развитием познавательных интересов,  ребенок постигает родной город (село, хутор, станицу); устанавливает связь между историей родного края и историей России. </vt:lpstr>
      <vt:lpstr>Слайд 11</vt:lpstr>
      <vt:lpstr>Поскольку программа построена на принципах осознанного взаимодействия и развития, непрерывности и интеграции  цели-ориентиры определены как для педагогов, так и для родителей. Это позволяет каждой стороне видеть поле своей ответственности и внимания по всем образовательным направлениям.</vt:lpstr>
      <vt:lpstr>Программа сопровождается перечнями произведений изобразительного искусства, архитектуры, литературных и музыкальных произведений, народных и авторских игр,  рекомендованных  к использованию  в детском саду и семье.</vt:lpstr>
      <vt:lpstr>Программа сопровождается перечнями произведений изобразительного искусства, архитектуры, литературных и музыкальных произведений, народных и авторских игр,  рекомендованных  к использованию  в детском саду и семье.</vt:lpstr>
      <vt:lpstr>Программа сопровождается перечнями произведений изобразительного искусства, архитектуры, литературных и музыкальных произведений, народных и авторских игр,  рекомендованных  к использованию  в детском саду и семье.</vt:lpstr>
      <vt:lpstr>Карты наблюдений детского развития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Notta</cp:lastModifiedBy>
  <cp:revision>22</cp:revision>
  <dcterms:modified xsi:type="dcterms:W3CDTF">2023-11-29T08:31:05Z</dcterms:modified>
</cp:coreProperties>
</file>