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</p:sldMasterIdLst>
  <p:sldIdLst>
    <p:sldId id="257" r:id="rId2"/>
    <p:sldId id="283" r:id="rId3"/>
    <p:sldId id="305" r:id="rId4"/>
    <p:sldId id="258" r:id="rId5"/>
    <p:sldId id="291" r:id="rId6"/>
    <p:sldId id="256" r:id="rId7"/>
    <p:sldId id="293" r:id="rId8"/>
    <p:sldId id="294" r:id="rId9"/>
    <p:sldId id="295" r:id="rId10"/>
    <p:sldId id="297" r:id="rId11"/>
    <p:sldId id="298" r:id="rId12"/>
    <p:sldId id="266" r:id="rId13"/>
    <p:sldId id="300" r:id="rId14"/>
    <p:sldId id="277" r:id="rId15"/>
    <p:sldId id="301" r:id="rId16"/>
    <p:sldId id="302" r:id="rId17"/>
    <p:sldId id="285" r:id="rId18"/>
    <p:sldId id="30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DE3188-2857-4EBC-931E-9BED9081F4A7}" v="1093" dt="2021-01-10T14:29:27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-63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1/28/2022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1/28/2022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1/28/2022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1/28/2022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1/28/2022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1/28/2022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1/28/2022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1/28/2022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29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3.png"/><Relationship Id="rId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BFD9C44-8E85-4BE0-B68E-3C415BDE3979}"/>
              </a:ext>
            </a:extLst>
          </p:cNvPr>
          <p:cNvSpPr/>
          <p:nvPr/>
        </p:nvSpPr>
        <p:spPr>
          <a:xfrm>
            <a:off x="749147" y="398256"/>
            <a:ext cx="11445729" cy="28348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1744" y="-152400"/>
            <a:ext cx="9626958" cy="3298371"/>
          </a:xfrm>
        </p:spPr>
        <p:txBody>
          <a:bodyPr>
            <a:noAutofit/>
          </a:bodyPr>
          <a:lstStyle/>
          <a:p>
            <a:pPr algn="l"/>
            <a:r>
              <a:rPr lang="ru-RU" sz="4400" b="1" dirty="0">
                <a:solidFill>
                  <a:schemeClr val="bg1"/>
                </a:solidFill>
              </a:rPr>
              <a:t>КОМПЛЕКСНЫЕ ПРОВЕРОЧНЫЕ </a:t>
            </a:r>
            <a:r>
              <a:rPr lang="ru-RU" sz="4400" b="1" dirty="0" smtClean="0">
                <a:solidFill>
                  <a:schemeClr val="bg1"/>
                </a:solidFill>
              </a:rPr>
              <a:t>РАБОТЫ на краеведческом материале </a:t>
            </a:r>
            <a:br>
              <a:rPr lang="ru-RU" sz="4400" b="1" dirty="0" smtClean="0">
                <a:solidFill>
                  <a:schemeClr val="bg1"/>
                </a:solidFill>
              </a:rPr>
            </a:br>
            <a:r>
              <a:rPr lang="ru-RU" sz="4400" b="1" dirty="0" smtClean="0">
                <a:solidFill>
                  <a:schemeClr val="bg1"/>
                </a:solidFill>
              </a:rPr>
              <a:t>Владимирской области</a:t>
            </a:r>
            <a:endParaRPr lang="ru-RU" sz="7200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7961" y="3178630"/>
            <a:ext cx="11564039" cy="203018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ru-RU" sz="4000" b="1" dirty="0">
                <a:solidFill>
                  <a:schemeClr val="bg1"/>
                </a:solidFill>
              </a:rPr>
              <a:t>как средство формирования </a:t>
            </a:r>
            <a:r>
              <a:rPr lang="ru-RU" sz="4000" b="1" dirty="0" smtClean="0">
                <a:solidFill>
                  <a:schemeClr val="bg1"/>
                </a:solidFill>
              </a:rPr>
              <a:t>естественнонаучной  грамотности младших школьников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25085" y="4593771"/>
            <a:ext cx="11086130" cy="18614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>
                <a:solidFill>
                  <a:srgbClr val="FFFF00"/>
                </a:solidFill>
              </a:rPr>
              <a:t>С.И. Варламова, учитель начальных </a:t>
            </a:r>
            <a:r>
              <a:rPr lang="ru-RU" sz="2000" dirty="0" smtClean="0">
                <a:solidFill>
                  <a:srgbClr val="FFFF00"/>
                </a:solidFill>
              </a:rPr>
              <a:t>классов МБОУ «СОШ № 40» г. Владимира, Отличник народного образования</a:t>
            </a:r>
            <a:endParaRPr lang="ru-RU" sz="2000" dirty="0" smtClean="0">
              <a:solidFill>
                <a:srgbClr val="FFFF00"/>
              </a:solidFill>
              <a:cs typeface="Calibri"/>
            </a:endParaRPr>
          </a:p>
          <a:p>
            <a:pPr algn="just"/>
            <a:r>
              <a:rPr lang="ru-RU" sz="2000" dirty="0" smtClean="0">
                <a:solidFill>
                  <a:srgbClr val="FFFF00"/>
                </a:solidFill>
              </a:rPr>
              <a:t>Н.А</a:t>
            </a:r>
            <a:r>
              <a:rPr lang="ru-RU" sz="2000" dirty="0">
                <a:solidFill>
                  <a:srgbClr val="FFFF00"/>
                </a:solidFill>
              </a:rPr>
              <a:t>. Прохорова, заместитель директора по учебно-воспитательной работе, учитель начальных </a:t>
            </a:r>
            <a:r>
              <a:rPr lang="ru-RU" sz="2000" dirty="0" smtClean="0">
                <a:solidFill>
                  <a:srgbClr val="FFFF00"/>
                </a:solidFill>
              </a:rPr>
              <a:t>классов МБОУ «СОШ № 40» г. Владимира</a:t>
            </a:r>
          </a:p>
          <a:p>
            <a:pPr algn="just"/>
            <a:r>
              <a:rPr lang="ru-RU" sz="2000" dirty="0" smtClean="0">
                <a:solidFill>
                  <a:srgbClr val="FFFF00"/>
                </a:solidFill>
                <a:cs typeface="Calibri"/>
              </a:rPr>
              <a:t>О.Ю. Грузинцева, методист МБОУДПО «ГИМЦ» г. Владимира</a:t>
            </a:r>
          </a:p>
        </p:txBody>
      </p:sp>
      <p:pic>
        <p:nvPicPr>
          <p:cNvPr id="7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8" name="Picture 6" descr="Г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485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068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D364B22-958C-43EA-82B9-20E0516860C7}"/>
              </a:ext>
            </a:extLst>
          </p:cNvPr>
          <p:cNvSpPr/>
          <p:nvPr/>
        </p:nvSpPr>
        <p:spPr>
          <a:xfrm>
            <a:off x="920153" y="387237"/>
            <a:ext cx="11271847" cy="83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7224" y="198304"/>
            <a:ext cx="11107736" cy="208218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ru-RU" sz="3600" b="1" dirty="0" smtClean="0">
                <a:solidFill>
                  <a:schemeClr val="bg1"/>
                </a:solidFill>
              </a:rPr>
              <a:t>Тексты КПР с естественнонаучным содержанием</a:t>
            </a:r>
          </a:p>
          <a:p>
            <a:pPr algn="l"/>
            <a:r>
              <a:rPr lang="ru-RU" sz="3600" b="1" dirty="0" smtClean="0">
                <a:solidFill>
                  <a:schemeClr val="bg1"/>
                </a:solidFill>
              </a:rPr>
              <a:t>                                    </a:t>
            </a:r>
            <a:r>
              <a:rPr lang="ru-RU" sz="3600" b="1" u="sng" dirty="0" smtClean="0">
                <a:solidFill>
                  <a:schemeClr val="bg1"/>
                </a:solidFill>
              </a:rPr>
              <a:t>3класс</a:t>
            </a:r>
            <a:endParaRPr lang="ru-RU" sz="3600" b="1" u="sng" dirty="0" smtClean="0"/>
          </a:p>
        </p:txBody>
      </p:sp>
      <p:pic>
        <p:nvPicPr>
          <p:cNvPr id="6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7" name="Picture 6" descr="Г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485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" t="4402" r="2353" b="10522"/>
          <a:stretch/>
        </p:blipFill>
        <p:spPr>
          <a:xfrm>
            <a:off x="286307" y="1502229"/>
            <a:ext cx="3676093" cy="495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" t="4498" r="6330" b="9148"/>
          <a:stretch/>
        </p:blipFill>
        <p:spPr>
          <a:xfrm>
            <a:off x="4285560" y="1510379"/>
            <a:ext cx="3725551" cy="494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9" t="4915" r="170" b="9580"/>
          <a:stretch/>
        </p:blipFill>
        <p:spPr>
          <a:xfrm>
            <a:off x="8363549" y="1509409"/>
            <a:ext cx="3533070" cy="4934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248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D364B22-958C-43EA-82B9-20E0516860C7}"/>
              </a:ext>
            </a:extLst>
          </p:cNvPr>
          <p:cNvSpPr/>
          <p:nvPr/>
        </p:nvSpPr>
        <p:spPr>
          <a:xfrm>
            <a:off x="920153" y="387237"/>
            <a:ext cx="11271847" cy="83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7224" y="187286"/>
            <a:ext cx="11107736" cy="209320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ru-RU" sz="3600" b="1" dirty="0" smtClean="0">
                <a:solidFill>
                  <a:schemeClr val="bg1"/>
                </a:solidFill>
              </a:rPr>
              <a:t>Тексты КПР с естественнонаучным содержанием</a:t>
            </a:r>
          </a:p>
          <a:p>
            <a:pPr algn="l"/>
            <a:r>
              <a:rPr lang="ru-RU" sz="3600" b="1" dirty="0" smtClean="0">
                <a:solidFill>
                  <a:schemeClr val="bg1"/>
                </a:solidFill>
              </a:rPr>
              <a:t>                                    </a:t>
            </a:r>
            <a:r>
              <a:rPr lang="ru-RU" sz="3600" b="1" u="sng" dirty="0">
                <a:solidFill>
                  <a:schemeClr val="bg1"/>
                </a:solidFill>
              </a:rPr>
              <a:t>4</a:t>
            </a:r>
            <a:r>
              <a:rPr lang="ru-RU" sz="3600" b="1" u="sng" dirty="0" smtClean="0">
                <a:solidFill>
                  <a:schemeClr val="bg1"/>
                </a:solidFill>
              </a:rPr>
              <a:t>класс</a:t>
            </a:r>
            <a:endParaRPr lang="ru-RU" sz="3600" b="1" u="sng" dirty="0" smtClean="0"/>
          </a:p>
        </p:txBody>
      </p:sp>
      <p:pic>
        <p:nvPicPr>
          <p:cNvPr id="6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7" name="Picture 6" descr="Г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485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2731" r="12880" b="12180"/>
          <a:stretch/>
        </p:blipFill>
        <p:spPr>
          <a:xfrm>
            <a:off x="152400" y="1370033"/>
            <a:ext cx="3767013" cy="5204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 t="3049" r="267" b="11495"/>
          <a:stretch/>
        </p:blipFill>
        <p:spPr>
          <a:xfrm>
            <a:off x="4038599" y="1360714"/>
            <a:ext cx="3853329" cy="5145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966" r="2845" b="10102"/>
          <a:stretch/>
        </p:blipFill>
        <p:spPr>
          <a:xfrm>
            <a:off x="8109856" y="1382487"/>
            <a:ext cx="3864429" cy="5153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717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6F989F0-90D7-459C-8EDB-21F34AA3D133}"/>
              </a:ext>
            </a:extLst>
          </p:cNvPr>
          <p:cNvSpPr/>
          <p:nvPr/>
        </p:nvSpPr>
        <p:spPr>
          <a:xfrm>
            <a:off x="2878" y="-4313"/>
            <a:ext cx="12191997" cy="12652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FEAFC4-5003-4B90-800C-54F16B60B957}"/>
              </a:ext>
            </a:extLst>
          </p:cNvPr>
          <p:cNvSpPr txBox="1"/>
          <p:nvPr/>
        </p:nvSpPr>
        <p:spPr>
          <a:xfrm>
            <a:off x="832757" y="123645"/>
            <a:ext cx="1037295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Рубрика «Это интересно»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8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10" name="Picture 2" descr="C:\Users\Слава\Pictures\2021-01-10 стр20\стр20 001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2464" t="3818" r="1552" b="1073"/>
          <a:stretch>
            <a:fillRect/>
          </a:stretch>
        </p:blipFill>
        <p:spPr bwMode="auto">
          <a:xfrm>
            <a:off x="272222" y="1067970"/>
            <a:ext cx="4047063" cy="5519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C:\Users\Слава\Pictures\2021-03-10 биология\биология 001.bmp"/>
          <p:cNvPicPr>
            <a:picLocks noChangeAspect="1" noChangeArrowheads="1"/>
          </p:cNvPicPr>
          <p:nvPr/>
        </p:nvPicPr>
        <p:blipFill>
          <a:blip r:embed="rId4" cstate="print"/>
          <a:srcRect l="3529" t="5243" r="11088" b="32447"/>
          <a:stretch>
            <a:fillRect/>
          </a:stretch>
        </p:blipFill>
        <p:spPr bwMode="auto">
          <a:xfrm>
            <a:off x="4525169" y="3331698"/>
            <a:ext cx="2947703" cy="2961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490" r="1996" b="4556"/>
          <a:stretch/>
        </p:blipFill>
        <p:spPr>
          <a:xfrm>
            <a:off x="7678757" y="1023903"/>
            <a:ext cx="3925067" cy="5409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6" descr="ГОТОВ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0485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569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EC2DE4E-2DE1-45F0-9298-888F20F8A420}"/>
              </a:ext>
            </a:extLst>
          </p:cNvPr>
          <p:cNvSpPr/>
          <p:nvPr/>
        </p:nvSpPr>
        <p:spPr>
          <a:xfrm>
            <a:off x="0" y="116875"/>
            <a:ext cx="12191997" cy="17890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Виды заданий: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9" name="Picture 6" descr="Г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485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46602" y="2170323"/>
            <a:ext cx="10355856" cy="3833870"/>
          </a:xfrm>
        </p:spPr>
        <p:txBody>
          <a:bodyPr>
            <a:noAutofit/>
          </a:bodyPr>
          <a:lstStyle/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ru-RU" sz="5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Биологической направленности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ru-RU" sz="5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Географической направленности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ru-RU" sz="5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Экологической направленности</a:t>
            </a:r>
            <a:endParaRPr lang="ru-RU" sz="5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1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EC2DE4E-2DE1-45F0-9298-888F20F8A420}"/>
              </a:ext>
            </a:extLst>
          </p:cNvPr>
          <p:cNvSpPr/>
          <p:nvPr/>
        </p:nvSpPr>
        <p:spPr>
          <a:xfrm>
            <a:off x="2878" y="-4312"/>
            <a:ext cx="12191997" cy="35512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5F04B54-CE14-4FD3-87C7-19101FC06B4C}"/>
              </a:ext>
            </a:extLst>
          </p:cNvPr>
          <p:cNvSpPr/>
          <p:nvPr/>
        </p:nvSpPr>
        <p:spPr>
          <a:xfrm>
            <a:off x="6081311" y="419901"/>
            <a:ext cx="4248839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cs typeface="Calibri"/>
              </a:rPr>
              <a:t>Биологическая направленность</a:t>
            </a:r>
            <a:endParaRPr lang="ru-RU" sz="44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8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9" name="Picture 6" descr="Г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485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265" y="1821597"/>
            <a:ext cx="2877608" cy="3748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Слава\Pictures\2021-03-10 биология3\биология3 001.bmp"/>
          <p:cNvPicPr>
            <a:picLocks noChangeAspect="1" noChangeArrowheads="1"/>
          </p:cNvPicPr>
          <p:nvPr/>
        </p:nvPicPr>
        <p:blipFill>
          <a:blip r:embed="rId5" cstate="print"/>
          <a:srcRect t="5667" r="3409" b="33455"/>
          <a:stretch>
            <a:fillRect/>
          </a:stretch>
        </p:blipFill>
        <p:spPr bwMode="auto">
          <a:xfrm>
            <a:off x="290275" y="1277957"/>
            <a:ext cx="3278901" cy="2776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5" descr="C:\Users\Слава\Pictures\2021-03-10 биология4\биология4 001.bmp"/>
          <p:cNvPicPr>
            <a:picLocks noChangeAspect="1" noChangeArrowheads="1"/>
          </p:cNvPicPr>
          <p:nvPr/>
        </p:nvPicPr>
        <p:blipFill rotWithShape="1">
          <a:blip r:embed="rId6" cstate="print"/>
          <a:srcRect l="5903" t="4307" r="1282" b="62736"/>
          <a:stretch/>
        </p:blipFill>
        <p:spPr bwMode="auto">
          <a:xfrm>
            <a:off x="165253" y="4718738"/>
            <a:ext cx="4010335" cy="1960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3" descr="C:\Users\Слава\Pictures\2021-03-10 биология2\биология2 001.bmp"/>
          <p:cNvPicPr>
            <a:picLocks noChangeAspect="1" noChangeArrowheads="1"/>
          </p:cNvPicPr>
          <p:nvPr/>
        </p:nvPicPr>
        <p:blipFill rotWithShape="1">
          <a:blip r:embed="rId7" cstate="print"/>
          <a:srcRect l="3831" t="3347" r="1161" b="46750"/>
          <a:stretch/>
        </p:blipFill>
        <p:spPr bwMode="auto">
          <a:xfrm>
            <a:off x="3332546" y="2035235"/>
            <a:ext cx="4113752" cy="2974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4177" r="12073" b="34779"/>
          <a:stretch/>
        </p:blipFill>
        <p:spPr>
          <a:xfrm>
            <a:off x="6638753" y="3748595"/>
            <a:ext cx="3133954" cy="3109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41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EC2DE4E-2DE1-45F0-9298-888F20F8A420}"/>
              </a:ext>
            </a:extLst>
          </p:cNvPr>
          <p:cNvSpPr/>
          <p:nvPr/>
        </p:nvSpPr>
        <p:spPr>
          <a:xfrm>
            <a:off x="2878" y="-4312"/>
            <a:ext cx="12191997" cy="35512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5F04B54-CE14-4FD3-87C7-19101FC06B4C}"/>
              </a:ext>
            </a:extLst>
          </p:cNvPr>
          <p:cNvSpPr/>
          <p:nvPr/>
        </p:nvSpPr>
        <p:spPr>
          <a:xfrm>
            <a:off x="6081311" y="419901"/>
            <a:ext cx="4248839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cs typeface="Calibri"/>
              </a:rPr>
              <a:t>Географическая направленность</a:t>
            </a:r>
            <a:endParaRPr lang="ru-RU" sz="44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8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9" name="Picture 6" descr="Г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485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Users\Слава\Pictures\2021-03-10 географ3\географ3 001.bmp"/>
          <p:cNvPicPr>
            <a:picLocks noChangeAspect="1" noChangeArrowheads="1"/>
          </p:cNvPicPr>
          <p:nvPr/>
        </p:nvPicPr>
        <p:blipFill rotWithShape="1">
          <a:blip r:embed="rId4" cstate="print"/>
          <a:srcRect l="1667" t="7633" r="7163" b="7149"/>
          <a:stretch/>
        </p:blipFill>
        <p:spPr bwMode="auto">
          <a:xfrm>
            <a:off x="4884298" y="2189106"/>
            <a:ext cx="3518479" cy="4527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4972" r="5004" b="28031"/>
          <a:stretch/>
        </p:blipFill>
        <p:spPr>
          <a:xfrm>
            <a:off x="884153" y="284209"/>
            <a:ext cx="3970296" cy="4181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C:\Users\Слава\Pictures\2021-03-10 география1\география1 001.bmp"/>
          <p:cNvPicPr>
            <a:picLocks noChangeAspect="1" noChangeArrowheads="1"/>
          </p:cNvPicPr>
          <p:nvPr/>
        </p:nvPicPr>
        <p:blipFill rotWithShape="1">
          <a:blip r:embed="rId6" cstate="print"/>
          <a:srcRect l="8878" t="7435" r="257" b="5928"/>
          <a:stretch/>
        </p:blipFill>
        <p:spPr bwMode="auto">
          <a:xfrm>
            <a:off x="8676804" y="1749832"/>
            <a:ext cx="3384567" cy="4442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2" r="8809" b="9738"/>
          <a:stretch/>
        </p:blipFill>
        <p:spPr>
          <a:xfrm>
            <a:off x="1121228" y="4492786"/>
            <a:ext cx="2577351" cy="2365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356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EC2DE4E-2DE1-45F0-9298-888F20F8A420}"/>
              </a:ext>
            </a:extLst>
          </p:cNvPr>
          <p:cNvSpPr/>
          <p:nvPr/>
        </p:nvSpPr>
        <p:spPr>
          <a:xfrm>
            <a:off x="2878" y="-4312"/>
            <a:ext cx="12191997" cy="35512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5F04B54-CE14-4FD3-87C7-19101FC06B4C}"/>
              </a:ext>
            </a:extLst>
          </p:cNvPr>
          <p:cNvSpPr/>
          <p:nvPr/>
        </p:nvSpPr>
        <p:spPr>
          <a:xfrm>
            <a:off x="6081311" y="419901"/>
            <a:ext cx="4248839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cs typeface="Calibri"/>
              </a:rPr>
              <a:t>Экологическая направленность</a:t>
            </a:r>
            <a:endParaRPr lang="ru-RU" sz="44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8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9" name="Picture 6" descr="Г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485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84" b="-210"/>
          <a:stretch/>
        </p:blipFill>
        <p:spPr bwMode="auto">
          <a:xfrm>
            <a:off x="4633365" y="4605050"/>
            <a:ext cx="4057344" cy="2133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Users\Слава\Pictures\2021-03-10 биология4\биология4 001.bmp"/>
          <p:cNvPicPr>
            <a:picLocks noChangeAspect="1" noChangeArrowheads="1"/>
          </p:cNvPicPr>
          <p:nvPr/>
        </p:nvPicPr>
        <p:blipFill rotWithShape="1">
          <a:blip r:embed="rId5" cstate="print"/>
          <a:srcRect l="5903" t="34526" r="1282" b="5429"/>
          <a:stretch/>
        </p:blipFill>
        <p:spPr bwMode="auto">
          <a:xfrm>
            <a:off x="8281067" y="1771291"/>
            <a:ext cx="3715175" cy="3308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" r="4145" b="37166"/>
          <a:stretch/>
        </p:blipFill>
        <p:spPr>
          <a:xfrm>
            <a:off x="2470351" y="-24470"/>
            <a:ext cx="3293101" cy="3109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9" b="9738"/>
          <a:stretch/>
        </p:blipFill>
        <p:spPr>
          <a:xfrm>
            <a:off x="179727" y="2830290"/>
            <a:ext cx="2871265" cy="3908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4325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543" y="1091066"/>
            <a:ext cx="109728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В формировании естественнонаучной грамотности ученикам помогает сначала предмет «Окружающий мир», затем изучение биологии, географии, экологии, физики, химии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3668486"/>
            <a:ext cx="10972800" cy="264087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/>
              <a:t>Комплексные проверочные работы способствуют формированию у обучающихся научной картины мира, закладывают основы естественнонаучной грамотности</a:t>
            </a:r>
            <a:endParaRPr lang="ru-RU" sz="4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EC2DE4E-2DE1-45F0-9298-888F20F8A420}"/>
              </a:ext>
            </a:extLst>
          </p:cNvPr>
          <p:cNvSpPr/>
          <p:nvPr/>
        </p:nvSpPr>
        <p:spPr>
          <a:xfrm>
            <a:off x="2878" y="-4312"/>
            <a:ext cx="12191997" cy="35512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5F04B54-CE14-4FD3-87C7-19101FC06B4C}"/>
              </a:ext>
            </a:extLst>
          </p:cNvPr>
          <p:cNvSpPr/>
          <p:nvPr/>
        </p:nvSpPr>
        <p:spPr>
          <a:xfrm>
            <a:off x="1023257" y="1970313"/>
            <a:ext cx="9306893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  <a:cs typeface="Calibri"/>
              </a:rPr>
              <a:t>СПАСИБО ЗА ВНИМАНИЕ</a:t>
            </a:r>
            <a:endParaRPr lang="ru-RU" sz="54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8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9" name="Picture 6" descr="Г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485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325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DBABED4D-5A9F-4174-80F3-697875A00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86" y="528647"/>
            <a:ext cx="11723914" cy="223066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48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Функциональная грамотность</a:t>
            </a:r>
            <a:r>
              <a:rPr lang="ru-RU" sz="48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</a:t>
            </a:r>
            <a:endParaRPr lang="ru-RU" sz="4400" b="1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3600" dirty="0"/>
              <a:t>- </a:t>
            </a:r>
            <a:r>
              <a:rPr lang="ru-RU" sz="3600" dirty="0">
                <a:ea typeface="Calibri"/>
                <a:cs typeface="Times New Roman"/>
              </a:rPr>
              <a:t>способность человека вступать в отношения с внешней средой и максимально быстро адаптироваться и функционировать в ней. </a:t>
            </a:r>
            <a:endParaRPr lang="ru-RU" sz="3600" dirty="0">
              <a:latin typeface="Calibri"/>
              <a:ea typeface="Calibri"/>
              <a:cs typeface="Times New Roman"/>
            </a:endParaRPr>
          </a:p>
          <a:p>
            <a:endParaRPr lang="ru-RU" sz="3600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698F4985-58B9-4E18-A27C-200B6E12D3D6}"/>
              </a:ext>
            </a:extLst>
          </p:cNvPr>
          <p:cNvSpPr txBox="1">
            <a:spLocks/>
          </p:cNvSpPr>
          <p:nvPr/>
        </p:nvSpPr>
        <p:spPr>
          <a:xfrm>
            <a:off x="522514" y="3327095"/>
            <a:ext cx="11159549" cy="260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Компоненты функциональной грамотности:</a:t>
            </a:r>
          </a:p>
          <a:p>
            <a:endParaRPr lang="ru-RU" sz="1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математическая                              </a:t>
            </a:r>
            <a:r>
              <a:rPr lang="ru-RU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 </a:t>
            </a: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информационная</a:t>
            </a:r>
          </a:p>
          <a:p>
            <a:pPr>
              <a:buFontTx/>
              <a:buChar char="-"/>
            </a:pP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естественнонаучная  </a:t>
            </a: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              </a:t>
            </a:r>
            <a:r>
              <a:rPr lang="ru-RU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 </a:t>
            </a: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читательская </a:t>
            </a:r>
          </a:p>
          <a:p>
            <a:pPr>
              <a:buFontTx/>
              <a:buChar char="-"/>
            </a:pP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социальная</a:t>
            </a:r>
          </a:p>
          <a:p>
            <a:pPr algn="l"/>
            <a:endParaRPr lang="ru-RU" sz="3600" dirty="0"/>
          </a:p>
        </p:txBody>
      </p:sp>
      <p:pic>
        <p:nvPicPr>
          <p:cNvPr id="6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8" name="Picture 6" descr="Г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485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976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DBABED4D-5A9F-4174-80F3-697875A00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514" y="324344"/>
            <a:ext cx="11723914" cy="223066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48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Функционально грамотная личность</a:t>
            </a:r>
            <a:r>
              <a:rPr lang="ru-RU" sz="48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</a:t>
            </a:r>
            <a:endParaRPr lang="ru-RU" sz="4400" b="1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3600" dirty="0"/>
              <a:t>- </a:t>
            </a:r>
            <a:r>
              <a:rPr lang="ru-RU" sz="3600" dirty="0">
                <a:ea typeface="Calibri"/>
                <a:cs typeface="Times New Roman"/>
              </a:rPr>
              <a:t>это человек, ориентирующийся в мире и действующий в соответствии с общественными ценностями, ожиданиями и интересами. </a:t>
            </a:r>
            <a:endParaRPr lang="ru-RU" sz="3600" dirty="0">
              <a:latin typeface="Calibri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3600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698F4985-58B9-4E18-A27C-200B6E12D3D6}"/>
              </a:ext>
            </a:extLst>
          </p:cNvPr>
          <p:cNvSpPr txBox="1">
            <a:spLocks/>
          </p:cNvSpPr>
          <p:nvPr/>
        </p:nvSpPr>
        <p:spPr>
          <a:xfrm>
            <a:off x="0" y="3327095"/>
            <a:ext cx="11942618" cy="260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i="1" dirty="0" smtClean="0">
                <a:solidFill>
                  <a:srgbClr val="FF0000"/>
                </a:solidFill>
              </a:rPr>
              <a:t>Естественнонаучная грамотность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ru-RU" sz="3600" b="1" dirty="0" smtClean="0">
                <a:solidFill>
                  <a:srgbClr val="CEB966">
                    <a:lumMod val="40000"/>
                    <a:lumOff val="60000"/>
                  </a:srgbClr>
                </a:solidFill>
              </a:rPr>
              <a:t> </a:t>
            </a:r>
            <a:r>
              <a:rPr lang="ru-RU" sz="3600" dirty="0"/>
              <a:t>это способность использовать естественнонаучные знания, выявлять проблемы и делать обоснованные выводы, необходимые для понимания окружающего мира и тех изменений, которые вносит в него деятельность человека, также для принятия соответствующих решений.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6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8" name="Picture 6" descr="Г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485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336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548E0CA-FA0B-4AFE-849A-D58619F44E2F}"/>
              </a:ext>
            </a:extLst>
          </p:cNvPr>
          <p:cNvSpPr/>
          <p:nvPr/>
        </p:nvSpPr>
        <p:spPr>
          <a:xfrm>
            <a:off x="727112" y="563508"/>
            <a:ext cx="11464887" cy="55496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6649" y="1021315"/>
            <a:ext cx="10510667" cy="210146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/>
            <a:r>
              <a:rPr lang="ru-RU" sz="3500" b="1" dirty="0">
                <a:solidFill>
                  <a:schemeClr val="bg1"/>
                </a:solidFill>
              </a:rPr>
              <a:t>Компетенция </a:t>
            </a:r>
            <a:r>
              <a:rPr lang="ru-RU" sz="3500" dirty="0">
                <a:solidFill>
                  <a:schemeClr val="bg1"/>
                </a:solidFill>
              </a:rPr>
              <a:t>(от лат. “</a:t>
            </a:r>
            <a:r>
              <a:rPr lang="ru-RU" sz="3500" dirty="0" err="1">
                <a:solidFill>
                  <a:schemeClr val="bg1"/>
                </a:solidFill>
              </a:rPr>
              <a:t>Competeo</a:t>
            </a:r>
            <a:r>
              <a:rPr lang="ru-RU" sz="3500" dirty="0">
                <a:solidFill>
                  <a:schemeClr val="bg1"/>
                </a:solidFill>
              </a:rPr>
              <a:t>” – добиваюсь, соответствую, подхожу)</a:t>
            </a:r>
            <a:r>
              <a:rPr lang="ru-RU" sz="3500" dirty="0"/>
              <a:t> – это знание, опыт, умение в определённой области, в которой кто-либо хорошо осведомлен, это набор знаний, умений и навыков.</a:t>
            </a:r>
            <a:r>
              <a:rPr lang="ru-RU" sz="3200" dirty="0"/>
              <a:t> 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6817" y="3531687"/>
            <a:ext cx="10352516" cy="2144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600" b="1" dirty="0">
                <a:solidFill>
                  <a:schemeClr val="bg1"/>
                </a:solidFill>
              </a:rPr>
              <a:t>Компетентность</a:t>
            </a:r>
            <a:r>
              <a:rPr lang="ru-RU" sz="3600" b="1" dirty="0"/>
              <a:t> </a:t>
            </a:r>
            <a:r>
              <a:rPr lang="ru-RU" sz="3600" dirty="0"/>
              <a:t>– это способность к решению жизненных и профессиональных задач в той или иной области, качество владения ими, реализация компетенции в процессе деятельности.</a:t>
            </a:r>
          </a:p>
        </p:txBody>
      </p:sp>
      <p:pic>
        <p:nvPicPr>
          <p:cNvPr id="6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8" name="Picture 6" descr="Г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485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308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9105F3D-6765-48BE-BBEE-352547922C9E}"/>
              </a:ext>
            </a:extLst>
          </p:cNvPr>
          <p:cNvSpPr/>
          <p:nvPr/>
        </p:nvSpPr>
        <p:spPr>
          <a:xfrm>
            <a:off x="531760" y="620485"/>
            <a:ext cx="11553022" cy="55496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7057" y="1140888"/>
            <a:ext cx="10722429" cy="51837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Е</a:t>
            </a:r>
            <a:r>
              <a:rPr lang="ru-RU" sz="4800" b="1" dirty="0" smtClean="0">
                <a:solidFill>
                  <a:schemeClr val="bg1"/>
                </a:solidFill>
              </a:rPr>
              <a:t>стественнонаучная </a:t>
            </a:r>
            <a:r>
              <a:rPr lang="ru-RU" sz="4800" b="1" dirty="0">
                <a:solidFill>
                  <a:schemeClr val="bg1"/>
                </a:solidFill>
              </a:rPr>
              <a:t>компетенция </a:t>
            </a:r>
            <a:endParaRPr lang="ru-RU" sz="4800" b="1" dirty="0" smtClean="0">
              <a:solidFill>
                <a:schemeClr val="bg1"/>
              </a:solidFill>
            </a:endParaRPr>
          </a:p>
          <a:p>
            <a:pPr algn="just">
              <a:buFontTx/>
              <a:buChar char="-"/>
            </a:pPr>
            <a:r>
              <a:rPr lang="ru-RU" dirty="0" smtClean="0"/>
              <a:t>способность </a:t>
            </a:r>
            <a:r>
              <a:rPr lang="ru-RU" dirty="0"/>
              <a:t>использовать естественно-научные знания для постановки вопросов, освоения новых знаний, объяснения естественнонаучных </a:t>
            </a:r>
            <a:r>
              <a:rPr lang="ru-RU" dirty="0" smtClean="0"/>
              <a:t>явлений;</a:t>
            </a:r>
          </a:p>
          <a:p>
            <a:pPr algn="just">
              <a:buFontTx/>
              <a:buChar char="-"/>
            </a:pPr>
            <a:r>
              <a:rPr lang="ru-RU" dirty="0" smtClean="0"/>
              <a:t> способность понимать </a:t>
            </a:r>
            <a:r>
              <a:rPr lang="ru-RU" dirty="0"/>
              <a:t>основные особенности естествознания как формы человеческого познания; демонстрировать осведомленность о влиянии естественных наук и технологий на материальную, интеллектуальную и культурную сферы жизни общества; </a:t>
            </a:r>
            <a:endParaRPr lang="ru-RU" dirty="0" smtClean="0"/>
          </a:p>
          <a:p>
            <a:pPr algn="just">
              <a:buFontTx/>
              <a:buChar char="-"/>
            </a:pPr>
            <a:r>
              <a:rPr lang="ru-RU" dirty="0" smtClean="0"/>
              <a:t>способность проявлять </a:t>
            </a:r>
            <a:r>
              <a:rPr lang="ru-RU" dirty="0"/>
              <a:t>активную гражданскую позицию по вопросам, связанных с естествознанием.</a:t>
            </a:r>
            <a:endParaRPr lang="ru-RU" sz="4800" dirty="0"/>
          </a:p>
        </p:txBody>
      </p:sp>
      <p:pic>
        <p:nvPicPr>
          <p:cNvPr id="7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8" name="Picture 6" descr="Г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485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586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fs3.fotoload.ru/f/0518/1525426057/f7b010daf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9956" y="4821801"/>
            <a:ext cx="1367013" cy="1862416"/>
          </a:xfrm>
          <a:prstGeom prst="rect">
            <a:avLst/>
          </a:prstGeom>
          <a:noFill/>
        </p:spPr>
      </p:pic>
      <p:pic>
        <p:nvPicPr>
          <p:cNvPr id="23558" name="Picture 6" descr="http://catalog.planeta-kniga.ru/image/cache/import_files/24/242261d800d111ea85bc503eaa523af0_1483e4a4136611ea85e7503eaa523af0-500x500.jpg"/>
          <p:cNvPicPr>
            <a:picLocks noChangeAspect="1" noChangeArrowheads="1"/>
          </p:cNvPicPr>
          <p:nvPr/>
        </p:nvPicPr>
        <p:blipFill>
          <a:blip r:embed="rId3" cstate="print"/>
          <a:srcRect l="14083" r="15132"/>
          <a:stretch>
            <a:fillRect/>
          </a:stretch>
        </p:blipFill>
        <p:spPr bwMode="auto">
          <a:xfrm>
            <a:off x="6918593" y="4812214"/>
            <a:ext cx="1331894" cy="1881590"/>
          </a:xfrm>
          <a:prstGeom prst="rect">
            <a:avLst/>
          </a:prstGeom>
          <a:noFill/>
        </p:spPr>
      </p:pic>
      <p:pic>
        <p:nvPicPr>
          <p:cNvPr id="2052" name="Picture 4" descr="C:\Users\Слава\Pictures\2021-01-10 кпр4\кпр4 001.jpg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 l="2389" t="2557" r="2048" b="2768"/>
          <a:stretch>
            <a:fillRect/>
          </a:stretch>
        </p:blipFill>
        <p:spPr bwMode="auto">
          <a:xfrm>
            <a:off x="8973574" y="423937"/>
            <a:ext cx="3113315" cy="424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Слава\Pictures\2021-01-10 кпр3\кпр3 001.jp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 l="2985" t="1982" r="746" b="2865"/>
          <a:stretch>
            <a:fillRect/>
          </a:stretch>
        </p:blipFill>
        <p:spPr bwMode="auto">
          <a:xfrm>
            <a:off x="6037273" y="296381"/>
            <a:ext cx="3112570" cy="4234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Слава\Pictures\2021-01-10 кпр2\кпр2 001.jpg"/>
          <p:cNvPicPr>
            <a:picLocks noChangeAspect="1" noChangeArrowheads="1"/>
          </p:cNvPicPr>
          <p:nvPr/>
        </p:nvPicPr>
        <p:blipFill>
          <a:blip r:embed="rId6" cstate="print">
            <a:lum bright="-20000"/>
          </a:blip>
          <a:srcRect l="1698" t="2780" r="1517" b="3207"/>
          <a:stretch>
            <a:fillRect/>
          </a:stretch>
        </p:blipFill>
        <p:spPr bwMode="auto">
          <a:xfrm>
            <a:off x="3243091" y="157940"/>
            <a:ext cx="3126478" cy="418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Слава\Pictures\2021-01-10 кпр1\кпр1 001.jpg"/>
          <p:cNvPicPr>
            <a:picLocks noChangeAspect="1" noChangeArrowheads="1"/>
          </p:cNvPicPr>
          <p:nvPr/>
        </p:nvPicPr>
        <p:blipFill>
          <a:blip r:embed="rId7" cstate="print">
            <a:lum bright="-20000"/>
          </a:blip>
          <a:srcRect l="1987" t="1443" r="993" b="4494"/>
          <a:stretch>
            <a:fillRect/>
          </a:stretch>
        </p:blipFill>
        <p:spPr bwMode="auto">
          <a:xfrm>
            <a:off x="462817" y="0"/>
            <a:ext cx="3189513" cy="4256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://catalog.planeta-kniga.ru/image/cache/import_files/d2/d209aae0927411e984d8503eaa523af0_d209aae1927411e984d8503eaa523af0-500x500.jpg"/>
          <p:cNvPicPr/>
          <p:nvPr/>
        </p:nvPicPr>
        <p:blipFill>
          <a:blip r:embed="rId8" cstate="print"/>
          <a:srcRect l="14673" r="14253"/>
          <a:stretch>
            <a:fillRect/>
          </a:stretch>
        </p:blipFill>
        <p:spPr bwMode="auto">
          <a:xfrm>
            <a:off x="3902500" y="4723794"/>
            <a:ext cx="1370421" cy="186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http://catalog.planeta-kniga.ru/image/cache/import_files/d2/d209aade927411e984d8503eaa523af0_d209aadf927411e984d8503eaa523af0-500x500.jpg"/>
          <p:cNvPicPr>
            <a:picLocks noChangeAspect="1" noChangeArrowheads="1"/>
          </p:cNvPicPr>
          <p:nvPr/>
        </p:nvPicPr>
        <p:blipFill>
          <a:blip r:embed="rId9" cstate="print"/>
          <a:srcRect l="14342" r="14410"/>
          <a:stretch>
            <a:fillRect/>
          </a:stretch>
        </p:blipFill>
        <p:spPr bwMode="auto">
          <a:xfrm>
            <a:off x="1268204" y="4723794"/>
            <a:ext cx="1333041" cy="1870982"/>
          </a:xfrm>
          <a:prstGeom prst="rect">
            <a:avLst/>
          </a:prstGeom>
          <a:noFill/>
        </p:spPr>
      </p:pic>
      <p:pic>
        <p:nvPicPr>
          <p:cNvPr id="13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14" name="Picture 6" descr="ГОТОВО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20485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15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kartinkin.net/uploads/posts/2021-01/thumbs/1611391467_44-p-belii-fon-s-voprosom-47.jpg"/>
          <p:cNvPicPr>
            <a:picLocks noChangeAspect="1" noChangeArrowheads="1"/>
          </p:cNvPicPr>
          <p:nvPr/>
        </p:nvPicPr>
        <p:blipFill>
          <a:blip r:embed="rId2" cstate="print"/>
          <a:srcRect l="33401" t="6519" r="32790" b="8825"/>
          <a:stretch>
            <a:fillRect/>
          </a:stretch>
        </p:blipFill>
        <p:spPr bwMode="auto">
          <a:xfrm>
            <a:off x="326572" y="1277957"/>
            <a:ext cx="3864428" cy="5329671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1673" r="14068" b="7982"/>
          <a:stretch/>
        </p:blipFill>
        <p:spPr>
          <a:xfrm>
            <a:off x="4839064" y="751114"/>
            <a:ext cx="6906622" cy="5791200"/>
          </a:xfrm>
        </p:spPr>
      </p:pic>
      <p:pic>
        <p:nvPicPr>
          <p:cNvPr id="5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6" name="Picture 6" descr="ГОТОВ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7632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115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D364B22-958C-43EA-82B9-20E0516860C7}"/>
              </a:ext>
            </a:extLst>
          </p:cNvPr>
          <p:cNvSpPr/>
          <p:nvPr/>
        </p:nvSpPr>
        <p:spPr>
          <a:xfrm>
            <a:off x="920153" y="387237"/>
            <a:ext cx="11271847" cy="83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7224" y="198304"/>
            <a:ext cx="11107736" cy="208218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ru-RU" sz="3600" b="1" dirty="0" smtClean="0">
                <a:solidFill>
                  <a:schemeClr val="bg1"/>
                </a:solidFill>
              </a:rPr>
              <a:t>Тексты КПР с естественнонаучным содержанием</a:t>
            </a:r>
          </a:p>
          <a:p>
            <a:pPr algn="l"/>
            <a:r>
              <a:rPr lang="ru-RU" sz="3600" b="1" dirty="0" smtClean="0">
                <a:solidFill>
                  <a:schemeClr val="bg1"/>
                </a:solidFill>
              </a:rPr>
              <a:t>                                    </a:t>
            </a:r>
            <a:r>
              <a:rPr lang="ru-RU" sz="3600" b="1" u="sng" dirty="0" smtClean="0">
                <a:solidFill>
                  <a:schemeClr val="bg1"/>
                </a:solidFill>
              </a:rPr>
              <a:t>1класс</a:t>
            </a:r>
            <a:endParaRPr lang="ru-RU" sz="3600" b="1" u="sng" dirty="0" smtClean="0"/>
          </a:p>
        </p:txBody>
      </p:sp>
      <p:pic>
        <p:nvPicPr>
          <p:cNvPr id="6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7" name="Picture 6" descr="Г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485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1285" r="2132" b="10202"/>
          <a:stretch/>
        </p:blipFill>
        <p:spPr>
          <a:xfrm>
            <a:off x="879561" y="1200844"/>
            <a:ext cx="4220766" cy="5472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555" r="1361" b="16083"/>
          <a:stretch/>
        </p:blipFill>
        <p:spPr>
          <a:xfrm>
            <a:off x="7032171" y="1230085"/>
            <a:ext cx="4700005" cy="5476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8206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D364B22-958C-43EA-82B9-20E0516860C7}"/>
              </a:ext>
            </a:extLst>
          </p:cNvPr>
          <p:cNvSpPr/>
          <p:nvPr/>
        </p:nvSpPr>
        <p:spPr>
          <a:xfrm>
            <a:off x="920153" y="387237"/>
            <a:ext cx="11271847" cy="83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7224" y="198304"/>
            <a:ext cx="11107736" cy="208218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ru-RU" sz="3600" b="1" dirty="0" smtClean="0">
                <a:solidFill>
                  <a:schemeClr val="bg1"/>
                </a:solidFill>
              </a:rPr>
              <a:t>Тексты КПР с естественнонаучным содержанием</a:t>
            </a:r>
          </a:p>
          <a:p>
            <a:pPr algn="l"/>
            <a:r>
              <a:rPr lang="ru-RU" sz="3600" b="1" dirty="0" smtClean="0">
                <a:solidFill>
                  <a:schemeClr val="bg1"/>
                </a:solidFill>
              </a:rPr>
              <a:t>                                    </a:t>
            </a:r>
            <a:r>
              <a:rPr lang="ru-RU" sz="3600" b="1" u="sng" dirty="0">
                <a:solidFill>
                  <a:schemeClr val="bg1"/>
                </a:solidFill>
              </a:rPr>
              <a:t>2</a:t>
            </a:r>
            <a:r>
              <a:rPr lang="ru-RU" sz="3600" b="1" u="sng" dirty="0" smtClean="0">
                <a:solidFill>
                  <a:schemeClr val="bg1"/>
                </a:solidFill>
              </a:rPr>
              <a:t>класс</a:t>
            </a:r>
            <a:endParaRPr lang="ru-RU" sz="3600" b="1" u="sng" dirty="0" smtClean="0"/>
          </a:p>
        </p:txBody>
      </p:sp>
      <p:pic>
        <p:nvPicPr>
          <p:cNvPr id="6" name="Picture 2" descr="\\School-7\общий доступ\логотип ГИМЦ обновленный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26" t="4493" r="39128" b="4493"/>
          <a:stretch>
            <a:fillRect/>
          </a:stretch>
        </p:blipFill>
        <p:spPr bwMode="auto">
          <a:xfrm>
            <a:off x="0" y="0"/>
            <a:ext cx="749147" cy="604157"/>
          </a:xfrm>
          <a:prstGeom prst="rect">
            <a:avLst/>
          </a:prstGeom>
          <a:noFill/>
        </p:spPr>
      </p:pic>
      <p:pic>
        <p:nvPicPr>
          <p:cNvPr id="7" name="Picture 6" descr="Г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485"/>
            <a:ext cx="734786" cy="6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 t="404" r="689" b="14698"/>
          <a:stretch/>
        </p:blipFill>
        <p:spPr>
          <a:xfrm>
            <a:off x="1051194" y="1273630"/>
            <a:ext cx="3988893" cy="5211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t="2410" r="6562" b="9558"/>
          <a:stretch/>
        </p:blipFill>
        <p:spPr>
          <a:xfrm>
            <a:off x="7390744" y="1287729"/>
            <a:ext cx="3933021" cy="5400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98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1011</TotalTime>
  <Words>215</Words>
  <Application>Microsoft Office PowerPoint</Application>
  <PresentationFormat>Произвольный</PresentationFormat>
  <Paragraphs>45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Апекс</vt:lpstr>
      <vt:lpstr>КОМПЛЕКСНЫЕ ПРОВЕРОЧНЫЕ РАБОТЫ на краеведческом материале  Владимирской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формировании естественнонаучной грамотности ученикам помогает сначала предмет «Окружающий мир», затем изучение биологии, географии, экологии, физики, химии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варламова наталья</dc:creator>
  <cp:lastModifiedBy>User lenovo</cp:lastModifiedBy>
  <cp:revision>440</cp:revision>
  <dcterms:created xsi:type="dcterms:W3CDTF">2021-01-09T17:20:56Z</dcterms:created>
  <dcterms:modified xsi:type="dcterms:W3CDTF">2022-01-28T18:57:59Z</dcterms:modified>
</cp:coreProperties>
</file>