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75"/>
  </p:notesMasterIdLst>
  <p:sldIdLst>
    <p:sldId id="256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348" r:id="rId69"/>
    <p:sldId id="349" r:id="rId70"/>
    <p:sldId id="360" r:id="rId71"/>
    <p:sldId id="361" r:id="rId72"/>
    <p:sldId id="290" r:id="rId73"/>
    <p:sldId id="350" r:id="rId7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F976F-2679-44BC-9F03-253E5FECB99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C21FB-5F26-4150-951A-23B3C4B759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30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47334" indent="-32589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03592" indent="-2607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5028" indent="-2607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46465" indent="-2607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67901" indent="-2607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89338" indent="-2607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910775" indent="-2607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32211" indent="-2607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784FFD-BD13-417A-938C-386E47D9FF45}" type="slidenum">
              <a:rPr lang="ru-RU" smtClean="0"/>
              <a:pPr/>
              <a:t>71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2E3CA3-99AE-4475-869D-CC6437C5696D}" type="datetimeFigureOut">
              <a:rPr lang="en-US"/>
              <a:pPr>
                <a:defRPr/>
              </a:pPr>
              <a:t>3/11/2024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15F00A-7747-4F85-A0CA-2C5324EF19D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56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4054B-D4F6-4E6B-971F-BAAE6CE67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42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Полилиния 7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Группа 1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3" name="Полилиния 11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Полилиния 12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5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олилиния 6"/>
          <p:cNvSpPr/>
          <p:nvPr/>
        </p:nvSpPr>
        <p:spPr>
          <a:xfrm>
            <a:off x="-9360" y="-7200"/>
            <a:ext cx="9162360" cy="104076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Полилиния 7"/>
          <p:cNvSpPr/>
          <p:nvPr/>
        </p:nvSpPr>
        <p:spPr>
          <a:xfrm>
            <a:off x="4381560" y="-7200"/>
            <a:ext cx="4761720" cy="63756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5" name="Группа 1"/>
          <p:cNvGrpSpPr/>
          <p:nvPr/>
        </p:nvGrpSpPr>
        <p:grpSpPr>
          <a:xfrm>
            <a:off x="-29160" y="-16920"/>
            <a:ext cx="9197280" cy="1085760"/>
            <a:chOff x="-29160" y="-16920"/>
            <a:chExt cx="9197280" cy="1085760"/>
          </a:xfrm>
        </p:grpSpPr>
        <p:sp>
          <p:nvSpPr>
            <p:cNvPr id="46" name="Полилиния 11"/>
            <p:cNvSpPr/>
            <p:nvPr/>
          </p:nvSpPr>
          <p:spPr>
            <a:xfrm rot="21435600">
              <a:off x="-18720" y="201600"/>
              <a:ext cx="9162360" cy="64836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Полилиния 12"/>
            <p:cNvSpPr/>
            <p:nvPr/>
          </p:nvSpPr>
          <p:spPr>
            <a:xfrm rot="21435600">
              <a:off x="-14040" y="275040"/>
              <a:ext cx="9174960" cy="52956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eg"/><Relationship Id="rId4" Type="http://schemas.openxmlformats.org/officeDocument/2006/relationships/image" Target="../media/image12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4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3"/>
          <p:cNvSpPr/>
          <p:nvPr/>
        </p:nvSpPr>
        <p:spPr>
          <a:xfrm>
            <a:off x="323640" y="2659289"/>
            <a:ext cx="8424360" cy="132198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r>
              <a:rPr lang="ru-RU" sz="4000" b="1" dirty="0" smtClean="0"/>
              <a:t>Работа с книгой в </a:t>
            </a:r>
            <a:r>
              <a:rPr lang="ru-RU" sz="4000" b="1" dirty="0" smtClean="0"/>
              <a:t>начальной </a:t>
            </a:r>
            <a:r>
              <a:rPr lang="ru-RU" sz="4000" b="1" dirty="0" smtClean="0"/>
              <a:t>школе</a:t>
            </a:r>
            <a:r>
              <a:rPr lang="ru-RU" sz="4000" b="1" dirty="0" smtClean="0"/>
              <a:t>.</a:t>
            </a:r>
            <a:endParaRPr lang="ru-RU" sz="4000" dirty="0"/>
          </a:p>
        </p:txBody>
      </p:sp>
      <p:sp>
        <p:nvSpPr>
          <p:cNvPr id="87" name="TextBox 5"/>
          <p:cNvSpPr/>
          <p:nvPr/>
        </p:nvSpPr>
        <p:spPr>
          <a:xfrm>
            <a:off x="2411640" y="5805360"/>
            <a:ext cx="435708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597906"/>
            <a:ext cx="2304256" cy="155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pic>
        <p:nvPicPr>
          <p:cNvPr id="12292" name="Picture 8" descr="ЧД_1_Страница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692150"/>
            <a:ext cx="47498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15"/>
          <p:cNvSpPr>
            <a:spLocks noChangeArrowheads="1"/>
          </p:cNvSpPr>
          <p:nvPr/>
        </p:nvSpPr>
        <p:spPr bwMode="auto">
          <a:xfrm>
            <a:off x="88900" y="647700"/>
            <a:ext cx="36195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>
                <a:solidFill>
                  <a:schemeClr val="tx2"/>
                </a:solidFill>
              </a:rPr>
              <a:t>Развитие умения </a:t>
            </a:r>
            <a:r>
              <a:rPr lang="ru-RU" altLang="ru-RU" sz="2200" b="1">
                <a:solidFill>
                  <a:schemeClr val="tx2"/>
                </a:solidFill>
              </a:rPr>
              <a:t>анализировать</a:t>
            </a:r>
            <a:r>
              <a:rPr lang="ru-RU" altLang="ru-RU" sz="2200">
                <a:solidFill>
                  <a:schemeClr val="tx2"/>
                </a:solidFill>
              </a:rPr>
              <a:t> задание.</a:t>
            </a:r>
          </a:p>
        </p:txBody>
      </p:sp>
      <p:sp>
        <p:nvSpPr>
          <p:cNvPr id="12294" name="Line 16"/>
          <p:cNvSpPr>
            <a:spLocks noChangeShapeType="1"/>
          </p:cNvSpPr>
          <p:nvPr/>
        </p:nvSpPr>
        <p:spPr bwMode="auto">
          <a:xfrm>
            <a:off x="1741488" y="1357313"/>
            <a:ext cx="2879725" cy="3671887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5" name="Line 17"/>
          <p:cNvSpPr>
            <a:spLocks noChangeShapeType="1"/>
          </p:cNvSpPr>
          <p:nvPr/>
        </p:nvSpPr>
        <p:spPr bwMode="auto">
          <a:xfrm>
            <a:off x="1763713" y="1412875"/>
            <a:ext cx="3168650" cy="2376488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 descr="ЧД_3_Страница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692150"/>
            <a:ext cx="46958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13317" name="Rectangle 16"/>
          <p:cNvSpPr>
            <a:spLocks noChangeArrowheads="1"/>
          </p:cNvSpPr>
          <p:nvPr/>
        </p:nvSpPr>
        <p:spPr bwMode="auto">
          <a:xfrm>
            <a:off x="33338" y="904875"/>
            <a:ext cx="4356100" cy="1096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>
                <a:solidFill>
                  <a:schemeClr val="tx2"/>
                </a:solidFill>
              </a:rPr>
              <a:t>Поиск </a:t>
            </a:r>
            <a:r>
              <a:rPr lang="ru-RU" altLang="ru-RU" sz="2200" b="1">
                <a:solidFill>
                  <a:schemeClr val="tx2"/>
                </a:solidFill>
              </a:rPr>
              <a:t>ключевых</a:t>
            </a:r>
            <a:r>
              <a:rPr lang="ru-RU" altLang="ru-RU" sz="2200">
                <a:solidFill>
                  <a:schemeClr val="tx2"/>
                </a:solidFill>
              </a:rPr>
              <a:t> слов в задании и умение </a:t>
            </a:r>
            <a:r>
              <a:rPr lang="ru-RU" altLang="ru-RU" sz="2200" b="1">
                <a:solidFill>
                  <a:schemeClr val="tx2"/>
                </a:solidFill>
              </a:rPr>
              <a:t>вчитываться</a:t>
            </a:r>
            <a:r>
              <a:rPr lang="ru-RU" altLang="ru-RU" sz="2200">
                <a:solidFill>
                  <a:schemeClr val="tx2"/>
                </a:solidFill>
              </a:rPr>
              <a:t> в инструкцию.</a:t>
            </a:r>
          </a:p>
        </p:txBody>
      </p:sp>
      <p:sp>
        <p:nvSpPr>
          <p:cNvPr id="13318" name="Line 17"/>
          <p:cNvSpPr>
            <a:spLocks noChangeShapeType="1"/>
          </p:cNvSpPr>
          <p:nvPr/>
        </p:nvSpPr>
        <p:spPr bwMode="auto">
          <a:xfrm>
            <a:off x="2124075" y="1989138"/>
            <a:ext cx="2592388" cy="287337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Line 18"/>
          <p:cNvSpPr>
            <a:spLocks noChangeShapeType="1"/>
          </p:cNvSpPr>
          <p:nvPr/>
        </p:nvSpPr>
        <p:spPr bwMode="auto">
          <a:xfrm>
            <a:off x="2124075" y="1989138"/>
            <a:ext cx="2952750" cy="2952750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79388" y="765175"/>
            <a:ext cx="3816350" cy="1096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 b="1">
                <a:solidFill>
                  <a:schemeClr val="tx2"/>
                </a:solidFill>
              </a:rPr>
              <a:t>Ответы</a:t>
            </a:r>
            <a:r>
              <a:rPr lang="ru-RU" altLang="ru-RU" sz="2200">
                <a:solidFill>
                  <a:schemeClr val="tx2"/>
                </a:solidFill>
              </a:rPr>
              <a:t> на поставленные вопросы (устно и письменно).</a:t>
            </a:r>
          </a:p>
        </p:txBody>
      </p:sp>
      <p:pic>
        <p:nvPicPr>
          <p:cNvPr id="14341" name="Picture 7" descr="ЧД_2 класс_Страница_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92150"/>
            <a:ext cx="4846638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39975" y="1844675"/>
            <a:ext cx="2447925" cy="2879725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0" descr="ЧД_2 класс_Страница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614363"/>
            <a:ext cx="49085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15365" name="Rectangle 16"/>
          <p:cNvSpPr>
            <a:spLocks noChangeArrowheads="1"/>
          </p:cNvSpPr>
          <p:nvPr/>
        </p:nvSpPr>
        <p:spPr bwMode="auto">
          <a:xfrm>
            <a:off x="179388" y="765175"/>
            <a:ext cx="3816350" cy="1096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>
                <a:solidFill>
                  <a:schemeClr val="tx2"/>
                </a:solidFill>
              </a:rPr>
              <a:t>Определение </a:t>
            </a:r>
            <a:r>
              <a:rPr lang="ru-RU" altLang="ru-RU" sz="2200" b="1">
                <a:solidFill>
                  <a:schemeClr val="tx2"/>
                </a:solidFill>
              </a:rPr>
              <a:t>последовательности</a:t>
            </a:r>
            <a:r>
              <a:rPr lang="ru-RU" altLang="ru-RU" sz="2200">
                <a:solidFill>
                  <a:schemeClr val="tx2"/>
                </a:solidFill>
              </a:rPr>
              <a:t> событий в тексте.</a:t>
            </a:r>
          </a:p>
        </p:txBody>
      </p:sp>
      <p:sp>
        <p:nvSpPr>
          <p:cNvPr id="15366" name="Line 17"/>
          <p:cNvSpPr>
            <a:spLocks noChangeShapeType="1"/>
          </p:cNvSpPr>
          <p:nvPr/>
        </p:nvSpPr>
        <p:spPr bwMode="auto">
          <a:xfrm>
            <a:off x="2339975" y="1811338"/>
            <a:ext cx="2376488" cy="2663825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49225" y="644525"/>
            <a:ext cx="3024188" cy="143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 b="1">
                <a:solidFill>
                  <a:schemeClr val="tx2"/>
                </a:solidFill>
              </a:rPr>
              <a:t>Формулирование </a:t>
            </a:r>
            <a:r>
              <a:rPr lang="ru-RU" altLang="ru-RU" sz="2200">
                <a:solidFill>
                  <a:schemeClr val="tx2"/>
                </a:solidFill>
              </a:rPr>
              <a:t>простых </a:t>
            </a:r>
            <a:r>
              <a:rPr lang="ru-RU" altLang="ru-RU" sz="2200" b="1">
                <a:solidFill>
                  <a:schemeClr val="tx2"/>
                </a:solidFill>
              </a:rPr>
              <a:t>выводов</a:t>
            </a:r>
            <a:r>
              <a:rPr lang="ru-RU" altLang="ru-RU" sz="2200">
                <a:solidFill>
                  <a:schemeClr val="tx2"/>
                </a:solidFill>
              </a:rPr>
              <a:t> после прочтения текста.</a:t>
            </a:r>
          </a:p>
        </p:txBody>
      </p:sp>
      <p:pic>
        <p:nvPicPr>
          <p:cNvPr id="16389" name="Picture 7" descr="ЧД_1 класс_Страница_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42938"/>
            <a:ext cx="5514975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2627313" y="2076450"/>
            <a:ext cx="1152525" cy="2792413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4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39700" y="5418138"/>
            <a:ext cx="3024188" cy="1096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 b="1">
                <a:solidFill>
                  <a:schemeClr val="tx2"/>
                </a:solidFill>
              </a:rPr>
              <a:t>Преобразование </a:t>
            </a:r>
            <a:r>
              <a:rPr lang="ru-RU" altLang="ru-RU" sz="2200">
                <a:solidFill>
                  <a:schemeClr val="tx2"/>
                </a:solidFill>
              </a:rPr>
              <a:t>прочитанного текста в таблицу.</a:t>
            </a:r>
          </a:p>
        </p:txBody>
      </p:sp>
      <p:pic>
        <p:nvPicPr>
          <p:cNvPr id="17413" name="Picture 7" descr="ЧД_4 класс_Страница_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92150"/>
            <a:ext cx="55435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1908175" y="1773238"/>
            <a:ext cx="1655763" cy="3743325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6" descr="ЧД_2 класс_Страница_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620713"/>
            <a:ext cx="476250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18437" name="Rectangle 14"/>
          <p:cNvSpPr>
            <a:spLocks noChangeArrowheads="1"/>
          </p:cNvSpPr>
          <p:nvPr/>
        </p:nvSpPr>
        <p:spPr bwMode="auto">
          <a:xfrm>
            <a:off x="179388" y="765175"/>
            <a:ext cx="4032250" cy="1096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 b="1">
                <a:solidFill>
                  <a:schemeClr val="tx2"/>
                </a:solidFill>
              </a:rPr>
              <a:t>Сопоставление</a:t>
            </a:r>
            <a:r>
              <a:rPr lang="ru-RU" altLang="ru-RU" sz="2200">
                <a:solidFill>
                  <a:schemeClr val="tx2"/>
                </a:solidFill>
              </a:rPr>
              <a:t> иллюстративного материала с текстовой информацией.</a:t>
            </a:r>
            <a:endParaRPr lang="ru-RU" altLang="ru-RU"/>
          </a:p>
        </p:txBody>
      </p:sp>
      <p:sp>
        <p:nvSpPr>
          <p:cNvPr id="18438" name="Line 15"/>
          <p:cNvSpPr>
            <a:spLocks noChangeShapeType="1"/>
          </p:cNvSpPr>
          <p:nvPr/>
        </p:nvSpPr>
        <p:spPr bwMode="auto">
          <a:xfrm>
            <a:off x="2339975" y="1844675"/>
            <a:ext cx="2592388" cy="576263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Line 16"/>
          <p:cNvSpPr>
            <a:spLocks noChangeShapeType="1"/>
          </p:cNvSpPr>
          <p:nvPr/>
        </p:nvSpPr>
        <p:spPr bwMode="auto">
          <a:xfrm>
            <a:off x="2339975" y="1844675"/>
            <a:ext cx="2736850" cy="3097213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14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179388" y="766763"/>
            <a:ext cx="3744912" cy="1096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 b="1">
                <a:solidFill>
                  <a:schemeClr val="tx2"/>
                </a:solidFill>
              </a:rPr>
              <a:t>Объяснение </a:t>
            </a:r>
            <a:r>
              <a:rPr lang="ru-RU" altLang="ru-RU" sz="2200">
                <a:solidFill>
                  <a:schemeClr val="tx2"/>
                </a:solidFill>
              </a:rPr>
              <a:t>различных ситуаций с помощью прочитанного. </a:t>
            </a:r>
            <a:endParaRPr lang="ru-RU" altLang="ru-RU"/>
          </a:p>
        </p:txBody>
      </p:sp>
      <p:pic>
        <p:nvPicPr>
          <p:cNvPr id="19461" name="Picture 8" descr="ЧД_4 класс_Страница_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765175"/>
            <a:ext cx="48736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Line 7"/>
          <p:cNvSpPr>
            <a:spLocks noChangeShapeType="1"/>
          </p:cNvSpPr>
          <p:nvPr/>
        </p:nvSpPr>
        <p:spPr bwMode="auto">
          <a:xfrm>
            <a:off x="2124075" y="1773238"/>
            <a:ext cx="2519363" cy="3671887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79388" y="768350"/>
            <a:ext cx="4176712" cy="1096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 b="1">
                <a:solidFill>
                  <a:schemeClr val="tx2"/>
                </a:solidFill>
              </a:rPr>
              <a:t>Умение, опираясь на прочитанный текст</a:t>
            </a:r>
            <a:r>
              <a:rPr lang="ru-RU" altLang="ru-RU" sz="2200">
                <a:solidFill>
                  <a:schemeClr val="tx2"/>
                </a:solidFill>
              </a:rPr>
              <a:t>, доказывать свою точку зрения</a:t>
            </a:r>
            <a:endParaRPr lang="ru-RU" altLang="ru-RU"/>
          </a:p>
        </p:txBody>
      </p:sp>
      <p:pic>
        <p:nvPicPr>
          <p:cNvPr id="20485" name="Picture 7" descr="ЧД_4 класс_Страница_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54050"/>
            <a:ext cx="44481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339975" y="1844675"/>
            <a:ext cx="2663825" cy="2879725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 descr="Страницы от Читательский дневник_3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92150"/>
            <a:ext cx="470058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21509" name="Rectangle 14"/>
          <p:cNvSpPr>
            <a:spLocks noChangeArrowheads="1"/>
          </p:cNvSpPr>
          <p:nvPr/>
        </p:nvSpPr>
        <p:spPr bwMode="auto">
          <a:xfrm>
            <a:off x="179388" y="4297363"/>
            <a:ext cx="4032250" cy="2101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/>
            <a:r>
              <a:rPr lang="ru-RU" altLang="ru-RU" sz="2200">
                <a:solidFill>
                  <a:schemeClr val="tx2"/>
                </a:solidFill>
              </a:rPr>
              <a:t>Нахождение нужной информации в различных информационных источниках: </a:t>
            </a:r>
            <a:r>
              <a:rPr lang="ru-RU" altLang="ru-RU" sz="2200" b="1">
                <a:solidFill>
                  <a:schemeClr val="tx2"/>
                </a:solidFill>
              </a:rPr>
              <a:t>словарях, справочниках, энциклопедиях и т.д.</a:t>
            </a:r>
            <a:r>
              <a:rPr lang="ru-RU" altLang="ru-RU" sz="2200">
                <a:solidFill>
                  <a:schemeClr val="tx2"/>
                </a:solidFill>
              </a:rPr>
              <a:t>.</a:t>
            </a:r>
            <a:r>
              <a:rPr lang="ru-RU" altLang="ru-RU"/>
              <a:t> </a:t>
            </a:r>
          </a:p>
        </p:txBody>
      </p:sp>
      <p:sp>
        <p:nvSpPr>
          <p:cNvPr id="21510" name="Line 15"/>
          <p:cNvSpPr>
            <a:spLocks noChangeShapeType="1"/>
          </p:cNvSpPr>
          <p:nvPr/>
        </p:nvSpPr>
        <p:spPr bwMode="auto">
          <a:xfrm flipV="1">
            <a:off x="2124075" y="1700213"/>
            <a:ext cx="3168650" cy="2665412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1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ГОТО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2484437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07988" y="3178959"/>
            <a:ext cx="8569325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 algn="ctr"/>
            <a:r>
              <a:rPr lang="ru-RU" altLang="ru-RU" sz="2800" b="1" dirty="0">
                <a:solidFill>
                  <a:schemeClr val="accent2"/>
                </a:solidFill>
              </a:rPr>
              <a:t>Самостоятельная работа с </a:t>
            </a:r>
            <a:r>
              <a:rPr lang="ru-RU" altLang="ru-RU" sz="2800" b="1" dirty="0" smtClean="0">
                <a:solidFill>
                  <a:schemeClr val="accent2"/>
                </a:solidFill>
              </a:rPr>
              <a:t>текстом в начальной школе </a:t>
            </a:r>
            <a:endParaRPr lang="ru-RU" altLang="ru-R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jec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647825"/>
            <a:ext cx="25336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581150"/>
            <a:ext cx="2665412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object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2760663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ГОТОВ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7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57150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</a:rPr>
              <a:t>Работа с текстами сказок</a:t>
            </a:r>
            <a:endParaRPr lang="ru-RU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07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Комплексная подготовка к школе. В гостях у сказки. Комплект их 3-х кни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889375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Комплексная подготовка к школе. В гостях у сказки. Комплект их 3-х кни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62075"/>
            <a:ext cx="38163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ГОТО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7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769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ject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1484313"/>
            <a:ext cx="17081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object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06588"/>
            <a:ext cx="16891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ject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724400"/>
            <a:ext cx="13843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Прямоугольник 6"/>
          <p:cNvSpPr>
            <a:spLocks noChangeArrowheads="1"/>
          </p:cNvSpPr>
          <p:nvPr/>
        </p:nvSpPr>
        <p:spPr bwMode="auto">
          <a:xfrm>
            <a:off x="2124075" y="260350"/>
            <a:ext cx="51657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  <a:p>
            <a:r>
              <a:rPr lang="ru-RU"/>
              <a:t>Для занятий с ребенком - 10 сказок, по 5 занятий на каждую сказку (всего 50 занятий). </a:t>
            </a:r>
          </a:p>
          <a:p>
            <a:endParaRPr lang="ru-RU"/>
          </a:p>
          <a:p>
            <a:r>
              <a:rPr lang="ru-RU"/>
              <a:t>Практические задания оформлены в книге для детей. </a:t>
            </a:r>
          </a:p>
          <a:p>
            <a:endParaRPr lang="ru-RU"/>
          </a:p>
          <a:p>
            <a:r>
              <a:rPr lang="ru-RU"/>
              <a:t>В книге для родителей и учителей подробно расписан ход проведения каждого занятия.</a:t>
            </a:r>
          </a:p>
          <a:p>
            <a:endParaRPr lang="ru-RU"/>
          </a:p>
          <a:p>
            <a:r>
              <a:rPr lang="ru-RU"/>
              <a:t>Заниматься с ребенком можно 1 раз в неделю с сентября по май, 3 раза в неделю с января по апрель или 3 раза в неделю с июня по сентябрь. </a:t>
            </a:r>
          </a:p>
          <a:p>
            <a:r>
              <a:rPr lang="ru-RU"/>
              <a:t>Каждое занятие должно быть динамичным, но не утомительным, по времени не более 30 минут.</a:t>
            </a:r>
          </a:p>
          <a:p>
            <a:r>
              <a:rPr lang="ru-RU"/>
              <a:t>Пособия дадут детям весь необходимый для поступления в первый класс набор знаний, умений и навыков.</a:t>
            </a:r>
          </a:p>
        </p:txBody>
      </p:sp>
      <p:pic>
        <p:nvPicPr>
          <p:cNvPr id="66566" name="Picture 6" descr="ГОТОВО"/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97038" cy="1143000"/>
          </a:xfrm>
        </p:spPr>
      </p:pic>
    </p:spTree>
    <p:extLst>
      <p:ext uri="{BB962C8B-B14F-4D97-AF65-F5344CB8AC3E}">
        <p14:creationId xmlns:p14="http://schemas.microsoft.com/office/powerpoint/2010/main" val="152643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body" idx="4294967295"/>
          </p:nvPr>
        </p:nvSpPr>
        <p:spPr>
          <a:xfrm>
            <a:off x="0" y="1557338"/>
            <a:ext cx="7262813" cy="432169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2827338" indent="-280988">
              <a:spcBef>
                <a:spcPts val="100"/>
              </a:spcBef>
              <a:buFont typeface="Wingdings" pitchFamily="2" charset="2"/>
              <a:buChar char=""/>
              <a:tabLst>
                <a:tab pos="2827338" algn="l"/>
              </a:tabLst>
            </a:pPr>
            <a:r>
              <a:rPr lang="ru-RU" sz="2000" dirty="0" smtClean="0"/>
              <a:t>богатый словарный запас;</a:t>
            </a:r>
          </a:p>
          <a:p>
            <a:pPr marL="2827338" indent="-280988">
              <a:spcBef>
                <a:spcPts val="25"/>
              </a:spcBef>
              <a:buFont typeface="Wingdings" pitchFamily="2" charset="2"/>
              <a:buChar char=""/>
              <a:tabLst>
                <a:tab pos="2827338" algn="l"/>
              </a:tabLst>
            </a:pPr>
            <a:endParaRPr lang="ru-RU" sz="2000" dirty="0" smtClean="0"/>
          </a:p>
          <a:p>
            <a:pPr marL="2827338" indent="-280988">
              <a:buFont typeface="Wingdings" pitchFamily="2" charset="2"/>
              <a:buChar char=""/>
              <a:tabLst>
                <a:tab pos="2827338" algn="l"/>
              </a:tabLst>
            </a:pPr>
            <a:r>
              <a:rPr lang="ru-RU" sz="2000" dirty="0" smtClean="0"/>
              <a:t>грамматически верное построение предложений;</a:t>
            </a:r>
          </a:p>
          <a:p>
            <a:pPr marL="2827338" indent="-280988">
              <a:spcBef>
                <a:spcPts val="38"/>
              </a:spcBef>
              <a:buFont typeface="Wingdings" pitchFamily="2" charset="2"/>
              <a:buChar char=""/>
              <a:tabLst>
                <a:tab pos="2827338" algn="l"/>
              </a:tabLst>
            </a:pPr>
            <a:endParaRPr lang="ru-RU" sz="2000" dirty="0" smtClean="0"/>
          </a:p>
          <a:p>
            <a:pPr marL="2827338" indent="-280988">
              <a:buFont typeface="Wingdings" pitchFamily="2" charset="2"/>
              <a:buChar char=""/>
              <a:tabLst>
                <a:tab pos="2827338" algn="l"/>
              </a:tabLst>
            </a:pPr>
            <a:r>
              <a:rPr lang="ru-RU" sz="2000" dirty="0" smtClean="0"/>
              <a:t>умение задавать вопросы и отвечать на них;</a:t>
            </a:r>
          </a:p>
          <a:p>
            <a:pPr marL="2827338" indent="-280988">
              <a:spcBef>
                <a:spcPts val="38"/>
              </a:spcBef>
              <a:buFont typeface="Wingdings" pitchFamily="2" charset="2"/>
              <a:buChar char=""/>
              <a:tabLst>
                <a:tab pos="2827338" algn="l"/>
              </a:tabLst>
            </a:pPr>
            <a:endParaRPr lang="ru-RU" sz="2000" dirty="0" smtClean="0"/>
          </a:p>
          <a:p>
            <a:pPr marL="2827338" indent="-280988">
              <a:buFont typeface="Wingdings" pitchFamily="2" charset="2"/>
              <a:buChar char=""/>
              <a:tabLst>
                <a:tab pos="2827338" algn="l"/>
              </a:tabLst>
            </a:pPr>
            <a:r>
              <a:rPr lang="ru-RU" sz="2000" dirty="0" smtClean="0"/>
              <a:t>умение рассказать о каком-то событии, о происшествии,  о своих наблюдениях;</a:t>
            </a:r>
          </a:p>
          <a:p>
            <a:pPr marL="2827338" indent="-280988">
              <a:spcBef>
                <a:spcPts val="38"/>
              </a:spcBef>
              <a:buFont typeface="Wingdings" pitchFamily="2" charset="2"/>
              <a:buChar char=""/>
              <a:tabLst>
                <a:tab pos="2827338" algn="l"/>
              </a:tabLst>
            </a:pPr>
            <a:endParaRPr lang="ru-RU" sz="2000" dirty="0" smtClean="0"/>
          </a:p>
          <a:p>
            <a:pPr marL="2827338" indent="-280988">
              <a:buFont typeface="Wingdings" pitchFamily="2" charset="2"/>
              <a:buChar char=""/>
              <a:tabLst>
                <a:tab pos="2827338" algn="l"/>
              </a:tabLst>
            </a:pPr>
            <a:r>
              <a:rPr lang="ru-RU" sz="2000" dirty="0" smtClean="0"/>
              <a:t>умение пересказать книгу или мультфильм.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54263" y="354013"/>
            <a:ext cx="6656387" cy="434975"/>
          </a:xfrm>
          <a:solidFill>
            <a:srgbClr val="A38B7E"/>
          </a:solidFill>
        </p:spPr>
        <p:txBody>
          <a:bodyPr lIns="0" tIns="0" rIns="0" bIns="0" rtlCol="0">
            <a:spAutoFit/>
          </a:bodyPr>
          <a:lstStyle/>
          <a:p>
            <a:pPr marL="1905" algn="ctr">
              <a:lnSpc>
                <a:spcPts val="3429"/>
              </a:lnSpc>
              <a:defRPr/>
            </a:pPr>
            <a:r>
              <a:rPr sz="3200" spc="-10" dirty="0">
                <a:solidFill>
                  <a:schemeClr val="bg1"/>
                </a:solidFill>
              </a:rPr>
              <a:t>Хорошая</a:t>
            </a:r>
            <a:r>
              <a:rPr sz="3200" spc="-35" dirty="0">
                <a:solidFill>
                  <a:schemeClr val="bg1"/>
                </a:solidFill>
              </a:rPr>
              <a:t> </a:t>
            </a:r>
            <a:r>
              <a:rPr sz="3200" spc="-30" dirty="0">
                <a:solidFill>
                  <a:schemeClr val="bg1"/>
                </a:solidFill>
              </a:rPr>
              <a:t>речь</a:t>
            </a:r>
          </a:p>
        </p:txBody>
      </p:sp>
      <p:pic>
        <p:nvPicPr>
          <p:cNvPr id="67588" name="object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557588"/>
            <a:ext cx="160020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object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946275"/>
            <a:ext cx="168751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object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268413"/>
            <a:ext cx="13843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6" descr="ГОТОВ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7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839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bject 2"/>
          <p:cNvSpPr>
            <a:spLocks/>
          </p:cNvSpPr>
          <p:nvPr/>
        </p:nvSpPr>
        <p:spPr bwMode="auto">
          <a:xfrm>
            <a:off x="1763713" y="238125"/>
            <a:ext cx="5473700" cy="504825"/>
          </a:xfrm>
          <a:custGeom>
            <a:avLst/>
            <a:gdLst>
              <a:gd name="T0" fmla="*/ 5472557 w 5473065"/>
              <a:gd name="T1" fmla="*/ 0 h 504190"/>
              <a:gd name="T2" fmla="*/ 0 w 5473065"/>
              <a:gd name="T3" fmla="*/ 0 h 504190"/>
              <a:gd name="T4" fmla="*/ 0 w 5473065"/>
              <a:gd name="T5" fmla="*/ 504050 h 504190"/>
              <a:gd name="T6" fmla="*/ 5472557 w 5473065"/>
              <a:gd name="T7" fmla="*/ 504050 h 504190"/>
              <a:gd name="T8" fmla="*/ 5472557 w 5473065"/>
              <a:gd name="T9" fmla="*/ 0 h 504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73065" h="504190">
                <a:moveTo>
                  <a:pt x="5472557" y="0"/>
                </a:moveTo>
                <a:lnTo>
                  <a:pt x="0" y="0"/>
                </a:lnTo>
                <a:lnTo>
                  <a:pt x="0" y="504050"/>
                </a:lnTo>
                <a:lnTo>
                  <a:pt x="5472557" y="504050"/>
                </a:lnTo>
                <a:lnTo>
                  <a:pt x="5472557" y="0"/>
                </a:lnTo>
                <a:close/>
              </a:path>
            </a:pathLst>
          </a:custGeom>
          <a:solidFill>
            <a:srgbClr val="A38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9988" y="278157"/>
            <a:ext cx="4119562" cy="289823"/>
          </a:xfrm>
        </p:spPr>
        <p:txBody>
          <a:bodyPr tIns="12700" rtlCol="0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spc="-10" dirty="0">
                <a:solidFill>
                  <a:schemeClr val="bg1"/>
                </a:solidFill>
              </a:rPr>
              <a:t>Читаем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и</a:t>
            </a:r>
            <a:r>
              <a:rPr spc="-5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обсуждаем</a:t>
            </a:r>
          </a:p>
        </p:txBody>
      </p:sp>
      <p:grpSp>
        <p:nvGrpSpPr>
          <p:cNvPr id="68612" name="object 4"/>
          <p:cNvGrpSpPr>
            <a:grpSpLocks/>
          </p:cNvGrpSpPr>
          <p:nvPr/>
        </p:nvGrpSpPr>
        <p:grpSpPr bwMode="auto">
          <a:xfrm>
            <a:off x="96838" y="1165225"/>
            <a:ext cx="9021762" cy="5473700"/>
            <a:chOff x="97251" y="1165172"/>
            <a:chExt cx="9022080" cy="5473065"/>
          </a:xfrm>
        </p:grpSpPr>
        <p:pic>
          <p:nvPicPr>
            <p:cNvPr id="68614" name="object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930" y="1165172"/>
              <a:ext cx="7205332" cy="163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5" name="object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6" y="4005072"/>
              <a:ext cx="1910110" cy="263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6" name="object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51" y="2761513"/>
              <a:ext cx="7200773" cy="3813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13" name="Picture 6" descr="ГОТОВ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434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250950"/>
            <a:ext cx="7340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1188" y="488372"/>
            <a:ext cx="8229600" cy="382156"/>
          </a:xfrm>
        </p:spPr>
        <p:txBody>
          <a:bodyPr tIns="12700" rtlCol="0">
            <a:spAutoFit/>
          </a:bodyPr>
          <a:lstStyle/>
          <a:p>
            <a:pPr marL="86360" algn="ctr">
              <a:spcBef>
                <a:spcPts val="100"/>
              </a:spcBef>
              <a:defRPr/>
            </a:pPr>
            <a:r>
              <a:rPr sz="2400" dirty="0"/>
              <a:t>Занятие</a:t>
            </a:r>
            <a:r>
              <a:rPr sz="2400" spc="-100" dirty="0"/>
              <a:t> </a:t>
            </a:r>
            <a:r>
              <a:rPr sz="2400" dirty="0"/>
              <a:t>1</a:t>
            </a:r>
          </a:p>
        </p:txBody>
      </p:sp>
      <p:pic>
        <p:nvPicPr>
          <p:cNvPr id="69636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3833813"/>
            <a:ext cx="357981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6" descr="ГОТО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39"/>
            <a:ext cx="145573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37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57563"/>
            <a:ext cx="33210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object 3"/>
          <p:cNvSpPr>
            <a:spLocks/>
          </p:cNvSpPr>
          <p:nvPr/>
        </p:nvSpPr>
        <p:spPr bwMode="auto">
          <a:xfrm>
            <a:off x="0" y="0"/>
            <a:ext cx="9144000" cy="981075"/>
          </a:xfrm>
          <a:custGeom>
            <a:avLst/>
            <a:gdLst>
              <a:gd name="T0" fmla="*/ 0 w 9144000"/>
              <a:gd name="T1" fmla="*/ 980694 h 981075"/>
              <a:gd name="T2" fmla="*/ 9144000 w 9144000"/>
              <a:gd name="T3" fmla="*/ 980694 h 981075"/>
              <a:gd name="T4" fmla="*/ 9144000 w 9144000"/>
              <a:gd name="T5" fmla="*/ 0 h 981075"/>
              <a:gd name="T6" fmla="*/ 0 w 9144000"/>
              <a:gd name="T7" fmla="*/ 0 h 981075"/>
              <a:gd name="T8" fmla="*/ 0 w 9144000"/>
              <a:gd name="T9" fmla="*/ 980694 h 98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44000" h="981075">
                <a:moveTo>
                  <a:pt x="0" y="980694"/>
                </a:moveTo>
                <a:lnTo>
                  <a:pt x="9144000" y="980694"/>
                </a:lnTo>
                <a:lnTo>
                  <a:pt x="9144000" y="0"/>
                </a:lnTo>
                <a:lnTo>
                  <a:pt x="0" y="0"/>
                </a:lnTo>
                <a:lnTo>
                  <a:pt x="0" y="980694"/>
                </a:lnTo>
                <a:close/>
              </a:path>
            </a:pathLst>
          </a:custGeom>
          <a:solidFill>
            <a:srgbClr val="E1D3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70660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381635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object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87325"/>
            <a:ext cx="367506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039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428750"/>
            <a:ext cx="72707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2925" y="115888"/>
            <a:ext cx="8229600" cy="1143000"/>
          </a:xfrm>
        </p:spPr>
        <p:txBody>
          <a:bodyPr tIns="12700" rtlCol="0">
            <a:spAutoFit/>
          </a:bodyPr>
          <a:lstStyle/>
          <a:p>
            <a:pPr marL="86360">
              <a:spcBef>
                <a:spcPts val="100"/>
              </a:spcBef>
              <a:defRPr/>
            </a:pPr>
            <a:r>
              <a:rPr dirty="0"/>
              <a:t>Занятие</a:t>
            </a:r>
            <a:r>
              <a:rPr spc="-100" dirty="0"/>
              <a:t> </a:t>
            </a:r>
            <a:r>
              <a:rPr dirty="0"/>
              <a:t>1</a:t>
            </a:r>
          </a:p>
        </p:txBody>
      </p:sp>
      <p:pic>
        <p:nvPicPr>
          <p:cNvPr id="71684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284538"/>
            <a:ext cx="40100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 descr="ГОТО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7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52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38496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5538"/>
            <a:ext cx="40259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 descr="ГОТО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829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7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4787900" y="6308725"/>
            <a:ext cx="3455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1858963" y="0"/>
            <a:ext cx="67452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altLang="ru-RU" sz="2800" b="1">
                <a:solidFill>
                  <a:schemeClr val="bg1"/>
                </a:solidFill>
              </a:rPr>
              <a:t>Читательская грамотность</a:t>
            </a:r>
          </a:p>
        </p:txBody>
      </p:sp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-48096" r="-632" b="48096"/>
          <a:stretch>
            <a:fillRect/>
          </a:stretch>
        </p:blipFill>
        <p:spPr bwMode="auto">
          <a:xfrm>
            <a:off x="173038" y="-949325"/>
            <a:ext cx="4157662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605338"/>
            <a:ext cx="1557337" cy="2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5" descr="Функц_грамотность_1 класс_блок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241425"/>
            <a:ext cx="4151312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7"/>
          <p:cNvSpPr>
            <a:spLocks noChangeArrowheads="1"/>
          </p:cNvSpPr>
          <p:nvPr/>
        </p:nvSpPr>
        <p:spPr bwMode="auto">
          <a:xfrm>
            <a:off x="1858963" y="809625"/>
            <a:ext cx="4165600" cy="352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1700" b="1" i="1">
                <a:solidFill>
                  <a:srgbClr val="000000"/>
                </a:solidFill>
              </a:rPr>
              <a:t>Занятия 1-8</a:t>
            </a:r>
          </a:p>
        </p:txBody>
      </p:sp>
      <p:sp>
        <p:nvSpPr>
          <p:cNvPr id="22537" name="Rectangle 4"/>
          <p:cNvSpPr>
            <a:spLocks noChangeArrowheads="1"/>
          </p:cNvSpPr>
          <p:nvPr/>
        </p:nvSpPr>
        <p:spPr bwMode="auto">
          <a:xfrm>
            <a:off x="363538" y="5440363"/>
            <a:ext cx="1943100" cy="350837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700" b="1" i="1">
                <a:solidFill>
                  <a:schemeClr val="bg1"/>
                </a:solidFill>
              </a:rPr>
              <a:t>ЧГ. Занятия 1-8</a:t>
            </a:r>
          </a:p>
        </p:txBody>
      </p:sp>
    </p:spTree>
    <p:extLst>
      <p:ext uri="{BB962C8B-B14F-4D97-AF65-F5344CB8AC3E}">
        <p14:creationId xmlns:p14="http://schemas.microsoft.com/office/powerpoint/2010/main" val="40538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2400" b="1">
                <a:solidFill>
                  <a:srgbClr val="990033"/>
                </a:solidFill>
              </a:rPr>
              <a:t>Читательские дневники</a:t>
            </a:r>
          </a:p>
        </p:txBody>
      </p:sp>
      <p:pic>
        <p:nvPicPr>
          <p:cNvPr id="5124" name="Picture 4" descr="Дневник читателя 1 класс -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2182813" cy="2881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Дневник читателя 2 класс - обложка кни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284538"/>
            <a:ext cx="2182812" cy="2881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Дневник читателя 3 класс - обложка книг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2182813" cy="2881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Дневник читателя 4 класс - обложка книг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84538"/>
            <a:ext cx="2181225" cy="2879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Функц_грамотность_1 класс_бл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/>
          <a:stretch>
            <a:fillRect/>
          </a:stretch>
        </p:blipFill>
        <p:spPr bwMode="auto">
          <a:xfrm>
            <a:off x="7672388" y="4941888"/>
            <a:ext cx="1471612" cy="19161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10"/>
          <p:cNvSpPr>
            <a:spLocks noChangeArrowheads="1"/>
          </p:cNvSpPr>
          <p:nvPr/>
        </p:nvSpPr>
        <p:spPr bwMode="auto">
          <a:xfrm>
            <a:off x="5508625" y="1535113"/>
            <a:ext cx="3671888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b="1">
                <a:solidFill>
                  <a:schemeClr val="accent2"/>
                </a:solidFill>
              </a:rPr>
              <a:t>Понимать фактологическую информацию. </a:t>
            </a: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5580063" y="2349500"/>
            <a:ext cx="3563937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b="1">
                <a:solidFill>
                  <a:schemeClr val="accent2"/>
                </a:solidFill>
              </a:rPr>
              <a:t>Находить и извлекать несколько единиц информации, расположенных в разных фрагментах текста.</a:t>
            </a:r>
          </a:p>
          <a:p>
            <a:r>
              <a:rPr lang="ru-RU" b="1">
                <a:solidFill>
                  <a:schemeClr val="accent2"/>
                </a:solidFill>
              </a:rPr>
              <a:t>Определять место, где содержится искомая информация.</a:t>
            </a:r>
          </a:p>
        </p:txBody>
      </p:sp>
      <p:sp>
        <p:nvSpPr>
          <p:cNvPr id="23558" name="Line 12"/>
          <p:cNvSpPr>
            <a:spLocks noChangeShapeType="1"/>
          </p:cNvSpPr>
          <p:nvPr/>
        </p:nvSpPr>
        <p:spPr bwMode="auto">
          <a:xfrm flipH="1" flipV="1">
            <a:off x="4716463" y="1052513"/>
            <a:ext cx="792162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59" name="Line 13"/>
          <p:cNvSpPr>
            <a:spLocks noChangeShapeType="1"/>
          </p:cNvSpPr>
          <p:nvPr/>
        </p:nvSpPr>
        <p:spPr bwMode="auto">
          <a:xfrm flipH="1">
            <a:off x="4067175" y="2349500"/>
            <a:ext cx="1512888" cy="11509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Функц_грамотность_1 класс_бл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6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/>
          <a:stretch>
            <a:fillRect/>
          </a:stretch>
        </p:blipFill>
        <p:spPr bwMode="auto">
          <a:xfrm>
            <a:off x="7285038" y="4437063"/>
            <a:ext cx="1858962" cy="24209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5435600" y="908050"/>
            <a:ext cx="3708400" cy="1465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b="1">
                <a:solidFill>
                  <a:schemeClr val="accent2"/>
                </a:solidFill>
              </a:rPr>
              <a:t>Использовать информацию из текста для решения практической задачи без привлечения фоновых знаний. </a:t>
            </a:r>
          </a:p>
        </p:txBody>
      </p:sp>
      <p:sp>
        <p:nvSpPr>
          <p:cNvPr id="24581" name="Line 10"/>
          <p:cNvSpPr>
            <a:spLocks noChangeShapeType="1"/>
          </p:cNvSpPr>
          <p:nvPr/>
        </p:nvSpPr>
        <p:spPr bwMode="auto">
          <a:xfrm flipH="1">
            <a:off x="4643438" y="908050"/>
            <a:ext cx="792162" cy="15128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492500" y="5929313"/>
            <a:ext cx="1943100" cy="868362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700" b="1" i="1">
                <a:solidFill>
                  <a:schemeClr val="bg1"/>
                </a:solidFill>
              </a:rPr>
              <a:t>ЧГ.</a:t>
            </a:r>
          </a:p>
          <a:p>
            <a:r>
              <a:rPr lang="ru-RU" sz="1700" b="1" i="1">
                <a:solidFill>
                  <a:schemeClr val="bg1"/>
                </a:solidFill>
              </a:rPr>
              <a:t>Занятия 1, 5, 9, 13, 17, 21, 25, 29</a:t>
            </a:r>
          </a:p>
        </p:txBody>
      </p:sp>
      <p:pic>
        <p:nvPicPr>
          <p:cNvPr id="25603" name="Picture 8" descr="Функц_грамотность_2 класс_блок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2238"/>
            <a:ext cx="437991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Функц_грамотность_2 класс_блок 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8"/>
            <a:ext cx="4389438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3633788"/>
            <a:ext cx="1630362" cy="21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0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Функц_грамотность_2 класс_блок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163"/>
            <a:ext cx="43942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Функц_грамотность_2 класс_блок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0163"/>
            <a:ext cx="4113213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Функц_грамотность_2 класс_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/>
          <a:stretch>
            <a:fillRect/>
          </a:stretch>
        </p:blipFill>
        <p:spPr bwMode="auto">
          <a:xfrm>
            <a:off x="8147050" y="5589588"/>
            <a:ext cx="968375" cy="12684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Функц_грамотность_2 класс_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/>
          <a:stretch>
            <a:fillRect/>
          </a:stretch>
        </p:blipFill>
        <p:spPr bwMode="auto">
          <a:xfrm>
            <a:off x="6781800" y="3762375"/>
            <a:ext cx="2362200" cy="30956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2" descr="Функц_грамотность_2 класс_блок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75"/>
            <a:ext cx="5175250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7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50"/>
            <a:ext cx="35528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6250"/>
            <a:ext cx="35528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9425"/>
            <a:ext cx="355282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4625975"/>
            <a:ext cx="16891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3738" y="801688"/>
            <a:ext cx="2746375" cy="730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bg1"/>
                </a:solidFill>
              </a:rPr>
              <a:t>Работа с текстом. </a:t>
            </a:r>
            <a:br>
              <a:rPr lang="ru-RU" sz="2400" smtClean="0">
                <a:solidFill>
                  <a:schemeClr val="bg1"/>
                </a:solidFill>
              </a:rPr>
            </a:br>
            <a:r>
              <a:rPr lang="ru-RU" sz="2400" smtClean="0">
                <a:solidFill>
                  <a:schemeClr val="bg1"/>
                </a:solidFill>
              </a:rPr>
              <a:t/>
            </a:r>
            <a:br>
              <a:rPr lang="ru-RU" sz="2400" smtClean="0">
                <a:solidFill>
                  <a:schemeClr val="bg1"/>
                </a:solidFill>
              </a:rPr>
            </a:br>
            <a:r>
              <a:rPr lang="ru-RU" sz="1600" smtClean="0">
                <a:solidFill>
                  <a:schemeClr val="bg1"/>
                </a:solidFill>
              </a:rPr>
              <a:t/>
            </a:r>
            <a:br>
              <a:rPr lang="ru-RU" sz="1600" smtClean="0">
                <a:solidFill>
                  <a:schemeClr val="bg1"/>
                </a:solidFill>
              </a:rPr>
            </a:br>
            <a:endParaRPr lang="ru-RU" sz="2400" smtClean="0">
              <a:solidFill>
                <a:schemeClr val="bg1"/>
              </a:solidFill>
            </a:endParaRPr>
          </a:p>
        </p:txBody>
      </p:sp>
      <p:pic>
        <p:nvPicPr>
          <p:cNvPr id="29699" name="Picture 2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8"/>
            <a:ext cx="4503738" cy="676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620713"/>
            <a:ext cx="35528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Line 9"/>
          <p:cNvSpPr>
            <a:spLocks noChangeShapeType="1"/>
          </p:cNvSpPr>
          <p:nvPr/>
        </p:nvSpPr>
        <p:spPr bwMode="auto">
          <a:xfrm flipH="1">
            <a:off x="3852863" y="476250"/>
            <a:ext cx="650875" cy="576263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9702" name="Picture 2" descr="Функциональная грамотность 3 класс. Тренажёр для школь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5157788"/>
            <a:ext cx="12890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291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Функциональная грамотность. 4 класс. Тренажёр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4175"/>
            <a:ext cx="4545013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Функциональная грамотность. 4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84175"/>
            <a:ext cx="45466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Функц грамотность_4 класс_облож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097463"/>
            <a:ext cx="1331913" cy="16446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" descr="Функц грамотность_4 класс_обло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97300"/>
            <a:ext cx="2452687" cy="30257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2" descr="Функциональная грамотность. 4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3"/>
            <a:ext cx="4787900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2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46613" y="296863"/>
            <a:ext cx="4248150" cy="1584325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bg1"/>
                </a:solidFill>
              </a:rPr>
              <a:t> Читательская. Естественнонаучная грамотность</a:t>
            </a:r>
            <a:r>
              <a:rPr lang="ru-RU" sz="2400" smtClean="0">
                <a:solidFill>
                  <a:schemeClr val="bg1"/>
                </a:solidFill>
              </a:rPr>
              <a:t>. </a:t>
            </a:r>
            <a:br>
              <a:rPr lang="ru-RU" sz="2400" smtClean="0">
                <a:solidFill>
                  <a:schemeClr val="bg1"/>
                </a:solidFill>
              </a:rPr>
            </a:br>
            <a:r>
              <a:rPr lang="ru-RU" sz="2400" smtClean="0">
                <a:solidFill>
                  <a:schemeClr val="bg1"/>
                </a:solidFill>
              </a:rPr>
              <a:t/>
            </a:r>
            <a:br>
              <a:rPr lang="ru-RU" sz="2400" smtClean="0">
                <a:solidFill>
                  <a:schemeClr val="bg1"/>
                </a:solidFill>
              </a:rPr>
            </a:br>
            <a:r>
              <a:rPr lang="ru-RU" sz="1600" smtClean="0">
                <a:solidFill>
                  <a:schemeClr val="bg1"/>
                </a:solidFill>
              </a:rPr>
              <a:t/>
            </a:r>
            <a:br>
              <a:rPr lang="ru-RU" sz="1600" smtClean="0">
                <a:solidFill>
                  <a:schemeClr val="bg1"/>
                </a:solidFill>
              </a:rPr>
            </a:br>
            <a:endParaRPr lang="ru-RU" sz="2400" smtClean="0">
              <a:solidFill>
                <a:schemeClr val="bg1"/>
              </a:solidFill>
            </a:endParaRPr>
          </a:p>
        </p:txBody>
      </p:sp>
      <p:pic>
        <p:nvPicPr>
          <p:cNvPr id="32771" name="Picture 2" descr="Функциональная грамотность. 4 класс. Тренажёр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2238"/>
            <a:ext cx="4525963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Функциональная грамотность. 4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412875"/>
            <a:ext cx="41941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Line 9"/>
          <p:cNvSpPr>
            <a:spLocks noChangeShapeType="1"/>
          </p:cNvSpPr>
          <p:nvPr/>
        </p:nvSpPr>
        <p:spPr bwMode="auto">
          <a:xfrm flipH="1">
            <a:off x="4211638" y="260350"/>
            <a:ext cx="1512887" cy="1152525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4" name="Line 9"/>
          <p:cNvSpPr>
            <a:spLocks noChangeShapeType="1"/>
          </p:cNvSpPr>
          <p:nvPr/>
        </p:nvSpPr>
        <p:spPr bwMode="auto">
          <a:xfrm flipH="1">
            <a:off x="7104063" y="927100"/>
            <a:ext cx="647700" cy="971550"/>
          </a:xfrm>
          <a:prstGeom prst="line">
            <a:avLst/>
          </a:prstGeom>
          <a:noFill/>
          <a:ln w="762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2775" name="Picture 10" descr="Функц грамотность_4 класс_облож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097463"/>
            <a:ext cx="1331913" cy="16446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31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Дневник читателя_3 класс_МАКЕТ В ПЕЧАТЬ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Дневник читателя_3 класс_МАКЕТ В ПЕЧАТЬ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283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Читательская грамотность_4 класс_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1216025"/>
            <a:ext cx="2012950" cy="26654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Читательская грамотность_1 класс_ОБЛОЖ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/>
          <a:stretch>
            <a:fillRect/>
          </a:stretch>
        </p:blipFill>
        <p:spPr bwMode="auto">
          <a:xfrm>
            <a:off x="246063" y="1196975"/>
            <a:ext cx="2070100" cy="27082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Читательская грамотность_2 класс_облож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6"/>
          <a:stretch>
            <a:fillRect/>
          </a:stretch>
        </p:blipFill>
        <p:spPr bwMode="auto">
          <a:xfrm>
            <a:off x="2484438" y="1196975"/>
            <a:ext cx="2100262" cy="2727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Читательская грамотность_3 класс_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3"/>
          <a:stretch>
            <a:fillRect/>
          </a:stretch>
        </p:blipFill>
        <p:spPr bwMode="auto">
          <a:xfrm>
            <a:off x="4730750" y="1196975"/>
            <a:ext cx="2100263" cy="27162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295275"/>
            <a:ext cx="436880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5275"/>
            <a:ext cx="4530725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 descr="Читательская грамотность_1 класс_ОБЛОЖ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/>
          <a:stretch>
            <a:fillRect/>
          </a:stretch>
        </p:blipFill>
        <p:spPr bwMode="auto">
          <a:xfrm>
            <a:off x="7735888" y="4592638"/>
            <a:ext cx="1295400" cy="16954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34956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0"/>
            <a:ext cx="34956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716338"/>
            <a:ext cx="268605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 descr="Читательская грамотность_1 класс_ОБЛОЖ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/>
          <a:stretch>
            <a:fillRect/>
          </a:stretch>
        </p:blipFill>
        <p:spPr bwMode="auto">
          <a:xfrm>
            <a:off x="7735888" y="5013325"/>
            <a:ext cx="1295400" cy="16954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Читательская грамотность. Практикум для школьников. 2 класс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88913"/>
            <a:ext cx="3927475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Читательская грамотность. Практикум для школьников. 2 класс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5100"/>
            <a:ext cx="4392613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Читательская грамотность_2 класс_облож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6"/>
          <a:stretch>
            <a:fillRect/>
          </a:stretch>
        </p:blipFill>
        <p:spPr bwMode="auto">
          <a:xfrm>
            <a:off x="7308850" y="4300538"/>
            <a:ext cx="1554163" cy="20177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Читательская грамотность. Практикум для школьников. 2 класс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76250"/>
            <a:ext cx="41529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Читательская грамотность. Практикум для школьников. 2 класс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476250"/>
            <a:ext cx="41529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Читательская грамотность_2 класс_облож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6"/>
          <a:stretch>
            <a:fillRect/>
          </a:stretch>
        </p:blipFill>
        <p:spPr bwMode="auto">
          <a:xfrm>
            <a:off x="7350125" y="3976688"/>
            <a:ext cx="1554163" cy="2019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Читательск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4176712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Читательск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92150"/>
            <a:ext cx="4176713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Читательская грамотность_3 класс_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3"/>
          <a:stretch>
            <a:fillRect/>
          </a:stretch>
        </p:blipFill>
        <p:spPr bwMode="auto">
          <a:xfrm>
            <a:off x="7212013" y="4567238"/>
            <a:ext cx="1320800" cy="17081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Читательск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01663"/>
            <a:ext cx="41529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Читательск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20713"/>
            <a:ext cx="41370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Читательская грамотность_3 класс_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3"/>
          <a:stretch>
            <a:fillRect/>
          </a:stretch>
        </p:blipFill>
        <p:spPr bwMode="auto">
          <a:xfrm>
            <a:off x="6875463" y="4049713"/>
            <a:ext cx="1577975" cy="20399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7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0" y="549275"/>
            <a:ext cx="9144000" cy="5949950"/>
            <a:chOff x="0" y="0"/>
            <a:chExt cx="5760" cy="3748"/>
          </a:xfrm>
        </p:grpSpPr>
        <p:pic>
          <p:nvPicPr>
            <p:cNvPr id="40963" name="Picture 3" descr="Читательская грамотность_3 класс_БЛОК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" y="0"/>
              <a:ext cx="2882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4" name="Picture 4" descr="Читательская грамотность_3 класс_БЛОК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2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1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0" y="549275"/>
            <a:ext cx="9144000" cy="5949950"/>
            <a:chOff x="0" y="0"/>
            <a:chExt cx="5760" cy="3748"/>
          </a:xfrm>
        </p:grpSpPr>
        <p:pic>
          <p:nvPicPr>
            <p:cNvPr id="41988" name="Picture 3" descr="Читательская грамотность_3 класс_БЛОК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" y="0"/>
              <a:ext cx="2882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9" name="Picture 4" descr="Читательская грамотность_3 класс_БЛОК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2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87" name="Picture 5" descr="Читательская грамотность_3 класс_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3"/>
          <a:stretch>
            <a:fillRect/>
          </a:stretch>
        </p:blipFill>
        <p:spPr bwMode="auto">
          <a:xfrm>
            <a:off x="7812088" y="5076825"/>
            <a:ext cx="1363662" cy="17621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Читательская грамотность. Практикум для школьников. 4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730250"/>
            <a:ext cx="4224338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https://www.planeta-kniga.ru/upload/iblock/4b7/4b79fde7973009ab15eb929d201467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30250"/>
            <a:ext cx="424815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Читательская грамотность. Практикум для школьников. 4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755775"/>
            <a:ext cx="34956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невник читателя_3 класс_МАКЕТ В ПЕЧАТЬ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529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712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Читательская грамотность. Практикум для школьников. 4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33375"/>
            <a:ext cx="4752975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 descr="Читательская грамотность_4 класс_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3979863"/>
            <a:ext cx="2012950" cy="26654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Смсысловое чтение_4 класс_cover_Страница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6"/>
          <a:stretch>
            <a:fillRect/>
          </a:stretch>
        </p:blipFill>
        <p:spPr bwMode="auto">
          <a:xfrm>
            <a:off x="6372225" y="3357563"/>
            <a:ext cx="2540000" cy="3313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Смысловое чтение_3 класс_cover_Страница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4"/>
          <a:stretch>
            <a:fillRect/>
          </a:stretch>
        </p:blipFill>
        <p:spPr bwMode="auto">
          <a:xfrm>
            <a:off x="4211638" y="908050"/>
            <a:ext cx="2514600" cy="3313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403350" y="30163"/>
            <a:ext cx="7740650" cy="519112"/>
          </a:xfrm>
          <a:prstGeom prst="rect">
            <a:avLst/>
          </a:prstGeom>
          <a:solidFill>
            <a:srgbClr val="9900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 algn="ctr"/>
            <a:r>
              <a:rPr lang="ru-RU" sz="2800" b="1">
                <a:solidFill>
                  <a:schemeClr val="bg1"/>
                </a:solidFill>
              </a:rPr>
              <a:t>Научно-популярный текст</a:t>
            </a:r>
          </a:p>
        </p:txBody>
      </p:sp>
      <p:pic>
        <p:nvPicPr>
          <p:cNvPr id="45061" name="Picture 5" descr="Смысловое чтение. Тренажёр для школьников 1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r="13815"/>
          <a:stretch>
            <a:fillRect/>
          </a:stretch>
        </p:blipFill>
        <p:spPr bwMode="auto">
          <a:xfrm>
            <a:off x="323850" y="1125538"/>
            <a:ext cx="2525713" cy="3313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Смысловое чтение. Тренажёр для школьников 2 клас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0120"/>
          <a:stretch>
            <a:fillRect/>
          </a:stretch>
        </p:blipFill>
        <p:spPr bwMode="auto">
          <a:xfrm>
            <a:off x="1763713" y="3357563"/>
            <a:ext cx="2519362" cy="3313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6" descr="ГОТОВ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913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3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2808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bg1"/>
                </a:solidFill>
              </a:rPr>
              <a:t>1 класс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940425" y="188913"/>
            <a:ext cx="2303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bg1"/>
                </a:solidFill>
              </a:rPr>
              <a:t>2 класс</a:t>
            </a:r>
          </a:p>
        </p:txBody>
      </p:sp>
      <p:pic>
        <p:nvPicPr>
          <p:cNvPr id="46084" name="Picture 4" descr="Смысловое чтение_1 класс_БЛ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5005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Смысловое чтение_2 класс_БЛ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43561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9949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404813"/>
          <a:ext cx="4716463" cy="645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533739" imgH="7286447" progId="AcroExch.Document.DC">
                  <p:embed/>
                </p:oleObj>
              </mc:Choice>
              <mc:Fallback>
                <p:oleObj name="Acrobat Document" r:id="rId3" imgW="5533739" imgH="7286447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4813"/>
                        <a:ext cx="4716463" cy="645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16463" y="404813"/>
          <a:ext cx="4427537" cy="645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5" imgW="5533739" imgH="7286447" progId="AcroExch.Document.DC">
                  <p:embed/>
                </p:oleObj>
              </mc:Choice>
              <mc:Fallback>
                <p:oleObj name="Acrobat Document" r:id="rId5" imgW="5533739" imgH="7286447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04813"/>
                        <a:ext cx="4427537" cy="645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987675" y="0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3 класс</a:t>
            </a:r>
          </a:p>
        </p:txBody>
      </p:sp>
    </p:spTree>
    <p:extLst>
      <p:ext uri="{BB962C8B-B14F-4D97-AF65-F5344CB8AC3E}">
        <p14:creationId xmlns:p14="http://schemas.microsoft.com/office/powerpoint/2010/main" val="12485518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276600" y="260350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4 класс</a:t>
            </a:r>
          </a:p>
        </p:txBody>
      </p:sp>
      <p:graphicFrame>
        <p:nvGraphicFramePr>
          <p:cNvPr id="48131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692150"/>
          <a:ext cx="4681538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5533739" imgH="7286447" progId="AcroExch.Document.DC">
                  <p:embed/>
                </p:oleObj>
              </mc:Choice>
              <mc:Fallback>
                <p:oleObj name="Acrobat Document" r:id="rId3" imgW="5533739" imgH="7286447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2150"/>
                        <a:ext cx="4681538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3438" y="692150"/>
          <a:ext cx="4500562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5" imgW="5533739" imgH="7286447" progId="AcroExch.Document.DC">
                  <p:embed/>
                </p:oleObj>
              </mc:Choice>
              <mc:Fallback>
                <p:oleObj name="Acrobat Document" r:id="rId5" imgW="5533739" imgH="7286447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92150"/>
                        <a:ext cx="4500562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3286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808" cy="3884"/>
          </a:xfrm>
        </p:grpSpPr>
        <p:pic>
          <p:nvPicPr>
            <p:cNvPr id="49156" name="Picture 3" descr="Смысловое чтение_2 класс_БЛОК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0"/>
              <a:ext cx="2950" cy="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7" name="Picture 4" descr="Смысловое чтение_2 класс_БЛОК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50" cy="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5" name="Picture 5" descr="Смысловое чтение_2 класс_cover_Страница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50" y="5589588"/>
            <a:ext cx="958850" cy="12684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2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Смысловое чтение_3 класс_block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8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Смысловое чтение_3 класс_cover_Страница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4365625"/>
            <a:ext cx="1804988" cy="23780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Смсысловое чтение_4 класс_block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5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Смсысловое чтение_4 класс_cover_Страница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257675"/>
            <a:ext cx="1968500" cy="2565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7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Скорочтение_4 класс_обло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765175"/>
            <a:ext cx="2195512" cy="30972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900113" y="0"/>
            <a:ext cx="7775575" cy="427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342900" algn="ctr"/>
            <a:r>
              <a:rPr lang="ru-RU" altLang="ru-RU" sz="2200" b="1">
                <a:solidFill>
                  <a:srgbClr val="FF0000"/>
                </a:solidFill>
                <a:cs typeface="Arial" charset="0"/>
              </a:rPr>
              <a:t>Тренажёры по скорочтению</a:t>
            </a:r>
            <a:endParaRPr lang="ru-RU" altLang="ru-RU" b="1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52229" name="Picture 5" descr="Скорочтение_3 класс_облож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65175"/>
            <a:ext cx="2089150" cy="309721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7" descr="Скорочтение_1 класс_облож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6"/>
          <a:stretch>
            <a:fillRect/>
          </a:stretch>
        </p:blipFill>
        <p:spPr bwMode="auto">
          <a:xfrm>
            <a:off x="0" y="765175"/>
            <a:ext cx="2093913" cy="30972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8" descr="Скорочтение_2 класс_облож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65175"/>
            <a:ext cx="2160587" cy="30702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3" descr="Скорочтение_1 класс_блок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20859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2" descr="Скорочтение_2 класс_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933825"/>
            <a:ext cx="216058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2" descr="Скорочтение_3 класс_блок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33825"/>
            <a:ext cx="225583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6" descr="Скорочтение_4 класс_блок_Страница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933825"/>
            <a:ext cx="22288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1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 descr="Скорочтение_1 класс_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6"/>
          <a:stretch>
            <a:fillRect/>
          </a:stretch>
        </p:blipFill>
        <p:spPr bwMode="auto">
          <a:xfrm>
            <a:off x="0" y="765175"/>
            <a:ext cx="1692275" cy="25019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13" descr="Скорочтение 1 класс. Тренажёр для школь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733425"/>
            <a:ext cx="349567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5" descr="Скорочтение 1 класс. Тренажёр для школь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715963"/>
            <a:ext cx="38354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4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невник читателя_3 класс_МАКЕТ В ПЕЧАТЬ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Дневник читателя_3 класс_МАКЕТ В ПЕЧАТЬ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5444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7" descr="Скорочтение_1 класс_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6"/>
          <a:stretch>
            <a:fillRect/>
          </a:stretch>
        </p:blipFill>
        <p:spPr bwMode="auto">
          <a:xfrm>
            <a:off x="0" y="765175"/>
            <a:ext cx="1619250" cy="23955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2" descr="Скорочтение 1 класс. Тренажёр для школь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793750"/>
            <a:ext cx="363378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 descr="Скорочтение 1 класс. Тренажёр для школь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776288"/>
            <a:ext cx="35083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9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 descr="Скорочтение 2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692150"/>
            <a:ext cx="34956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 descr="Скорочтение_2 класс_облож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76700"/>
            <a:ext cx="1501775" cy="21351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2" descr="Скорочтение 2 класс. Тренажёр для школь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692150"/>
            <a:ext cx="34956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6" descr="Скорочтение 2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079875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Скорочтение 2 класс. Тренажёр для школь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765175"/>
            <a:ext cx="4079875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8" descr="Скорочтение_2 класс_облож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016500"/>
            <a:ext cx="1295400" cy="1841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Скорочтение_3 класс_блок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9295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Скорочтение_3 класс_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4365625"/>
            <a:ext cx="1871662" cy="24923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2" descr="Скорочтение_3 класс_блок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7092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47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Скорочтение 3 класс. Тренажёр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76250"/>
            <a:ext cx="44227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Скорочтение 3 класс. Тренажёр для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476250"/>
            <a:ext cx="44227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Скорочтение_3 класс_облож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802188"/>
            <a:ext cx="1189037" cy="15811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Скорочтение_4 класс_обло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313" cy="16287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Скорочтение_4 класс_блок_Страница_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49275"/>
            <a:ext cx="7740650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0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Скорочтение_4 класс_обло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5229225"/>
            <a:ext cx="1230312" cy="16287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Скорочтение_4 класс_блок_Страница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61263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Скорочтение_4 класс_блок_Страница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7634288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Скорочтение_4 класс_блок_Страница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Скорочтение_4 класс_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941888"/>
            <a:ext cx="1447800" cy="19161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Скорочтение_4 класс_обло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4724400"/>
            <a:ext cx="1611312" cy="2133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Скорочтение_4 класс_блок_Страница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7993062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1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2" y="476672"/>
            <a:ext cx="6706827" cy="994648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</a:rPr>
              <a:t>Развитие речи. </a:t>
            </a:r>
          </a:p>
        </p:txBody>
      </p:sp>
      <p:pic>
        <p:nvPicPr>
          <p:cNvPr id="30723" name="Picture 3" descr="Здравствуй, зимушка-зима! Детям о природе и временах года в стихах (7БЦ твердый перепле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r="7375"/>
          <a:stretch>
            <a:fillRect/>
          </a:stretch>
        </p:blipFill>
        <p:spPr bwMode="auto">
          <a:xfrm>
            <a:off x="6414492" y="3755702"/>
            <a:ext cx="2382838" cy="28019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Здравствуй, весна-красна! Детям о природе и временах года в стихах (7БЦ твердый переплет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-3792" r="9291"/>
          <a:stretch>
            <a:fillRect/>
          </a:stretch>
        </p:blipFill>
        <p:spPr bwMode="auto">
          <a:xfrm>
            <a:off x="1619672" y="1247775"/>
            <a:ext cx="2339975" cy="2808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Здравствуй, осень золотая! Детям о природе и временах года в стихах - обложка кни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50261"/>
            <a:ext cx="2308225" cy="2735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Здравствуй, лето красное! Детям о природе и временах года в стихах - обложка книг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14451"/>
            <a:ext cx="2281237" cy="28082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6" descr="ГОТОВ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7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320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pic>
        <p:nvPicPr>
          <p:cNvPr id="9220" name="Рисунок 1" descr="C:\Users\User\Documents\!Работа в планете\направления Планета\соцсети\youtube\Читательские дневники\слайды\Содержание\1кл\Читательский дневник_1 класс_демо_Страница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789363"/>
            <a:ext cx="213995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2" descr="C:\Users\User\Documents\!Работа в планете\направления Планета\соцсети\youtube\Читательские дневники\слайды\Содержание\2кл\Читательский дневник_2 класс_демо_Страница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778250"/>
            <a:ext cx="213836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3" descr="C:\Users\User\Documents\!Работа в планете\направления Планета\соцсети\youtube\Читательские дневники\слайды\Содержание\3кл\Читательский дневник_3 класс_демо_Страница_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3778250"/>
            <a:ext cx="23717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4" descr="C:\Users\User\Documents\!Работа в планете\направления Планета\соцсети\youtube\Читательские дневники\слайды\Содержание\4кл\Читательский дневник_4 класс_демо_Страница_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778250"/>
            <a:ext cx="2287587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98500"/>
            <a:ext cx="2011362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698500"/>
            <a:ext cx="2138363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698500"/>
            <a:ext cx="202088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698500"/>
            <a:ext cx="2027237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5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Весна-красна_МАКЕТ в ПЕЧАТЬ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4967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Весна-красна_МАКЕТ в ПЕЧАТЬ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ГОТОВО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1079500" cy="727075"/>
          </a:xfrm>
        </p:spPr>
      </p:pic>
    </p:spTree>
    <p:extLst>
      <p:ext uri="{BB962C8B-B14F-4D97-AF65-F5344CB8AC3E}">
        <p14:creationId xmlns:p14="http://schemas.microsoft.com/office/powerpoint/2010/main" val="7588971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920037" cy="175260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1"/>
                </a:solidFill>
                <a:latin typeface="Constantia" pitchFamily="18" charset="0"/>
              </a:rPr>
              <a:t>Спасибо за внимание!</a:t>
            </a:r>
            <a:endParaRPr lang="en-US" altLang="ru-RU" smtClean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58371" name="Picture 6" descr="ГОТО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48" y="2636912"/>
            <a:ext cx="3240088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700808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>
                <a:solidFill>
                  <a:srgbClr val="FF0000"/>
                </a:solidFill>
                <a:latin typeface="Constantia" pitchFamily="18" charset="0"/>
              </a:rPr>
              <a:t>Спасибо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440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ChangeArrowheads="1"/>
          </p:cNvSpPr>
          <p:nvPr/>
        </p:nvSpPr>
        <p:spPr bwMode="auto">
          <a:xfrm>
            <a:off x="1588" y="-171450"/>
            <a:ext cx="914241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ru-RU" altLang="ru-RU" sz="3200" b="1">
                <a:solidFill>
                  <a:schemeClr val="accent2"/>
                </a:solidFill>
              </a:rPr>
              <a:t>Демоверсии</a:t>
            </a:r>
          </a:p>
        </p:txBody>
      </p:sp>
      <p:sp>
        <p:nvSpPr>
          <p:cNvPr id="63491" name="Rectangle 2"/>
          <p:cNvSpPr txBox="1">
            <a:spLocks noChangeArrowheads="1"/>
          </p:cNvSpPr>
          <p:nvPr/>
        </p:nvSpPr>
        <p:spPr bwMode="auto">
          <a:xfrm>
            <a:off x="255588" y="1484313"/>
            <a:ext cx="8675687" cy="215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ru-RU" sz="2800" dirty="0">
                <a:solidFill>
                  <a:schemeClr val="accent2"/>
                </a:solidFill>
              </a:rPr>
              <a:t>из серии «Учение с увлечением» от издательства «Планета» доступны для скачивания 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</a:pPr>
            <a:endParaRPr lang="ru-RU" altLang="ru-RU" sz="32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ru-RU" altLang="ru-RU" sz="3200" b="1" dirty="0">
                <a:solidFill>
                  <a:srgbClr val="FF0000"/>
                </a:solidFill>
              </a:rPr>
              <a:t>Сайт:</a:t>
            </a:r>
            <a:r>
              <a:rPr lang="ru-RU" altLang="ru-RU" sz="3200" b="1" dirty="0">
                <a:solidFill>
                  <a:schemeClr val="tx2"/>
                </a:solidFill>
              </a:rPr>
              <a:t> </a:t>
            </a:r>
            <a:r>
              <a:rPr lang="en-US" altLang="ru-RU" sz="3200" b="1" dirty="0">
                <a:solidFill>
                  <a:srgbClr val="FF0000"/>
                </a:solidFill>
              </a:rPr>
              <a:t>www.planeta-kniga.ru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pic>
        <p:nvPicPr>
          <p:cNvPr id="10244" name="Рисунок 1" descr="C:\Users\User\Documents\!Работа в планете\направления Планета\соцсети\youtube\Читательские дневники\слайды\Содержание\1кл\Читательский дневник_1 класс_демо_Страница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8500"/>
            <a:ext cx="4286250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2" descr="C:\Users\User\Documents\!Работа в планете\направления Планета\соцсети\youtube\Читательские дневники\слайды\Содержание\2кл\Читательский дневник_2 класс_демо_Страница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8500"/>
            <a:ext cx="4181475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4884738"/>
            <a:ext cx="120173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4913313"/>
            <a:ext cx="12858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3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ГОТ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116013" y="71438"/>
            <a:ext cx="74882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3200" b="1">
                <a:solidFill>
                  <a:srgbClr val="990033"/>
                </a:solidFill>
              </a:rPr>
              <a:t>Смысловое чтение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pic>
        <p:nvPicPr>
          <p:cNvPr id="11268" name="Рисунок 3" descr="C:\Users\User\Documents\!Работа в планете\направления Планета\соцсети\youtube\Читательские дневники\слайды\Содержание\3кл\Читательский дневник_3 класс_демо_Страница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464343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4" descr="C:\Users\User\Documents\!Работа в планете\направления Планета\соцсети\youtube\Читательские дневники\слайды\Содержание\4кл\Читательский дневник_4 класс_демо_Страница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763588"/>
            <a:ext cx="42926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4951413"/>
            <a:ext cx="10858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4941888"/>
            <a:ext cx="1084262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2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</TotalTime>
  <Words>399</Words>
  <Application>Microsoft Office PowerPoint</Application>
  <PresentationFormat>Экран (4:3)</PresentationFormat>
  <Paragraphs>75</Paragraphs>
  <Slides>72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5" baseType="lpstr">
      <vt:lpstr>Office Theme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Хорошая речь</vt:lpstr>
      <vt:lpstr>Читаем и обсуждаем</vt:lpstr>
      <vt:lpstr>Занятие 1</vt:lpstr>
      <vt:lpstr>Презентация PowerPoint</vt:lpstr>
      <vt:lpstr>Занятие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текстом.    </vt:lpstr>
      <vt:lpstr>Презентация PowerPoint</vt:lpstr>
      <vt:lpstr>Презентация PowerPoint</vt:lpstr>
      <vt:lpstr> Читательская. Естественнонаучная грамотность.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речи. 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Useer</dc:creator>
  <cp:lastModifiedBy>Globus</cp:lastModifiedBy>
  <cp:revision>186</cp:revision>
  <dcterms:created xsi:type="dcterms:W3CDTF">2021-01-14T15:46:40Z</dcterms:created>
  <dcterms:modified xsi:type="dcterms:W3CDTF">2024-03-11T06:48:50Z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8</vt:i4>
  </property>
</Properties>
</file>