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7" r:id="rId3"/>
    <p:sldId id="331" r:id="rId4"/>
    <p:sldId id="333" r:id="rId5"/>
    <p:sldId id="310" r:id="rId6"/>
    <p:sldId id="332" r:id="rId7"/>
    <p:sldId id="325" r:id="rId8"/>
    <p:sldId id="354" r:id="rId9"/>
    <p:sldId id="335" r:id="rId10"/>
    <p:sldId id="336" r:id="rId11"/>
    <p:sldId id="326" r:id="rId12"/>
    <p:sldId id="334" r:id="rId13"/>
    <p:sldId id="330" r:id="rId14"/>
    <p:sldId id="337" r:id="rId15"/>
    <p:sldId id="338" r:id="rId16"/>
    <p:sldId id="339" r:id="rId17"/>
    <p:sldId id="355" r:id="rId18"/>
    <p:sldId id="357" r:id="rId19"/>
    <p:sldId id="365" r:id="rId20"/>
    <p:sldId id="358" r:id="rId21"/>
    <p:sldId id="366" r:id="rId22"/>
    <p:sldId id="359" r:id="rId23"/>
    <p:sldId id="360" r:id="rId24"/>
    <p:sldId id="361" r:id="rId25"/>
    <p:sldId id="367" r:id="rId26"/>
    <p:sldId id="362" r:id="rId27"/>
    <p:sldId id="368" r:id="rId28"/>
    <p:sldId id="369" r:id="rId29"/>
    <p:sldId id="364" r:id="rId30"/>
    <p:sldId id="370" r:id="rId31"/>
    <p:sldId id="363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6" autoAdjust="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2819400"/>
            <a:ext cx="3467100" cy="16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4900" y="2819400"/>
            <a:ext cx="3467100" cy="16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295400" y="4572000"/>
            <a:ext cx="3467100" cy="16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914900" y="4572000"/>
            <a:ext cx="3467100" cy="16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73D5DA93-F4CD-42E4-B326-64E6B4D0521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295400" y="2819400"/>
            <a:ext cx="3467100" cy="16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1295400" y="4572000"/>
            <a:ext cx="3467100" cy="1600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3"/>
          </p:nvPr>
        </p:nvSpPr>
        <p:spPr>
          <a:xfrm>
            <a:off x="4914900" y="2819400"/>
            <a:ext cx="3467100" cy="3352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553200" y="6507163"/>
            <a:ext cx="18288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1295400" y="6507163"/>
            <a:ext cx="2895600" cy="274637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5791200" y="6172200"/>
            <a:ext cx="762000" cy="609600"/>
          </a:xfrm>
        </p:spPr>
        <p:txBody>
          <a:bodyPr/>
          <a:lstStyle>
            <a:lvl1pPr>
              <a:defRPr/>
            </a:lvl1pPr>
          </a:lstStyle>
          <a:p>
            <a:fld id="{7ED77B1B-3A2A-4E96-8057-4DC8195456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12.10.2023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9144000" cy="2357454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Технологический цикл взаимодействия </a:t>
            </a:r>
            <a:br>
              <a:rPr lang="ru-RU" sz="2400" b="1" dirty="0"/>
            </a:br>
            <a:r>
              <a:rPr lang="ru-RU" sz="2400" b="1" dirty="0"/>
              <a:t>детского сада и семьи </a:t>
            </a:r>
            <a:br>
              <a:rPr lang="ru-RU" sz="2400" b="1" dirty="0"/>
            </a:br>
            <a:r>
              <a:rPr lang="ru-RU" sz="2400" b="1" dirty="0"/>
              <a:t>как особого социально-педагогического процесса</a:t>
            </a:r>
            <a:br>
              <a:rPr lang="ru-RU" sz="2400" b="1" dirty="0">
                <a:solidFill>
                  <a:schemeClr val="bg2">
                    <a:lumMod val="25000"/>
                  </a:schemeClr>
                </a:solidFill>
              </a:rPr>
            </a:br>
            <a:br>
              <a:rPr lang="ru-RU" sz="24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857628"/>
            <a:ext cx="9144000" cy="2000264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1600" i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None/>
            </a:pPr>
            <a:r>
              <a:rPr lang="ru-RU" sz="1600" i="1" dirty="0"/>
              <a:t>Вебинар по региональной программе «Воспитание маленького волжанина»</a:t>
            </a:r>
          </a:p>
          <a:p>
            <a:pPr algn="ctr">
              <a:buNone/>
            </a:pPr>
            <a:r>
              <a:rPr lang="ru-RU" sz="1600" i="1" dirty="0"/>
              <a:t> Е.С.Евдокимова, к.п.н., доцент кафедры педагогики </a:t>
            </a:r>
          </a:p>
          <a:p>
            <a:pPr algn="ctr">
              <a:buNone/>
            </a:pPr>
            <a:r>
              <a:rPr lang="ru-RU" sz="1600" i="1" dirty="0"/>
              <a:t>ФГБОУ ВО «Волгоградский государственный социально-педагогический университет»,</a:t>
            </a:r>
          </a:p>
          <a:p>
            <a:pPr algn="ctr">
              <a:buNone/>
            </a:pPr>
            <a:r>
              <a:rPr lang="ru-RU" sz="1600" i="1" dirty="0"/>
              <a:t>научный руководитель региональной программы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br>
              <a:rPr lang="ru-RU" sz="1600" b="1" dirty="0"/>
            </a:br>
            <a:r>
              <a:rPr lang="ru-RU" sz="1400" i="1" dirty="0">
                <a:solidFill>
                  <a:srgbClr val="FFFF00"/>
                </a:solidFill>
              </a:rPr>
              <a:t> </a:t>
            </a:r>
            <a:br>
              <a:rPr lang="ru-RU" sz="1400" i="1" dirty="0">
                <a:solidFill>
                  <a:srgbClr val="FFFF00"/>
                </a:solidFill>
              </a:rPr>
            </a:br>
            <a:r>
              <a:rPr lang="ru-RU" sz="2200" i="1" dirty="0">
                <a:solidFill>
                  <a:srgbClr val="002060"/>
                </a:solidFill>
              </a:rPr>
              <a:t>Цикл взаимодействия детского сада и семьи: </a:t>
            </a:r>
            <a:br>
              <a:rPr lang="ru-RU" sz="2200" i="1" dirty="0">
                <a:solidFill>
                  <a:srgbClr val="002060"/>
                </a:solidFill>
              </a:rPr>
            </a:br>
            <a:r>
              <a:rPr lang="ru-RU" sz="2200" i="1" dirty="0" err="1">
                <a:solidFill>
                  <a:srgbClr val="002060"/>
                </a:solidFill>
              </a:rPr>
              <a:t>макроуровень</a:t>
            </a:r>
            <a:r>
              <a:rPr lang="ru-RU" sz="2200" i="1" dirty="0">
                <a:solidFill>
                  <a:srgbClr val="002060"/>
                </a:solidFill>
              </a:rPr>
              <a:t> </a:t>
            </a:r>
            <a:br>
              <a:rPr lang="ru-RU" sz="1600" b="1" dirty="0">
                <a:solidFill>
                  <a:srgbClr val="002060"/>
                </a:solidFill>
              </a:rPr>
            </a:br>
            <a:br>
              <a:rPr lang="ru-RU" sz="1600" dirty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86314" y="1859757"/>
            <a:ext cx="3900486" cy="449820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1859757"/>
            <a:ext cx="4173860" cy="4500563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1200" dirty="0"/>
              <a:t> </a:t>
            </a:r>
          </a:p>
          <a:p>
            <a:pPr algn="ctr">
              <a:lnSpc>
                <a:spcPct val="80000"/>
              </a:lnSpc>
              <a:buNone/>
            </a:pPr>
            <a:endParaRPr lang="ru-RU" sz="1200" dirty="0">
              <a:latin typeface="+mj-lt"/>
            </a:endParaRPr>
          </a:p>
          <a:p>
            <a:pPr algn="ctr">
              <a:lnSpc>
                <a:spcPct val="80000"/>
              </a:lnSpc>
              <a:buNone/>
            </a:pPr>
            <a:endParaRPr lang="ru-RU" sz="1200" dirty="0">
              <a:latin typeface="+mj-lt"/>
            </a:endParaRPr>
          </a:p>
          <a:p>
            <a:pPr algn="ctr">
              <a:lnSpc>
                <a:spcPct val="80000"/>
              </a:lnSpc>
              <a:buNone/>
            </a:pPr>
            <a:endParaRPr lang="ru-RU" sz="1200" dirty="0">
              <a:latin typeface="+mj-lt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1800" dirty="0">
                <a:latin typeface="+mj-lt"/>
              </a:rPr>
              <a:t>1. Зарождение новых идей.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dirty="0">
                <a:latin typeface="+mj-lt"/>
              </a:rPr>
              <a:t>2. Первоначальное признание, 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dirty="0">
                <a:latin typeface="+mj-lt"/>
              </a:rPr>
              <a:t>освоение этих идей.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dirty="0">
                <a:latin typeface="+mj-lt"/>
              </a:rPr>
              <a:t>3. Распространение, детальная разработка идей.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dirty="0">
                <a:latin typeface="+mj-lt"/>
              </a:rPr>
              <a:t>4. Господство, признание, повсеместное использование идей.</a:t>
            </a:r>
          </a:p>
          <a:p>
            <a:pPr algn="ctr">
              <a:lnSpc>
                <a:spcPct val="80000"/>
              </a:lnSpc>
              <a:buNone/>
            </a:pPr>
            <a:r>
              <a:rPr lang="ru-RU" sz="1800" dirty="0">
                <a:latin typeface="+mj-lt"/>
              </a:rPr>
              <a:t>5. Старение, кризис, замена новыми взаимосвязями, системами.</a:t>
            </a:r>
          </a:p>
          <a:p>
            <a:pPr algn="ctr">
              <a:lnSpc>
                <a:spcPct val="80000"/>
              </a:lnSpc>
              <a:buNone/>
            </a:pPr>
            <a:endParaRPr lang="ru-RU" sz="1600" dirty="0">
              <a:latin typeface="+mj-lt"/>
            </a:endParaRPr>
          </a:p>
          <a:p>
            <a:pPr algn="ctr">
              <a:lnSpc>
                <a:spcPct val="80000"/>
              </a:lnSpc>
              <a:buNone/>
            </a:pPr>
            <a:endParaRPr lang="ru-RU" sz="1600" dirty="0">
              <a:latin typeface="+mj-lt"/>
            </a:endParaRPr>
          </a:p>
          <a:p>
            <a:pPr algn="ctr">
              <a:lnSpc>
                <a:spcPct val="80000"/>
              </a:lnSpc>
              <a:buNone/>
            </a:pPr>
            <a:endParaRPr lang="ru-RU" sz="1600" dirty="0">
              <a:latin typeface="+mj-lt"/>
            </a:endParaRPr>
          </a:p>
          <a:p>
            <a:pPr algn="ctr">
              <a:lnSpc>
                <a:spcPct val="80000"/>
              </a:lnSpc>
              <a:buNone/>
            </a:pPr>
            <a:endParaRPr lang="ru-RU" sz="1600" dirty="0">
              <a:latin typeface="+mj-lt"/>
            </a:endParaRPr>
          </a:p>
          <a:p>
            <a:pPr algn="ctr">
              <a:lnSpc>
                <a:spcPct val="80000"/>
              </a:lnSpc>
              <a:buNone/>
            </a:pPr>
            <a:r>
              <a:rPr lang="ru-RU" sz="1400" i="1" dirty="0">
                <a:latin typeface="+mj-lt"/>
              </a:rPr>
              <a:t>(</a:t>
            </a:r>
            <a:r>
              <a:rPr lang="ru-RU" sz="1400" i="1" dirty="0" err="1"/>
              <a:t>Ю.В.Яковец</a:t>
            </a:r>
            <a:r>
              <a:rPr lang="ru-RU" sz="1400" i="1" dirty="0"/>
              <a:t>, С.В.Пирогов; 1993)</a:t>
            </a:r>
          </a:p>
          <a:p>
            <a:pPr algn="ctr">
              <a:lnSpc>
                <a:spcPct val="80000"/>
              </a:lnSpc>
              <a:buNone/>
            </a:pPr>
            <a:endParaRPr lang="ru-RU" sz="1600" dirty="0">
              <a:latin typeface="+mj-lt"/>
            </a:endParaRPr>
          </a:p>
          <a:p>
            <a:pPr algn="ctr">
              <a:buNone/>
            </a:pPr>
            <a:endParaRPr lang="ru-RU" sz="1200" dirty="0"/>
          </a:p>
        </p:txBody>
      </p:sp>
      <p:pic>
        <p:nvPicPr>
          <p:cNvPr id="6" name="Содержимое 5" descr="ris20130328-5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85679" y="2071678"/>
            <a:ext cx="2602137" cy="4143404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br>
              <a:rPr lang="ru-RU" sz="18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1400" dirty="0"/>
            </a:br>
            <a:r>
              <a:rPr lang="ru-RU" sz="1400" dirty="0">
                <a:solidFill>
                  <a:srgbClr val="FFFF00"/>
                </a:solidFill>
              </a:rPr>
              <a:t>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История развития взаимодействия семьи и образования в России </a:t>
            </a:r>
            <a:br>
              <a:rPr lang="ru-RU" sz="1400" dirty="0">
                <a:solidFill>
                  <a:schemeClr val="bg2">
                    <a:lumMod val="25000"/>
                  </a:schemeClr>
                </a:solidFill>
              </a:rPr>
            </a:br>
            <a:endParaRPr lang="ru-RU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Текст 10"/>
          <p:cNvSpPr>
            <a:spLocks noGrp="1"/>
          </p:cNvSpPr>
          <p:nvPr>
            <p:ph type="body" sz="half" idx="3"/>
          </p:nvPr>
        </p:nvSpPr>
        <p:spPr>
          <a:xfrm>
            <a:off x="4643438" y="2000240"/>
            <a:ext cx="4500562" cy="435771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2000240"/>
            <a:ext cx="4497388" cy="4360080"/>
          </a:xfrm>
          <a:solidFill>
            <a:schemeClr val="bg2">
              <a:lumMod val="9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/>
              <a:t>             </a:t>
            </a:r>
          </a:p>
          <a:p>
            <a:r>
              <a:rPr lang="ru-RU" i="1" dirty="0"/>
              <a:t> </a:t>
            </a:r>
            <a:r>
              <a:rPr lang="ru-RU" sz="2400" dirty="0"/>
              <a:t>Семейно-родовое воспитание;</a:t>
            </a:r>
          </a:p>
          <a:p>
            <a:r>
              <a:rPr lang="ru-RU" sz="2400" dirty="0"/>
              <a:t>Общественное (сословное) воспитание в изоляции от семьи (полная отстраненность родителей от воспитания) </a:t>
            </a:r>
            <a:r>
              <a:rPr lang="ru-RU" sz="1800" dirty="0"/>
              <a:t>(2 пол.</a:t>
            </a:r>
            <a:r>
              <a:rPr lang="en-US" sz="1800" dirty="0"/>
              <a:t>XVIII – </a:t>
            </a:r>
            <a:r>
              <a:rPr lang="ru-RU" sz="1800" dirty="0"/>
              <a:t>сер.</a:t>
            </a:r>
            <a:r>
              <a:rPr lang="en-US" sz="1800" dirty="0"/>
              <a:t>XIX)</a:t>
            </a:r>
            <a:r>
              <a:rPr lang="ru-RU" sz="1800" dirty="0"/>
              <a:t>;</a:t>
            </a:r>
          </a:p>
          <a:p>
            <a:r>
              <a:rPr lang="ru-RU" sz="2400" dirty="0"/>
              <a:t>Общественно-семейное воспитание (координация, согласованность) (</a:t>
            </a:r>
            <a:r>
              <a:rPr lang="ru-RU" sz="1800" dirty="0"/>
              <a:t>сер.</a:t>
            </a:r>
            <a:r>
              <a:rPr lang="en-US" sz="1800" dirty="0"/>
              <a:t>XIX</a:t>
            </a:r>
            <a:r>
              <a:rPr lang="ru-RU" sz="1800" dirty="0"/>
              <a:t> – </a:t>
            </a:r>
            <a:r>
              <a:rPr lang="ru-RU" sz="1800" dirty="0" err="1"/>
              <a:t>нач</a:t>
            </a:r>
            <a:r>
              <a:rPr lang="ru-RU" sz="1800" dirty="0"/>
              <a:t>.</a:t>
            </a:r>
            <a:r>
              <a:rPr lang="en-US" sz="1800" dirty="0"/>
              <a:t>XX</a:t>
            </a:r>
            <a:r>
              <a:rPr lang="ru-RU" sz="1800" dirty="0"/>
              <a:t>);</a:t>
            </a:r>
          </a:p>
          <a:p>
            <a:r>
              <a:rPr lang="ru-RU" sz="2400" dirty="0"/>
              <a:t>Общественно-семейное воспитание   (воздействие, контроль, </a:t>
            </a:r>
            <a:r>
              <a:rPr lang="en-US" sz="2400" dirty="0"/>
              <a:t>S-O</a:t>
            </a:r>
            <a:r>
              <a:rPr lang="ru-RU" sz="2400" dirty="0"/>
              <a:t> отношения) (</a:t>
            </a:r>
            <a:r>
              <a:rPr lang="ru-RU" sz="1800" dirty="0" err="1"/>
              <a:t>нач</a:t>
            </a:r>
            <a:r>
              <a:rPr lang="ru-RU" sz="1800" dirty="0"/>
              <a:t>.</a:t>
            </a:r>
            <a:r>
              <a:rPr lang="en-US" sz="1800" dirty="0"/>
              <a:t>XX</a:t>
            </a:r>
            <a:r>
              <a:rPr lang="ru-RU" sz="1800" dirty="0"/>
              <a:t> – сер. 90-х гг. </a:t>
            </a:r>
            <a:r>
              <a:rPr lang="en-US" sz="1800" dirty="0"/>
              <a:t>XX</a:t>
            </a:r>
            <a:r>
              <a:rPr lang="ru-RU" sz="1800" dirty="0"/>
              <a:t> в.);</a:t>
            </a:r>
          </a:p>
          <a:p>
            <a:r>
              <a:rPr lang="ru-RU" sz="2400" dirty="0"/>
              <a:t>Семейно-общественное воспитание (взаимодействие партнеров, </a:t>
            </a:r>
            <a:r>
              <a:rPr lang="en-US" sz="2400" dirty="0"/>
              <a:t>S-S</a:t>
            </a:r>
            <a:r>
              <a:rPr lang="ru-RU" sz="2400" dirty="0"/>
              <a:t> отношения)</a:t>
            </a:r>
          </a:p>
          <a:p>
            <a:pPr algn="r">
              <a:buNone/>
            </a:pPr>
            <a:r>
              <a:rPr lang="ru-RU" sz="2400" dirty="0"/>
              <a:t>(</a:t>
            </a:r>
            <a:r>
              <a:rPr lang="ru-RU" sz="2000" i="1" dirty="0"/>
              <a:t>М.Н. </a:t>
            </a:r>
            <a:r>
              <a:rPr lang="ru-RU" sz="2000" i="1" dirty="0" err="1"/>
              <a:t>Недвецкая</a:t>
            </a:r>
            <a:r>
              <a:rPr lang="ru-RU" sz="2000" i="1" dirty="0"/>
              <a:t>, 2006</a:t>
            </a:r>
            <a:r>
              <a:rPr lang="ru-RU" sz="2400" dirty="0"/>
              <a:t>)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3" name="Содержимое 12" descr="66287859.208x208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785711" y="2761464"/>
            <a:ext cx="4216015" cy="283527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86752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Семья – динамическая система. </a:t>
            </a:r>
            <a:br>
              <a:rPr lang="ru-RU" sz="2400" b="1" dirty="0"/>
            </a:br>
            <a:r>
              <a:rPr lang="ru-RU" sz="2400" b="1" dirty="0"/>
              <a:t>Жизненный цикл семьи.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0" y="1714488"/>
            <a:ext cx="9144000" cy="442915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dirty="0"/>
              <a:t>   </a:t>
            </a:r>
          </a:p>
          <a:p>
            <a:pPr marL="457200" indent="-457200">
              <a:buFont typeface="+mj-lt"/>
              <a:buAutoNum type="arabicPeriod"/>
            </a:pPr>
            <a:endParaRPr lang="ru-RU" sz="2000" dirty="0"/>
          </a:p>
          <a:p>
            <a:pPr marL="457200" indent="-457200">
              <a:buFont typeface="+mj-lt"/>
              <a:buAutoNum type="arabicPeriod"/>
            </a:pPr>
            <a:r>
              <a:rPr lang="ru-RU" sz="2000" dirty="0"/>
              <a:t>  </a:t>
            </a:r>
            <a:r>
              <a:rPr lang="ru-RU" sz="2000" b="1" dirty="0"/>
              <a:t>Формирующаяся семья (0-5 лет), детей нет.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b="1" dirty="0" err="1"/>
              <a:t>Детородящая</a:t>
            </a:r>
            <a:r>
              <a:rPr lang="ru-RU" sz="2000" b="1" dirty="0"/>
              <a:t> семья, возраст старшего ребенка до 3 лет.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b="1" dirty="0"/>
              <a:t>Семья с детьми дошкольниками, старшему ребенку 3-6 лет.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dirty="0"/>
              <a:t>Семья с детьми-школьниками, старшему ребенку 6-13 лет.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dirty="0"/>
              <a:t>Семья с детьми-подростками, старшему ребенку 13-21 год.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dirty="0"/>
              <a:t>Семья, «отправляющая» детей в жизнь.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dirty="0"/>
              <a:t>Супруги зрелого возраста.</a:t>
            </a:r>
          </a:p>
          <a:p>
            <a:pPr marL="609600" indent="-609600">
              <a:lnSpc>
                <a:spcPct val="80000"/>
              </a:lnSpc>
              <a:buFont typeface="+mj-lt"/>
              <a:buAutoNum type="arabicPeriod"/>
              <a:defRPr/>
            </a:pPr>
            <a:r>
              <a:rPr lang="ru-RU" sz="2000" dirty="0"/>
              <a:t>Стареющая семья.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98958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1071570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/>
            <a:br>
              <a:rPr lang="ru-RU" sz="2400" i="1" dirty="0">
                <a:solidFill>
                  <a:schemeClr val="tx2">
                    <a:lumMod val="75000"/>
                  </a:schemeClr>
                </a:solidFill>
              </a:rPr>
            </a:br>
            <a:br>
              <a:rPr lang="ru-RU" sz="24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Цикл взаимодействия детского сада и семьи: </a:t>
            </a:r>
            <a:br>
              <a:rPr lang="ru-RU" sz="2400" i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400" i="1" dirty="0">
                <a:solidFill>
                  <a:schemeClr val="tx2">
                    <a:lumMod val="75000"/>
                  </a:schemeClr>
                </a:solidFill>
              </a:rPr>
              <a:t>микроуровень </a:t>
            </a:r>
            <a:br>
              <a:rPr lang="ru-RU" sz="2400" dirty="0"/>
            </a:b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643438" y="2000240"/>
            <a:ext cx="4497388" cy="4355325"/>
          </a:xfrm>
          <a:solidFill>
            <a:srgbClr val="FFC000"/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2000240"/>
            <a:ext cx="4497388" cy="436008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  <a:t>      </a:t>
            </a:r>
          </a:p>
          <a:p>
            <a:pPr algn="ctr">
              <a:buNone/>
            </a:pP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Фазы цикла:</a:t>
            </a:r>
          </a:p>
          <a:p>
            <a:pPr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1 – зарождение,</a:t>
            </a:r>
          </a:p>
          <a:p>
            <a:pPr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2 – подъем,</a:t>
            </a:r>
          </a:p>
          <a:p>
            <a:pPr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3 – упадок,</a:t>
            </a:r>
          </a:p>
          <a:p>
            <a:pPr algn="ctr"/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4 -  гибель.</a:t>
            </a:r>
          </a:p>
          <a:p>
            <a:pPr algn="ctr">
              <a:buNone/>
            </a:pP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endParaRPr lang="ru-RU" sz="180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ru-RU" sz="1400" i="1" dirty="0">
                <a:solidFill>
                  <a:schemeClr val="tx2">
                    <a:lumMod val="50000"/>
                  </a:schemeClr>
                </a:solidFill>
              </a:rPr>
              <a:t>Ю.Н.Соколов </a:t>
            </a:r>
            <a:r>
              <a:rPr lang="ru-RU" sz="1400" i="1" dirty="0" err="1">
                <a:solidFill>
                  <a:schemeClr val="tx2">
                    <a:lumMod val="50000"/>
                  </a:schemeClr>
                </a:solidFill>
              </a:rPr>
              <a:t>д.филос.н</a:t>
            </a:r>
            <a:r>
              <a:rPr lang="ru-RU" sz="1800" dirty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>
              <a:buNone/>
            </a:pPr>
            <a:endParaRPr lang="ru-RU" sz="1600" b="1" i="1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None/>
            </a:pPr>
            <a:r>
              <a:rPr lang="ru-RU" sz="1600" b="1" i="1" dirty="0">
                <a:solidFill>
                  <a:schemeClr val="bg2">
                    <a:lumMod val="25000"/>
                  </a:schemeClr>
                </a:solidFill>
              </a:rPr>
              <a:t>      </a:t>
            </a:r>
            <a:endParaRPr lang="ru-RU" sz="16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Содержимое 7" descr="DSC0112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636912"/>
            <a:ext cx="3747032" cy="2810274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938962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 Фазы цикла взаимодействия </a:t>
            </a:r>
            <a:br>
              <a:rPr lang="ru-RU" sz="2400" dirty="0"/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14488"/>
            <a:ext cx="4497388" cy="4572032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1 фаза.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Зарождение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0" i="1" dirty="0">
                <a:solidFill>
                  <a:schemeClr val="tx2">
                    <a:lumMod val="50000"/>
                  </a:schemeClr>
                </a:solidFill>
              </a:rPr>
              <a:t>1 ступень. Открытие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>
              <a:lnSpc>
                <a:spcPct val="80000"/>
              </a:lnSpc>
              <a:defRPr/>
            </a:pPr>
            <a:endParaRPr lang="ru-RU" b="0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2 фаза. Подъем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0" i="1" dirty="0">
                <a:solidFill>
                  <a:schemeClr val="tx2">
                    <a:lumMod val="50000"/>
                  </a:schemeClr>
                </a:solidFill>
              </a:rPr>
              <a:t>2 ступень. Прояснение ожиданий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>
              <a:lnSpc>
                <a:spcPct val="80000"/>
              </a:lnSpc>
              <a:defRPr/>
            </a:pPr>
            <a:r>
              <a:rPr lang="ru-RU" b="0" i="1" dirty="0">
                <a:solidFill>
                  <a:schemeClr val="tx2">
                    <a:lumMod val="50000"/>
                  </a:schemeClr>
                </a:solidFill>
              </a:rPr>
              <a:t>Согласование</a:t>
            </a:r>
            <a:r>
              <a:rPr lang="ru-RU" b="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1" y="1859757"/>
            <a:ext cx="4114800" cy="4355325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DSC00892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786314" y="2643182"/>
            <a:ext cx="3651782" cy="273883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Фазы цикла взаимодействия </a:t>
            </a:r>
            <a:br>
              <a:rPr lang="ru-RU" sz="2800" dirty="0">
                <a:solidFill>
                  <a:srgbClr val="002060"/>
                </a:solidFill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714876" y="1859757"/>
            <a:ext cx="4429124" cy="4498201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quarter" idx="2"/>
          </p:nvPr>
        </p:nvSpPr>
        <p:spPr>
          <a:xfrm>
            <a:off x="0" y="1928802"/>
            <a:ext cx="4497388" cy="443151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endParaRPr lang="ru-RU" sz="2300" i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2 фаза. Подъем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2000" i="1" dirty="0">
                <a:solidFill>
                  <a:schemeClr val="tx2">
                    <a:lumMod val="50000"/>
                  </a:schemeClr>
                </a:solidFill>
              </a:rPr>
              <a:t>(продолжение)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sz="2000" i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2000" i="1" dirty="0"/>
              <a:t>3 ступень. Оформление документов</a:t>
            </a:r>
            <a:endParaRPr lang="ru-RU" sz="2000" dirty="0"/>
          </a:p>
          <a:p>
            <a:pPr algn="ctr">
              <a:lnSpc>
                <a:spcPct val="80000"/>
              </a:lnSpc>
              <a:buNone/>
              <a:defRPr/>
            </a:pPr>
            <a:endParaRPr lang="ru-RU" sz="2000" i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2000" i="1" dirty="0"/>
              <a:t>4 ступень. Проектирование взаимодействия</a:t>
            </a:r>
            <a:r>
              <a:rPr lang="ru-RU" sz="2000" dirty="0"/>
              <a:t>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ru-RU" sz="2000" i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2000" i="1" dirty="0"/>
              <a:t>5 ступень. Реализация проекта, сопровождающаяся социально-педагогическим мониторингом.</a:t>
            </a:r>
            <a:endParaRPr lang="ru-RU" sz="2000" dirty="0"/>
          </a:p>
          <a:p>
            <a:endParaRPr lang="ru-RU" dirty="0"/>
          </a:p>
        </p:txBody>
      </p:sp>
      <p:pic>
        <p:nvPicPr>
          <p:cNvPr id="8" name="Содержимое 7" descr="ИНтервью в парах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822033" y="2564007"/>
            <a:ext cx="4214810" cy="316110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664"/>
            <a:ext cx="9144000" cy="1143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628800"/>
            <a:ext cx="9144000" cy="504056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defRPr/>
            </a:pPr>
            <a:endParaRPr lang="ru-RU" sz="2800" b="0" i="1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2800" b="0" i="1" dirty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Фаза. Угасание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b="0" i="1" dirty="0">
                <a:solidFill>
                  <a:schemeClr val="tx2">
                    <a:lumMod val="50000"/>
                  </a:schemeClr>
                </a:solidFill>
              </a:rPr>
              <a:t>6 ступень. Рефлексия</a:t>
            </a:r>
            <a:r>
              <a:rPr lang="ru-RU" sz="2800" b="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b="0" dirty="0">
                <a:solidFill>
                  <a:schemeClr val="tx2">
                    <a:lumMod val="50000"/>
                  </a:schemeClr>
                </a:solidFill>
              </a:rPr>
              <a:t>4.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Фаза. </a:t>
            </a:r>
            <a:r>
              <a:rPr lang="ru-RU" sz="2800" i="1" dirty="0">
                <a:solidFill>
                  <a:schemeClr val="tx2">
                    <a:lumMod val="50000"/>
                  </a:schemeClr>
                </a:solidFill>
              </a:rPr>
              <a:t>Гибель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b="0" i="1" dirty="0">
                <a:solidFill>
                  <a:schemeClr val="tx2">
                    <a:lumMod val="50000"/>
                  </a:schemeClr>
                </a:solidFill>
              </a:rPr>
              <a:t>7. Ступень Благодарение накануне перехода детей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2800" b="0" i="1" dirty="0">
                <a:solidFill>
                  <a:schemeClr val="tx2">
                    <a:lumMod val="50000"/>
                  </a:schemeClr>
                </a:solidFill>
              </a:rPr>
              <a:t>на следующий уровень образования</a:t>
            </a: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Содержимое 5" descr="DSC01147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2987824" y="4005064"/>
            <a:ext cx="3400420" cy="255031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450" y="1916113"/>
            <a:ext cx="7086600" cy="3529012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Технологический цикл взаимодействия детского сада и семьи  как особого социально-педагогического процесса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  <a:solidFill>
            <a:srgbClr val="FFC000"/>
          </a:solidFill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1 этап. Открытие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4495800" cy="443484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ru-RU" sz="1600" b="1" i="1" dirty="0"/>
              <a:t>Содержание взаимодействия</a:t>
            </a:r>
            <a:endParaRPr lang="ru-RU" sz="1600" b="1" dirty="0"/>
          </a:p>
          <a:p>
            <a:pPr>
              <a:buNone/>
            </a:pPr>
            <a:r>
              <a:rPr lang="ru-RU" sz="1600" dirty="0"/>
              <a:t>      Знакомство; совместное изучение особенностей семейного и общественного воспитания, определение места и роли участников воспитательного процесса в становлении и развитии взаимодействия ребенка с окружающим миром. Обеспечение условий комфортной адаптации родителей и ребенка к детскому саду, создание совместными усилиями педагогов и родителей ситуаций успеха для каждого ребенка.</a:t>
            </a: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495800" cy="443484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b="1" i="1" dirty="0"/>
              <a:t>Формы</a:t>
            </a:r>
          </a:p>
          <a:p>
            <a:pPr algn="ctr"/>
            <a:r>
              <a:rPr lang="ru-RU" sz="1600" i="1" dirty="0"/>
              <a:t>Собрания (встречи-знакомства)</a:t>
            </a:r>
          </a:p>
          <a:p>
            <a:pPr algn="ctr"/>
            <a:r>
              <a:rPr lang="ru-RU" sz="1600" i="1" dirty="0"/>
              <a:t>Выставки  </a:t>
            </a:r>
          </a:p>
          <a:p>
            <a:pPr algn="ctr"/>
            <a:r>
              <a:rPr lang="ru-RU" sz="1600" i="1" dirty="0"/>
              <a:t>Беседы</a:t>
            </a:r>
          </a:p>
          <a:p>
            <a:pPr algn="ctr"/>
            <a:r>
              <a:rPr lang="ru-RU" sz="1600" i="1" dirty="0"/>
              <a:t>Консультации</a:t>
            </a:r>
          </a:p>
          <a:p>
            <a:pPr algn="ctr">
              <a:buNone/>
            </a:pPr>
            <a:r>
              <a:rPr lang="ru-RU" sz="1600" b="1" i="1" dirty="0"/>
              <a:t>Методы и приемы</a:t>
            </a:r>
          </a:p>
          <a:p>
            <a:pPr algn="ctr"/>
            <a:r>
              <a:rPr lang="ru-RU" sz="1600" i="1" dirty="0"/>
              <a:t>Интервью в парах</a:t>
            </a:r>
          </a:p>
          <a:p>
            <a:pPr algn="ctr"/>
            <a:r>
              <a:rPr lang="ru-RU" sz="1600" i="1" dirty="0"/>
              <a:t>Зеркало группы</a:t>
            </a:r>
          </a:p>
          <a:p>
            <a:pPr algn="ctr"/>
            <a:r>
              <a:rPr lang="ru-RU" sz="1600" i="1" dirty="0"/>
              <a:t>Фамильная символика</a:t>
            </a:r>
          </a:p>
          <a:p>
            <a:pPr algn="ctr"/>
            <a:r>
              <a:rPr lang="ru-RU" sz="1600" i="1" dirty="0"/>
              <a:t>Ассоциативный ряд</a:t>
            </a:r>
          </a:p>
          <a:p>
            <a:pPr algn="ctr"/>
            <a:r>
              <a:rPr lang="ru-RU" sz="1600" i="1" dirty="0"/>
              <a:t>Снежный ком</a:t>
            </a:r>
          </a:p>
          <a:p>
            <a:pPr algn="ctr"/>
            <a:r>
              <a:rPr lang="ru-RU" sz="1600" i="1" dirty="0"/>
              <a:t>Незаконченное предложение</a:t>
            </a:r>
          </a:p>
          <a:p>
            <a:pPr algn="ctr"/>
            <a:r>
              <a:rPr lang="ru-RU" sz="1600" i="1" dirty="0"/>
              <a:t>Рассказ</a:t>
            </a:r>
          </a:p>
          <a:p>
            <a:pPr algn="ctr"/>
            <a:r>
              <a:rPr lang="ru-RU" sz="1600" i="1" dirty="0"/>
              <a:t>Визуализация средствами искусства</a:t>
            </a:r>
          </a:p>
          <a:p>
            <a:pPr algn="ctr"/>
            <a:endParaRPr lang="ru-RU" sz="1600" b="1" i="1" dirty="0"/>
          </a:p>
          <a:p>
            <a:pPr algn="ctr"/>
            <a:endParaRPr lang="ru-RU" sz="1600" b="1" i="1" dirty="0"/>
          </a:p>
          <a:p>
            <a:pPr algn="ctr"/>
            <a:endParaRPr lang="ru-RU" sz="1600" b="1" i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42" name="Picture 10" descr="DSC0103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285860"/>
            <a:ext cx="3240088" cy="2430462"/>
          </a:xfrm>
          <a:ln/>
        </p:spPr>
      </p:pic>
      <p:pic>
        <p:nvPicPr>
          <p:cNvPr id="172044" name="Picture 12" descr="фото2 19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57752" y="910828"/>
            <a:ext cx="3170237" cy="2378454"/>
          </a:xfrm>
          <a:noFill/>
          <a:ln/>
        </p:spPr>
      </p:pic>
      <p:pic>
        <p:nvPicPr>
          <p:cNvPr id="172043" name="Picture 11" descr="Фото дс 22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87450" y="4000504"/>
            <a:ext cx="3291974" cy="2468559"/>
          </a:xfrm>
          <a:ln/>
        </p:spPr>
      </p:pic>
      <p:pic>
        <p:nvPicPr>
          <p:cNvPr id="172047" name="Picture 15" descr="фото2 05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87900" y="3644900"/>
            <a:ext cx="3241675" cy="2432050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0" y="1142984"/>
            <a:ext cx="5786446" cy="5072098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algn="ctr">
              <a:buFont typeface="Wingdings" pitchFamily="2" charset="2"/>
              <a:buChar char="ü"/>
            </a:pPr>
            <a:endParaRPr lang="ru-RU" dirty="0"/>
          </a:p>
          <a:p>
            <a:pPr algn="ctr">
              <a:buFont typeface="Wingdings" pitchFamily="2" charset="2"/>
              <a:buChar char="ü"/>
            </a:pPr>
            <a:endParaRPr lang="ru-RU" dirty="0"/>
          </a:p>
          <a:p>
            <a:pPr algn="ctr">
              <a:buFont typeface="Wingdings" pitchFamily="2" charset="2"/>
              <a:buChar char="ü"/>
            </a:pPr>
            <a:endParaRPr lang="ru-RU" dirty="0"/>
          </a:p>
          <a:p>
            <a:pPr algn="ctr">
              <a:buFont typeface="Wingdings" pitchFamily="2" charset="2"/>
              <a:buChar char="ü"/>
            </a:pPr>
            <a:r>
              <a:rPr lang="ru-RU" sz="1600" dirty="0"/>
              <a:t>Системно-динамический подход к пониманию и</a:t>
            </a:r>
          </a:p>
          <a:p>
            <a:pPr algn="ctr"/>
            <a:r>
              <a:rPr lang="ru-RU" sz="1600" dirty="0"/>
              <a:t>           развитию взаимодействия детского сада и семьи.              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dirty="0"/>
              <a:t>   Ступени взаимодействия педагогов, родителей и детей</a:t>
            </a:r>
          </a:p>
          <a:p>
            <a:pPr algn="ctr"/>
            <a:r>
              <a:rPr lang="ru-RU" sz="1600" dirty="0"/>
              <a:t> в проблемном поле воспитания </a:t>
            </a:r>
          </a:p>
          <a:p>
            <a:pPr algn="ctr"/>
            <a:r>
              <a:rPr lang="ru-RU" sz="1600" dirty="0"/>
              <a:t>и их общая характеристика.</a:t>
            </a:r>
          </a:p>
          <a:p>
            <a:pPr algn="ctr">
              <a:buFont typeface="Wingdings" pitchFamily="2" charset="2"/>
              <a:buChar char="ü"/>
            </a:pPr>
            <a:r>
              <a:rPr lang="ru-RU" sz="1600" dirty="0"/>
              <a:t>       Цели, содержание, формы и методы взаимодействия  </a:t>
            </a:r>
          </a:p>
          <a:p>
            <a:pPr algn="ctr"/>
            <a:r>
              <a:rPr lang="ru-RU" sz="1600" dirty="0"/>
              <a:t>на каждой ступени.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" name="Содержимое 7" descr="faq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12160" y="2420888"/>
            <a:ext cx="3000332" cy="2523689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  <a:solidFill>
            <a:srgbClr val="FFC000"/>
          </a:solidFill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2 этап. Согласование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4495800" cy="443484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endParaRPr lang="ru-RU" sz="1600" b="1" i="1" dirty="0"/>
          </a:p>
          <a:p>
            <a:r>
              <a:rPr lang="ru-RU" sz="1600" b="1" i="1" dirty="0"/>
              <a:t>Содержание взаимодействия</a:t>
            </a:r>
            <a:endParaRPr lang="ru-RU" sz="1600" b="1" dirty="0"/>
          </a:p>
          <a:p>
            <a:pPr algn="ctr">
              <a:buNone/>
            </a:pPr>
            <a:r>
              <a:rPr lang="ru-RU" sz="1600" dirty="0"/>
              <a:t>      Обсуждение достижений и трудностей</a:t>
            </a:r>
            <a:r>
              <a:rPr lang="ru-RU" sz="1600" b="1" dirty="0"/>
              <a:t> </a:t>
            </a:r>
            <a:r>
              <a:rPr lang="ru-RU" sz="1600" dirty="0"/>
              <a:t>детей в ходе совместного с родителями посещения группы детского сада в период адаптации; выяснение ожиданий от дальнейшего сотрудничества взрослых в воспитании; согласование точек зрения и прогнозирование развития взаимодействия детского сада и семьи, педагогов и родителей.</a:t>
            </a: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495800" cy="443484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1600" b="1" i="1" dirty="0"/>
          </a:p>
          <a:p>
            <a:pPr algn="ctr">
              <a:buNone/>
            </a:pPr>
            <a:r>
              <a:rPr lang="ru-RU" sz="1600" b="1" i="1" dirty="0"/>
              <a:t>Формы</a:t>
            </a:r>
          </a:p>
          <a:p>
            <a:pPr algn="ctr"/>
            <a:r>
              <a:rPr lang="ru-RU" sz="1600" i="1" dirty="0"/>
              <a:t>Собрания (встречи-знакомства)</a:t>
            </a:r>
          </a:p>
          <a:p>
            <a:pPr algn="ctr"/>
            <a:r>
              <a:rPr lang="ru-RU" sz="1600" i="1" dirty="0"/>
              <a:t>Переписка</a:t>
            </a:r>
          </a:p>
          <a:p>
            <a:pPr algn="ctr"/>
            <a:r>
              <a:rPr lang="ru-RU" sz="1600" i="1" dirty="0"/>
              <a:t>Беседы</a:t>
            </a:r>
          </a:p>
          <a:p>
            <a:pPr algn="ctr">
              <a:buNone/>
            </a:pPr>
            <a:endParaRPr lang="ru-RU" sz="1600" b="1" i="1" dirty="0"/>
          </a:p>
          <a:p>
            <a:pPr algn="ctr">
              <a:buNone/>
            </a:pPr>
            <a:r>
              <a:rPr lang="ru-RU" sz="1600" b="1" i="1" dirty="0"/>
              <a:t>Методы и приемы</a:t>
            </a:r>
          </a:p>
          <a:p>
            <a:pPr algn="ctr">
              <a:buNone/>
            </a:pPr>
            <a:r>
              <a:rPr lang="ru-RU" sz="1600" i="1" dirty="0"/>
              <a:t>Интервью в парах</a:t>
            </a:r>
          </a:p>
          <a:p>
            <a:pPr algn="ctr"/>
            <a:r>
              <a:rPr lang="ru-RU" sz="1600" i="1" dirty="0"/>
              <a:t>Незаконченное предложение</a:t>
            </a:r>
          </a:p>
          <a:p>
            <a:pPr algn="ctr"/>
            <a:r>
              <a:rPr lang="ru-RU" sz="1600" i="1" dirty="0"/>
              <a:t>Рассказ</a:t>
            </a:r>
          </a:p>
          <a:p>
            <a:pPr algn="ctr"/>
            <a:r>
              <a:rPr lang="ru-RU" sz="1600" i="1" dirty="0"/>
              <a:t>Беседа</a:t>
            </a:r>
          </a:p>
          <a:p>
            <a:pPr algn="ctr"/>
            <a:endParaRPr lang="ru-RU" sz="1600" b="1" i="1" dirty="0"/>
          </a:p>
          <a:p>
            <a:pPr algn="ctr"/>
            <a:endParaRPr lang="ru-RU" sz="1600" b="1" i="1" dirty="0"/>
          </a:p>
          <a:p>
            <a:pPr algn="ctr"/>
            <a:endParaRPr lang="ru-RU" sz="1600" b="1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30" name="Picture 6" descr="Фото дс 2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7290" y="857232"/>
            <a:ext cx="6989953" cy="5241865"/>
          </a:xfrm>
          <a:noFill/>
          <a:ln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  <a:solidFill>
            <a:srgbClr val="FFC000"/>
          </a:solidFill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3 этап. Оформление договора о сотрудничестве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4495800" cy="443484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endParaRPr lang="ru-RU" sz="1600" b="1" i="1" dirty="0"/>
          </a:p>
          <a:p>
            <a:endParaRPr lang="ru-RU" sz="1600" b="1" i="1" dirty="0"/>
          </a:p>
          <a:p>
            <a:endParaRPr lang="ru-RU" sz="1600" b="1" i="1" dirty="0"/>
          </a:p>
          <a:p>
            <a:pPr algn="ctr"/>
            <a:r>
              <a:rPr lang="ru-RU" sz="1600" b="1" i="1" dirty="0"/>
              <a:t>Содержание взаимодействия</a:t>
            </a:r>
            <a:endParaRPr lang="ru-RU" sz="1600" b="1" dirty="0"/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600" dirty="0"/>
              <a:t>Оформление договора о сотрудничестве детского сада (в лице заведующего) и родителей в воспитании ребенка.</a:t>
            </a: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495800" cy="443484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1600" b="1" i="1" dirty="0"/>
          </a:p>
          <a:p>
            <a:pPr algn="ctr">
              <a:buNone/>
            </a:pPr>
            <a:r>
              <a:rPr lang="ru-RU" sz="1600" b="1" i="1" dirty="0"/>
              <a:t>Формы</a:t>
            </a:r>
          </a:p>
          <a:p>
            <a:pPr algn="ctr"/>
            <a:r>
              <a:rPr lang="ru-RU" sz="1600" i="1" dirty="0"/>
              <a:t>Встречи с руководителем</a:t>
            </a:r>
          </a:p>
          <a:p>
            <a:pPr algn="ctr">
              <a:buNone/>
            </a:pPr>
            <a:endParaRPr lang="ru-RU" sz="1600" b="1" i="1" dirty="0"/>
          </a:p>
          <a:p>
            <a:pPr algn="ctr">
              <a:buNone/>
            </a:pPr>
            <a:r>
              <a:rPr lang="ru-RU" sz="1600" b="1" i="1" dirty="0"/>
              <a:t>Методы и приемы</a:t>
            </a:r>
          </a:p>
          <a:p>
            <a:pPr algn="ctr"/>
            <a:r>
              <a:rPr lang="ru-RU" sz="1600" i="1" dirty="0"/>
              <a:t>Рассказ</a:t>
            </a:r>
          </a:p>
          <a:p>
            <a:pPr algn="ctr"/>
            <a:r>
              <a:rPr lang="ru-RU" sz="1600" i="1" dirty="0"/>
              <a:t>Беседа</a:t>
            </a:r>
          </a:p>
          <a:p>
            <a:pPr algn="ctr"/>
            <a:endParaRPr lang="ru-RU" sz="1600" b="1" i="1" dirty="0"/>
          </a:p>
          <a:p>
            <a:pPr algn="ctr"/>
            <a:endParaRPr lang="ru-RU" sz="1600" b="1" i="1" dirty="0"/>
          </a:p>
          <a:p>
            <a:pPr algn="ctr"/>
            <a:endParaRPr lang="ru-RU" sz="1600" b="1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  <a:solidFill>
            <a:srgbClr val="FFC000"/>
          </a:solidFill>
        </p:spPr>
        <p:txBody>
          <a:bodyPr/>
          <a:lstStyle/>
          <a:p>
            <a:pPr algn="ctr">
              <a:lnSpc>
                <a:spcPct val="80000"/>
              </a:lnSpc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4 этап. Созидание образа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Со-бытия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0" y="1920085"/>
            <a:ext cx="4495800" cy="443484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endParaRPr lang="ru-RU" sz="1600" b="1" i="1" dirty="0"/>
          </a:p>
          <a:p>
            <a:endParaRPr lang="ru-RU" sz="1600" b="1" i="1" dirty="0"/>
          </a:p>
          <a:p>
            <a:endParaRPr lang="ru-RU" sz="1600" b="1" i="1" dirty="0"/>
          </a:p>
          <a:p>
            <a:r>
              <a:rPr lang="ru-RU" sz="1600" b="1" i="1" dirty="0"/>
              <a:t>Содержание взаимодействия</a:t>
            </a:r>
            <a:endParaRPr lang="ru-RU" sz="1600" b="1" dirty="0"/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600" dirty="0"/>
              <a:t>Обсуждение проекта взаимодействия</a:t>
            </a:r>
            <a:r>
              <a:rPr lang="ru-RU" sz="1600" i="1" dirty="0"/>
              <a:t> </a:t>
            </a:r>
            <a:r>
              <a:rPr lang="ru-RU" sz="1600" dirty="0"/>
              <a:t>детского сада и семьи в процессе воспитания детей, с учетом обнаруженных ранее достижений и трудностей, а также перспектив развития.</a:t>
            </a: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495800" cy="443484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1600" b="1" i="1" dirty="0"/>
          </a:p>
          <a:p>
            <a:pPr algn="ctr">
              <a:buNone/>
            </a:pPr>
            <a:r>
              <a:rPr lang="ru-RU" sz="1600" b="1" i="1" dirty="0"/>
              <a:t>Формы</a:t>
            </a:r>
          </a:p>
          <a:p>
            <a:pPr algn="ctr"/>
            <a:r>
              <a:rPr lang="ru-RU" sz="1600" i="1" dirty="0"/>
              <a:t>Собрания </a:t>
            </a:r>
          </a:p>
          <a:p>
            <a:pPr algn="ctr">
              <a:buNone/>
            </a:pPr>
            <a:endParaRPr lang="ru-RU" sz="1600" b="1" i="1" dirty="0"/>
          </a:p>
          <a:p>
            <a:pPr algn="ctr">
              <a:buNone/>
            </a:pPr>
            <a:r>
              <a:rPr lang="ru-RU" sz="1600" b="1" i="1" dirty="0"/>
              <a:t>Методы и приемы</a:t>
            </a:r>
          </a:p>
          <a:p>
            <a:pPr algn="ctr"/>
            <a:r>
              <a:rPr lang="ru-RU" sz="1600" i="1" dirty="0"/>
              <a:t>Рассказ</a:t>
            </a:r>
          </a:p>
          <a:p>
            <a:pPr algn="ctr"/>
            <a:r>
              <a:rPr lang="ru-RU" sz="1600" i="1" dirty="0"/>
              <a:t>Беседа</a:t>
            </a:r>
          </a:p>
          <a:p>
            <a:pPr algn="ctr"/>
            <a:r>
              <a:rPr lang="ru-RU" sz="1600" i="1" dirty="0"/>
              <a:t>«Мечта», «Мастерская будущего»</a:t>
            </a:r>
          </a:p>
          <a:p>
            <a:pPr algn="ctr">
              <a:buNone/>
            </a:pPr>
            <a:endParaRPr lang="ru-RU" sz="1600" b="1" i="1" dirty="0"/>
          </a:p>
          <a:p>
            <a:pPr algn="ctr"/>
            <a:endParaRPr lang="ru-RU" sz="1600" b="1" i="1" dirty="0"/>
          </a:p>
          <a:p>
            <a:pPr algn="ctr"/>
            <a:endParaRPr lang="ru-RU" sz="1600" b="1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653210"/>
          </a:xfrm>
        </p:spPr>
        <p:txBody>
          <a:bodyPr>
            <a:normAutofit/>
          </a:bodyPr>
          <a:lstStyle/>
          <a:p>
            <a:pPr algn="ctr"/>
            <a:r>
              <a:rPr lang="ru-RU" sz="2800" dirty="0"/>
              <a:t>Метод «МЕЧТА»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428596" y="1571612"/>
          <a:ext cx="8286808" cy="467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90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908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НАША РЕАЛЬНОСТЬ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НАШИ  ДЕЛА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НАШИ МЕЧТЫ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БЫТЬ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ДЕЛАТЬ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ИМЕТЬ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Каков наш ребенок сейчас?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Какие возможности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(духовные, материальные)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для исполнения мечты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имеет семья, родители?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Какие возможности для этого имеет детский сад,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педагоги?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я делаю для того, чтобы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мечта стала реальностью?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можно совершенствовать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себя, чтобы мечта осуществилась?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Что я буду для этого делать?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 можно узнать об изменениях, происходящих во мне и нашем ребенке?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Каким мы мечтаем видеть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нашего ребенка (сына/дочь)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через год, через три года, </a:t>
                      </a:r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kumimoji="0" lang="ru-RU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 пороге школы? 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50" name="Picture 6" descr="P101001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3452" y="928670"/>
            <a:ext cx="6863309" cy="5148146"/>
          </a:xfrm>
          <a:noFill/>
          <a:ln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10634" cy="84698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5 этап. Воплощение образа </a:t>
            </a:r>
            <a:r>
              <a:rPr lang="ru-RU" sz="2000" b="1" i="1" dirty="0" err="1">
                <a:solidFill>
                  <a:schemeClr val="tx2">
                    <a:lumMod val="50000"/>
                  </a:schemeClr>
                </a:solidFill>
              </a:rPr>
              <a:t>Со-бытия</a:t>
            </a:r>
            <a:br>
              <a:rPr lang="ru-RU" sz="2000" dirty="0"/>
            </a:br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467196" cy="4434840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10000"/>
          </a:bodyPr>
          <a:lstStyle/>
          <a:p>
            <a:endParaRPr lang="ru-RU" sz="1600" b="1" i="1" dirty="0"/>
          </a:p>
          <a:p>
            <a:endParaRPr lang="ru-RU" sz="1600" b="1" i="1" dirty="0"/>
          </a:p>
          <a:p>
            <a:endParaRPr lang="ru-RU" sz="1600" b="1" i="1" dirty="0"/>
          </a:p>
          <a:p>
            <a:r>
              <a:rPr lang="ru-RU" sz="1900" b="1" i="1" dirty="0"/>
              <a:t>Содержание взаимодействия</a:t>
            </a:r>
            <a:endParaRPr lang="ru-RU" sz="1900" b="1" dirty="0"/>
          </a:p>
          <a:p>
            <a:pPr algn="ctr"/>
            <a:endParaRPr lang="ru-RU" sz="19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900" dirty="0"/>
              <a:t>Развитие взаимодействия детского сада и семьи (в системах «родители – дети», «педагоги – дети», «педагоги – родители»); отслеживание и оценка получаемых результатов в ходе реализации программы и плана взаимодействия; поддержка родителей в проблемном поле воспитания детей.  </a:t>
            </a: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467196" cy="4434840"/>
          </a:xfrm>
          <a:solidFill>
            <a:schemeClr val="bg2">
              <a:lumMod val="90000"/>
            </a:schemeClr>
          </a:solidFill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endParaRPr lang="ru-RU" sz="1600" b="1" i="1" dirty="0"/>
          </a:p>
          <a:p>
            <a:pPr algn="ctr">
              <a:buNone/>
            </a:pPr>
            <a:r>
              <a:rPr lang="ru-RU" sz="1600" b="1" i="1" dirty="0"/>
              <a:t>Формы</a:t>
            </a:r>
          </a:p>
          <a:p>
            <a:pPr lvl="0"/>
            <a:r>
              <a:rPr lang="ru-RU" sz="1800" i="1" dirty="0">
                <a:latin typeface="+mj-lt"/>
              </a:rPr>
              <a:t>Информационно-просвещенческое обеспечение взаимодействия: </a:t>
            </a:r>
            <a:r>
              <a:rPr lang="ru-RU" sz="1800" dirty="0">
                <a:latin typeface="+mj-lt"/>
              </a:rPr>
              <a:t>консультации, родительские собрания, конференции (в т.ч. и </a:t>
            </a:r>
            <a:r>
              <a:rPr lang="ru-RU" sz="1800" dirty="0" err="1">
                <a:latin typeface="+mj-lt"/>
              </a:rPr>
              <a:t>онлайн-конференции</a:t>
            </a:r>
            <a:r>
              <a:rPr lang="ru-RU" sz="1800" dirty="0">
                <a:latin typeface="+mj-lt"/>
              </a:rPr>
              <a:t>), ассамблеи, родительские и педагогические чтения, концертные программы (Воскресный  семейный абонемент),  стенды, семейный календарь, памятки, буклеты (маршруты выходного дня), рукописные газеты и журналы, устные журналы, выставки, </a:t>
            </a:r>
            <a:r>
              <a:rPr lang="ru-RU" sz="1800" dirty="0" err="1">
                <a:latin typeface="+mj-lt"/>
              </a:rPr>
              <a:t>медиатека</a:t>
            </a:r>
            <a:r>
              <a:rPr lang="ru-RU" sz="1800" dirty="0">
                <a:latin typeface="+mj-lt"/>
              </a:rPr>
              <a:t>. </a:t>
            </a:r>
          </a:p>
          <a:p>
            <a:pPr lvl="0"/>
            <a:r>
              <a:rPr lang="ru-RU" sz="1800" i="1" dirty="0">
                <a:latin typeface="+mj-lt"/>
              </a:rPr>
              <a:t>Образование воспитывающих взрослых: </a:t>
            </a:r>
            <a:r>
              <a:rPr lang="ru-RU" sz="1800" dirty="0">
                <a:latin typeface="+mj-lt"/>
              </a:rPr>
              <a:t>лекции, семинары, практикумы, мастер-классы, семейная студия… </a:t>
            </a:r>
          </a:p>
          <a:p>
            <a:pPr lvl="0"/>
            <a:r>
              <a:rPr lang="ru-RU" sz="1800" i="1" dirty="0">
                <a:latin typeface="+mj-lt"/>
              </a:rPr>
              <a:t>Совместная деятельность воспитывающих взрослых</a:t>
            </a:r>
            <a:r>
              <a:rPr lang="ru-RU" sz="1800" dirty="0">
                <a:latin typeface="+mj-lt"/>
              </a:rPr>
              <a:t>: акции, прогулки, экскурсии, проектная, игровая, художественная деятельность…</a:t>
            </a:r>
          </a:p>
          <a:p>
            <a:pPr algn="ctr">
              <a:buNone/>
            </a:pPr>
            <a:r>
              <a:rPr lang="ru-RU" sz="1600" b="1" i="1" dirty="0"/>
              <a:t>Методы и приемы</a:t>
            </a:r>
          </a:p>
          <a:p>
            <a:pPr algn="ctr">
              <a:buNone/>
            </a:pPr>
            <a:r>
              <a:rPr lang="ru-RU" sz="1800" i="1" dirty="0"/>
              <a:t>Активные и интерактивные</a:t>
            </a:r>
          </a:p>
          <a:p>
            <a:pPr algn="ctr"/>
            <a:endParaRPr lang="ru-RU" sz="1600" b="1" i="1" dirty="0"/>
          </a:p>
          <a:p>
            <a:pPr algn="ctr"/>
            <a:endParaRPr lang="ru-RU" sz="1600" b="1" i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53" name="Picture 29" descr="PC25009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268413"/>
            <a:ext cx="3168650" cy="2376487"/>
          </a:xfrm>
          <a:noFill/>
          <a:ln/>
        </p:spPr>
      </p:pic>
      <p:pic>
        <p:nvPicPr>
          <p:cNvPr id="52257" name="Picture 33" descr="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859338" y="1292225"/>
            <a:ext cx="3457575" cy="2324100"/>
          </a:xfrm>
          <a:noFill/>
          <a:ln/>
        </p:spPr>
      </p:pic>
      <p:pic>
        <p:nvPicPr>
          <p:cNvPr id="52260" name="Picture 36" descr="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187450" y="4127500"/>
            <a:ext cx="3455988" cy="2263775"/>
          </a:xfrm>
          <a:noFill/>
          <a:ln/>
        </p:spPr>
      </p:pic>
      <p:pic>
        <p:nvPicPr>
          <p:cNvPr id="52265" name="Picture 41" descr="PA19006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32363" y="4076700"/>
            <a:ext cx="3384550" cy="2295525"/>
          </a:xfrm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21052008642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7752" y="714356"/>
            <a:ext cx="3240110" cy="2428892"/>
          </a:xfrm>
        </p:spPr>
      </p:pic>
      <p:pic>
        <p:nvPicPr>
          <p:cNvPr id="166915" name="Picture 3" descr="03102007134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000232" y="3357562"/>
            <a:ext cx="2442783" cy="3255963"/>
          </a:xfrm>
        </p:spPr>
      </p:pic>
      <p:pic>
        <p:nvPicPr>
          <p:cNvPr id="166916" name="Picture 4" descr="07052008616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357290" y="785794"/>
            <a:ext cx="3143272" cy="2357045"/>
          </a:xfrm>
        </p:spPr>
      </p:pic>
      <p:pic>
        <p:nvPicPr>
          <p:cNvPr id="166917" name="Picture 5" descr="160420085637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929190" y="3357562"/>
            <a:ext cx="2441575" cy="3255963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84698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200" b="1" i="1" dirty="0">
                <a:solidFill>
                  <a:schemeClr val="tx2">
                    <a:lumMod val="50000"/>
                  </a:schemeClr>
                </a:solidFill>
              </a:rPr>
              <a:t>6 этап. Осознание совместно пройденного пути</a:t>
            </a:r>
            <a:b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</a:b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0" y="1714488"/>
            <a:ext cx="4467196" cy="443484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endParaRPr lang="ru-RU" sz="1600" b="1" i="1" dirty="0"/>
          </a:p>
          <a:p>
            <a:endParaRPr lang="ru-RU" sz="1600" b="1" i="1" dirty="0"/>
          </a:p>
          <a:p>
            <a:endParaRPr lang="ru-RU" sz="1600" b="1" i="1" dirty="0"/>
          </a:p>
          <a:p>
            <a:pPr algn="ctr"/>
            <a:r>
              <a:rPr lang="ru-RU" sz="1800" b="1" i="1" dirty="0"/>
              <a:t>Содержание взаимодействия</a:t>
            </a:r>
            <a:endParaRPr lang="ru-RU" sz="1800" b="1" dirty="0"/>
          </a:p>
          <a:p>
            <a:pPr algn="ctr"/>
            <a:endParaRPr lang="ru-RU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800" dirty="0"/>
              <a:t>Анализ и оценка результатов взаимодействия детского сада и семьи, осмысление роли каждого в жизни ребенка и друг друга. </a:t>
            </a: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467196" cy="4434840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1600" b="1" i="1" dirty="0"/>
          </a:p>
          <a:p>
            <a:pPr algn="ctr">
              <a:buNone/>
            </a:pPr>
            <a:r>
              <a:rPr lang="ru-RU" sz="1800" b="1" i="1" dirty="0"/>
              <a:t>Формы</a:t>
            </a:r>
          </a:p>
          <a:p>
            <a:pPr algn="ctr">
              <a:buNone/>
            </a:pPr>
            <a:r>
              <a:rPr lang="ru-RU" sz="1800" dirty="0"/>
              <a:t>Итоговое собрание-рефлексия</a:t>
            </a:r>
            <a:endParaRPr lang="ru-RU" sz="1800" b="1" i="1" dirty="0"/>
          </a:p>
          <a:p>
            <a:pPr algn="ctr">
              <a:buNone/>
            </a:pPr>
            <a:r>
              <a:rPr lang="ru-RU" sz="1800" b="1" i="1" dirty="0"/>
              <a:t>Методы и приемы</a:t>
            </a:r>
          </a:p>
          <a:p>
            <a:pPr algn="ctr">
              <a:buNone/>
            </a:pPr>
            <a:r>
              <a:rPr lang="ru-RU" sz="1800" i="1" dirty="0"/>
              <a:t>Интерактивные</a:t>
            </a:r>
          </a:p>
          <a:p>
            <a:pPr algn="ctr">
              <a:buNone/>
            </a:pPr>
            <a:r>
              <a:rPr lang="ru-RU" sz="1800" i="1" dirty="0"/>
              <a:t>(</a:t>
            </a:r>
            <a:r>
              <a:rPr lang="ru-RU" sz="1800" dirty="0"/>
              <a:t>в.т.ч. презентация семейных достижений)</a:t>
            </a:r>
            <a:endParaRPr lang="ru-RU" sz="1800" i="1" dirty="0"/>
          </a:p>
          <a:p>
            <a:pPr algn="ctr"/>
            <a:endParaRPr lang="ru-RU" sz="1600" b="1" i="1" dirty="0"/>
          </a:p>
          <a:p>
            <a:pPr algn="ctr"/>
            <a:endParaRPr lang="ru-RU" sz="1600" b="1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32"/>
            <a:ext cx="9144000" cy="642942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</a:rPr>
              <a:t> Продолжите фразы: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1571612"/>
            <a:ext cx="9144000" cy="4676788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 algn="ctr"/>
            <a:r>
              <a:rPr lang="ru-RU" dirty="0"/>
              <a:t> </a:t>
            </a:r>
          </a:p>
          <a:p>
            <a:pPr algn="ctr"/>
            <a:endParaRPr lang="ru-RU" sz="1800" dirty="0"/>
          </a:p>
          <a:p>
            <a:pPr algn="ctr"/>
            <a:r>
              <a:rPr lang="ru-RU" sz="2800" dirty="0">
                <a:latin typeface="+mj-lt"/>
              </a:rPr>
              <a:t>«Детский сад – это…»</a:t>
            </a:r>
          </a:p>
          <a:p>
            <a:pPr algn="ctr"/>
            <a:r>
              <a:rPr lang="ru-RU" sz="2800" dirty="0">
                <a:latin typeface="+mj-lt"/>
              </a:rPr>
              <a:t>«Воспитатель детского сада –  это …»</a:t>
            </a:r>
          </a:p>
          <a:p>
            <a:pPr algn="ctr"/>
            <a:r>
              <a:rPr lang="ru-RU" sz="2800" dirty="0">
                <a:latin typeface="+mj-lt"/>
              </a:rPr>
              <a:t>«Наши воспитанники – это…»</a:t>
            </a:r>
          </a:p>
          <a:p>
            <a:pPr algn="ctr"/>
            <a:r>
              <a:rPr lang="ru-RU" sz="2800" dirty="0">
                <a:latin typeface="+mj-lt"/>
              </a:rPr>
              <a:t>«Семья – это…»</a:t>
            </a:r>
          </a:p>
          <a:p>
            <a:pPr algn="ctr"/>
            <a:r>
              <a:rPr lang="ru-RU" sz="2800" dirty="0">
                <a:latin typeface="+mj-lt"/>
              </a:rPr>
              <a:t>«Родители наших воспитанников – это…»</a:t>
            </a:r>
          </a:p>
          <a:p>
            <a:pPr algn="ctr"/>
            <a:r>
              <a:rPr lang="ru-RU" sz="2800" dirty="0">
                <a:latin typeface="+mj-lt"/>
              </a:rPr>
              <a:t>«Взаимодействие – это…» </a:t>
            </a:r>
          </a:p>
          <a:p>
            <a:pPr fontAlgn="base"/>
            <a:endParaRPr lang="ru-RU" sz="2800" dirty="0">
              <a:latin typeface="+mj-lt"/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908050"/>
            <a:ext cx="7092950" cy="1368425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/>
              <a:t>  </a:t>
            </a:r>
            <a:r>
              <a:rPr lang="ru-RU" sz="3200"/>
              <a:t>МЫ ВМЕСТЕ : семья + детский сад + учреждения культуры</a:t>
            </a:r>
            <a:r>
              <a:rPr lang="ru-RU" sz="3600"/>
              <a:t>  </a:t>
            </a:r>
            <a:br>
              <a:rPr lang="ru-RU" sz="3600"/>
            </a:br>
            <a:endParaRPr lang="ru-RU" sz="3600"/>
          </a:p>
        </p:txBody>
      </p:sp>
      <p:pic>
        <p:nvPicPr>
          <p:cNvPr id="231427" name="Picture 3" descr="IMG_219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285992"/>
            <a:ext cx="4103687" cy="3078162"/>
          </a:xfrm>
          <a:noFill/>
          <a:ln/>
        </p:spPr>
      </p:pic>
      <p:pic>
        <p:nvPicPr>
          <p:cNvPr id="231428" name="Picture 4" descr="сканирование000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03350" y="4405313"/>
            <a:ext cx="2952750" cy="2084387"/>
          </a:xfrm>
          <a:noFill/>
          <a:ln/>
        </p:spPr>
      </p:pic>
      <p:pic>
        <p:nvPicPr>
          <p:cNvPr id="231429" name="Picture 5" descr="Семейный праздник нового года в детском саду"/>
          <p:cNvPicPr>
            <a:picLocks noGrp="1" noChangeAspect="1" noChangeArrowheads="1"/>
          </p:cNvPicPr>
          <p:nvPr>
            <p:ph sz="half" idx="3"/>
          </p:nvPr>
        </p:nvPicPr>
        <p:blipFill>
          <a:blip r:embed="rId4"/>
          <a:srcRect/>
          <a:stretch>
            <a:fillRect/>
          </a:stretch>
        </p:blipFill>
        <p:spPr>
          <a:xfrm>
            <a:off x="1000100" y="1928802"/>
            <a:ext cx="2881313" cy="2160587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186766" cy="84698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ru-RU" sz="2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ru-RU" sz="2000" b="1" i="1" dirty="0">
                <a:solidFill>
                  <a:schemeClr val="tx2">
                    <a:lumMod val="50000"/>
                  </a:schemeClr>
                </a:solidFill>
              </a:rPr>
              <a:t> этап. Благодарение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>
          <a:xfrm>
            <a:off x="428596" y="1714488"/>
            <a:ext cx="4038600" cy="443484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ru-RU" sz="1600" b="1" i="1" dirty="0"/>
          </a:p>
          <a:p>
            <a:endParaRPr lang="ru-RU" sz="1600" b="1" i="1" dirty="0"/>
          </a:p>
          <a:p>
            <a:endParaRPr lang="ru-RU" sz="1600" b="1" i="1" dirty="0"/>
          </a:p>
          <a:p>
            <a:pPr algn="ctr"/>
            <a:r>
              <a:rPr lang="ru-RU" sz="1800" b="1" i="1" dirty="0"/>
              <a:t>Содержание взаимодействия</a:t>
            </a:r>
            <a:endParaRPr lang="ru-RU" sz="1800" b="1" dirty="0"/>
          </a:p>
          <a:p>
            <a:pPr algn="ctr"/>
            <a:endParaRPr lang="ru-RU" sz="18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ru-RU" sz="1800" dirty="0"/>
              <a:t>Выражение благодарности друг другу за содержательное взаимодействие в воспитании детей. </a:t>
            </a: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endParaRPr lang="ru-RU" sz="1600" b="0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785926"/>
            <a:ext cx="4038600" cy="443484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1600" b="1" i="1" dirty="0"/>
          </a:p>
          <a:p>
            <a:pPr algn="ctr"/>
            <a:endParaRPr lang="ru-RU" sz="1600" b="1" i="1" dirty="0"/>
          </a:p>
          <a:p>
            <a:pPr algn="ctr"/>
            <a:r>
              <a:rPr lang="ru-RU" sz="1600" dirty="0"/>
              <a:t>благодарственные письма; </a:t>
            </a:r>
          </a:p>
          <a:p>
            <a:pPr algn="ctr"/>
            <a:r>
              <a:rPr lang="ru-RU" sz="1600" dirty="0"/>
              <a:t>объявление благодарности, опубликованное в местной газете или представленное на сайте </a:t>
            </a:r>
          </a:p>
          <a:p>
            <a:pPr algn="ctr">
              <a:buNone/>
            </a:pPr>
            <a:r>
              <a:rPr lang="ru-RU" sz="1600" dirty="0"/>
              <a:t>детского сада; </a:t>
            </a:r>
          </a:p>
          <a:p>
            <a:pPr algn="ctr"/>
            <a:r>
              <a:rPr lang="ru-RU" sz="1600" dirty="0"/>
              <a:t>поздравительные открытки; специально организованный концерт Благодарения, силами семьи и детского сада</a:t>
            </a:r>
            <a:endParaRPr lang="ru-RU" sz="1600" b="1" i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1800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2700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  <a:t>ВЗАИМОДЕЙСТВИЕ – ЭТО…</a:t>
            </a:r>
            <a:br>
              <a:rPr lang="ru-RU" sz="2700" b="1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7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0" y="2071678"/>
            <a:ext cx="4497388" cy="4288642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endParaRPr lang="ru-RU" dirty="0"/>
          </a:p>
          <a:p>
            <a:endParaRPr lang="ru-RU" dirty="0"/>
          </a:p>
          <a:p>
            <a:r>
              <a:rPr lang="ru-RU" dirty="0"/>
              <a:t>«процесс взаимного влияния людей на сознание и поведение друг друга, в ходе которого происходит взаимное согласование действия» (М.С. Комаров) 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3438" y="2071678"/>
            <a:ext cx="4497387" cy="428864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i="1" dirty="0"/>
              <a:t>    Компонентами взаимодействия</a:t>
            </a:r>
            <a:r>
              <a:rPr lang="ru-RU" dirty="0"/>
              <a:t>, по мнению психологов, выступают </a:t>
            </a:r>
          </a:p>
          <a:p>
            <a:pPr marL="0" indent="0">
              <a:buNone/>
            </a:pPr>
            <a:r>
              <a:rPr lang="ru-RU" dirty="0"/>
              <a:t>-</a:t>
            </a:r>
            <a:r>
              <a:rPr lang="ru-RU" i="1" dirty="0">
                <a:solidFill>
                  <a:srgbClr val="002060"/>
                </a:solidFill>
              </a:rPr>
              <a:t>взаимопонимание,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- </a:t>
            </a:r>
            <a:r>
              <a:rPr lang="ru-RU" i="1" dirty="0" err="1">
                <a:solidFill>
                  <a:srgbClr val="002060"/>
                </a:solidFill>
              </a:rPr>
              <a:t>взаимопознание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-взаимоотношения,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- взаимные действия,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-взаимовлияние, 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-</a:t>
            </a:r>
            <a:r>
              <a:rPr lang="ru-RU" i="1" dirty="0" err="1">
                <a:solidFill>
                  <a:srgbClr val="002060"/>
                </a:solidFill>
              </a:rPr>
              <a:t>взаимоинформирование</a:t>
            </a:r>
            <a:r>
              <a:rPr lang="ru-RU" i="1" dirty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- взаимный обмен эмоциями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1143000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Как я оцениваю свое взаимодействие с семьей?</a:t>
            </a:r>
            <a:br>
              <a:rPr lang="ru-RU" sz="2000" dirty="0"/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0" y="2143116"/>
            <a:ext cx="4497388" cy="400052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>
          <a:xfrm>
            <a:off x="4643438" y="2143116"/>
            <a:ext cx="4497388" cy="4000528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400" dirty="0"/>
              <a:t>Мне удается….</a:t>
            </a:r>
          </a:p>
          <a:p>
            <a:pPr algn="ctr"/>
            <a:r>
              <a:rPr lang="ru-RU" sz="2400" dirty="0"/>
              <a:t>Мне не удается…</a:t>
            </a:r>
          </a:p>
        </p:txBody>
      </p:sp>
      <p:pic>
        <p:nvPicPr>
          <p:cNvPr id="15" name="Содержимое 14" descr="мастер-класс по модульному оригами 00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7504" y="2579774"/>
            <a:ext cx="4169615" cy="3127211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ru-RU" sz="2000" dirty="0">
                <a:solidFill>
                  <a:srgbClr val="002060"/>
                </a:solidFill>
              </a:rPr>
              <a:t>Оценка практиками  качества взаимодействия с родителями</a:t>
            </a:r>
            <a:br>
              <a:rPr lang="ru-RU" sz="2000" dirty="0">
                <a:solidFill>
                  <a:srgbClr val="002060"/>
                </a:solidFill>
              </a:rPr>
            </a:b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endParaRPr lang="ru-RU" sz="2400" dirty="0"/>
          </a:p>
          <a:p>
            <a:pPr>
              <a:lnSpc>
                <a:spcPct val="80000"/>
              </a:lnSpc>
            </a:pPr>
            <a:r>
              <a:rPr lang="ru-RU" sz="2300" dirty="0">
                <a:latin typeface="+mj-lt"/>
              </a:rPr>
              <a:t>Удается  активизировать  оказание помощи родителей в вопросах воспитания;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latin typeface="+mj-lt"/>
              </a:rPr>
              <a:t>Заинтересовать новыми знаниями о детстве, соединить интересы </a:t>
            </a:r>
            <a:r>
              <a:rPr lang="ru-RU" sz="2300" dirty="0" err="1">
                <a:latin typeface="+mj-lt"/>
              </a:rPr>
              <a:t>Реб</a:t>
            </a:r>
            <a:r>
              <a:rPr lang="ru-RU" sz="2300" dirty="0">
                <a:latin typeface="+mj-lt"/>
              </a:rPr>
              <a:t>. и РР; 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latin typeface="+mj-lt"/>
              </a:rPr>
              <a:t>Привлекать к совместной творческой деятельности, объединять коллектив родителей;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latin typeface="+mj-lt"/>
              </a:rPr>
              <a:t>Получается показывать родителям, что В – союзник Р;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latin typeface="+mj-lt"/>
              </a:rPr>
              <a:t>Выстраивать доверительные отношения между В и Р;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latin typeface="+mj-lt"/>
              </a:rPr>
              <a:t>Горжусь тем, что удается сохранять контакт с Р до выпуска из ДОУ; </a:t>
            </a:r>
          </a:p>
          <a:p>
            <a:pPr>
              <a:lnSpc>
                <a:spcPct val="80000"/>
              </a:lnSpc>
            </a:pPr>
            <a:r>
              <a:rPr lang="ru-RU" sz="2300" dirty="0">
                <a:latin typeface="+mj-lt"/>
              </a:rPr>
              <a:t>Удается сдружить, сплотить коллектив  и удается осознать целостность, индивидуальность семьи в частности …</a:t>
            </a:r>
          </a:p>
          <a:p>
            <a:pPr>
              <a:lnSpc>
                <a:spcPct val="80000"/>
              </a:lnSpc>
            </a:pPr>
            <a:endParaRPr lang="ru-RU" sz="2400" dirty="0"/>
          </a:p>
          <a:p>
            <a:pPr>
              <a:buNone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dirty="0">
              <a:latin typeface="+mj-lt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300" dirty="0">
                <a:latin typeface="+mj-lt"/>
              </a:rPr>
              <a:t>Не удается выстроить взаимодействие, характеризующееся </a:t>
            </a:r>
            <a:r>
              <a:rPr lang="ru-RU" sz="2300" b="1" dirty="0">
                <a:latin typeface="+mj-lt"/>
              </a:rPr>
              <a:t>пониманием, уважением, открытостью, ответственным,</a:t>
            </a:r>
            <a:r>
              <a:rPr lang="ru-RU" sz="2300" dirty="0">
                <a:latin typeface="+mj-lt"/>
              </a:rPr>
              <a:t> заинтересованным, активным отношением к воспитанию со стороны родителей;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300" dirty="0">
                <a:latin typeface="+mj-lt"/>
              </a:rPr>
              <a:t>Не получается организовать неформальное вариативное </a:t>
            </a:r>
            <a:r>
              <a:rPr lang="ru-RU" sz="2300" b="1" dirty="0">
                <a:latin typeface="+mj-lt"/>
              </a:rPr>
              <a:t>образование</a:t>
            </a:r>
            <a:r>
              <a:rPr lang="ru-RU" sz="2300" dirty="0">
                <a:latin typeface="+mj-lt"/>
              </a:rPr>
              <a:t> родителей и </a:t>
            </a:r>
            <a:r>
              <a:rPr lang="ru-RU" sz="2300" b="1" dirty="0">
                <a:latin typeface="+mj-lt"/>
              </a:rPr>
              <a:t>совместную деятельность</a:t>
            </a:r>
            <a:r>
              <a:rPr lang="ru-RU" sz="2300" dirty="0">
                <a:latin typeface="+mj-lt"/>
              </a:rPr>
              <a:t>;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300" dirty="0">
                <a:latin typeface="+mj-lt"/>
              </a:rPr>
              <a:t>Не получается формировать адекватное  понимание родителями </a:t>
            </a:r>
            <a:r>
              <a:rPr lang="ru-RU" sz="2300" b="1" dirty="0">
                <a:latin typeface="+mj-lt"/>
              </a:rPr>
              <a:t>природы ребенка</a:t>
            </a:r>
            <a:r>
              <a:rPr lang="ru-RU" sz="2300" dirty="0">
                <a:latin typeface="+mj-lt"/>
              </a:rPr>
              <a:t> дошкольного возраста (его потребностей, способностей; 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300" dirty="0">
                <a:latin typeface="+mj-lt"/>
              </a:rPr>
              <a:t>Не удается управлять </a:t>
            </a:r>
            <a:r>
              <a:rPr lang="ru-RU" sz="2300" b="1" dirty="0">
                <a:latin typeface="+mj-lt"/>
              </a:rPr>
              <a:t>конфликтами.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867524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Что значит «развитие взаимодействия»?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>
          <a:xfrm>
            <a:off x="0" y="1714488"/>
            <a:ext cx="9144000" cy="4429156"/>
          </a:xfr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endParaRPr lang="ru-RU" b="1" dirty="0"/>
          </a:p>
          <a:p>
            <a:endParaRPr lang="ru-RU" b="1" dirty="0"/>
          </a:p>
          <a:p>
            <a:pPr algn="ctr"/>
            <a:r>
              <a:rPr lang="ru-RU" b="1" dirty="0"/>
              <a:t>РАЗВИТИЕ</a:t>
            </a:r>
            <a:r>
              <a:rPr lang="ru-RU" dirty="0"/>
              <a:t> - характеристика качественных изменений объектов, появления новых форм бытия, инноваций и нововведений и сопряженная с преобразованием их внутренних и внешних связей. Выражая прежде всего процессы изменений, Р. предполагает сохранение (системного) качества развивающихся объектов.</a:t>
            </a:r>
          </a:p>
          <a:p>
            <a:pPr algn="ctr"/>
            <a:endParaRPr lang="ru-RU" dirty="0"/>
          </a:p>
          <a:p>
            <a:pPr algn="ctr"/>
            <a:r>
              <a:rPr lang="ru-RU" i="1" dirty="0"/>
              <a:t>Чтобы педагогам развивать взаимодействие детского сада и семьи важно изучать семью, как уникальную систему.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Rectangle 14"/>
          <p:cNvSpPr>
            <a:spLocks noGrp="1" noChangeArrowheads="1"/>
          </p:cNvSpPr>
          <p:nvPr>
            <p:ph type="title"/>
          </p:nvPr>
        </p:nvSpPr>
        <p:spPr>
          <a:xfrm>
            <a:off x="500034" y="1000108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Точка схождения </a:t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lumMod val="75000"/>
                  </a:schemeClr>
                </a:solidFill>
              </a:rPr>
              <a:t>семейной и общественной систем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 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3555" name="Oval 18"/>
          <p:cNvSpPr>
            <a:spLocks noChangeArrowheads="1"/>
          </p:cNvSpPr>
          <p:nvPr/>
        </p:nvSpPr>
        <p:spPr bwMode="auto">
          <a:xfrm>
            <a:off x="3924300" y="32131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56" name="Oval 19"/>
          <p:cNvSpPr>
            <a:spLocks noChangeArrowheads="1"/>
          </p:cNvSpPr>
          <p:nvPr/>
        </p:nvSpPr>
        <p:spPr bwMode="auto">
          <a:xfrm>
            <a:off x="3779838" y="2636838"/>
            <a:ext cx="3292492" cy="2017712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r"/>
            <a:r>
              <a:rPr lang="ru-RU" dirty="0"/>
              <a:t>     Детский сад</a:t>
            </a:r>
          </a:p>
        </p:txBody>
      </p:sp>
      <p:sp>
        <p:nvSpPr>
          <p:cNvPr id="23557" name="Oval 20"/>
          <p:cNvSpPr>
            <a:spLocks noChangeArrowheads="1"/>
          </p:cNvSpPr>
          <p:nvPr/>
        </p:nvSpPr>
        <p:spPr bwMode="auto">
          <a:xfrm>
            <a:off x="1835150" y="2643182"/>
            <a:ext cx="3313113" cy="2009781"/>
          </a:xfrm>
          <a:prstGeom prst="ellipse">
            <a:avLst/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/>
              <a:t>Семья</a:t>
            </a:r>
          </a:p>
        </p:txBody>
      </p:sp>
      <p:sp>
        <p:nvSpPr>
          <p:cNvPr id="23558" name="Oval 21"/>
          <p:cNvSpPr>
            <a:spLocks noChangeArrowheads="1"/>
          </p:cNvSpPr>
          <p:nvPr/>
        </p:nvSpPr>
        <p:spPr bwMode="auto">
          <a:xfrm>
            <a:off x="3714744" y="2924175"/>
            <a:ext cx="1433519" cy="144145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/>
              <a:t>Ребенок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775542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br>
              <a:rPr lang="ru-RU" sz="1600" b="1" dirty="0"/>
            </a:br>
            <a:br>
              <a:rPr lang="ru-RU" sz="1600" b="1" dirty="0"/>
            </a:br>
            <a:br>
              <a:rPr lang="ru-RU" sz="1600" dirty="0"/>
            </a:b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714488"/>
            <a:ext cx="9144000" cy="4645832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>
              <a:buNone/>
              <a:defRPr/>
            </a:pPr>
            <a:endParaRPr lang="ru-RU" sz="2400" b="1" dirty="0">
              <a:solidFill>
                <a:srgbClr val="FFFF00"/>
              </a:solidFill>
              <a:latin typeface="+mj-lt"/>
            </a:endParaRPr>
          </a:p>
          <a:p>
            <a:pPr algn="ctr">
              <a:buNone/>
              <a:defRPr/>
            </a:pPr>
            <a:endParaRPr lang="ru-RU" sz="2400" b="1" dirty="0">
              <a:solidFill>
                <a:srgbClr val="FFFF00"/>
              </a:solidFill>
              <a:latin typeface="+mj-lt"/>
            </a:endParaRPr>
          </a:p>
          <a:p>
            <a:pPr algn="ctr">
              <a:buNone/>
              <a:defRPr/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Взаимодействие с семьей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</a:p>
          <a:p>
            <a:pPr algn="ctr">
              <a:buNone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относится к </a:t>
            </a: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важному направлению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</a:p>
          <a:p>
            <a:pPr algn="ctr">
              <a:buNone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деятельности детского сада, </a:t>
            </a:r>
          </a:p>
          <a:p>
            <a:pPr algn="ctr">
              <a:buNone/>
              <a:defRPr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способного выполнять интегральную функцию в реальной развивающей личность ребенка системе.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2379</TotalTime>
  <Words>1485</Words>
  <Application>Microsoft Office PowerPoint</Application>
  <PresentationFormat>Экран (4:3)</PresentationFormat>
  <Paragraphs>331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7" baseType="lpstr">
      <vt:lpstr>Arial</vt:lpstr>
      <vt:lpstr>Calibri</vt:lpstr>
      <vt:lpstr>Constantia</vt:lpstr>
      <vt:lpstr>Wingdings</vt:lpstr>
      <vt:lpstr>Wingdings 2</vt:lpstr>
      <vt:lpstr>Поток</vt:lpstr>
      <vt:lpstr>Технологический цикл взаимодействия  детского сада и семьи  как особого социально-педагогического процесса  </vt:lpstr>
      <vt:lpstr>Презентация PowerPoint</vt:lpstr>
      <vt:lpstr> Продолжите фразы:</vt:lpstr>
      <vt:lpstr>     ВЗАИМОДЕЙСТВИЕ – ЭТО… </vt:lpstr>
      <vt:lpstr>Как я оцениваю свое взаимодействие с семьей? </vt:lpstr>
      <vt:lpstr>Оценка практиками  качества взаимодействия с родителями </vt:lpstr>
      <vt:lpstr>Что значит «развитие взаимодействия»?</vt:lpstr>
      <vt:lpstr>Точка схождения  семейной и общественной систем   </vt:lpstr>
      <vt:lpstr>   </vt:lpstr>
      <vt:lpstr>   Цикл взаимодействия детского сада и семьи:  макроуровень   </vt:lpstr>
      <vt:lpstr>   История развития взаимодействия семьи и образования в России  </vt:lpstr>
      <vt:lpstr>Семья – динамическая система.  Жизненный цикл семьи.</vt:lpstr>
      <vt:lpstr>  Цикл взаимодействия детского сада и семьи:  микроуровень  </vt:lpstr>
      <vt:lpstr> Фазы цикла взаимодействия  </vt:lpstr>
      <vt:lpstr>Фазы цикла взаимодействия  </vt:lpstr>
      <vt:lpstr> </vt:lpstr>
      <vt:lpstr>Презентация PowerPoint</vt:lpstr>
      <vt:lpstr>1 этап. Открытие. </vt:lpstr>
      <vt:lpstr>Презентация PowerPoint</vt:lpstr>
      <vt:lpstr>2 этап. Согласование. </vt:lpstr>
      <vt:lpstr>Презентация PowerPoint</vt:lpstr>
      <vt:lpstr>3 этап. Оформление договора о сотрудничестве  </vt:lpstr>
      <vt:lpstr>4 этап. Созидание образа Со-бытия   </vt:lpstr>
      <vt:lpstr>Метод «МЕЧТА»</vt:lpstr>
      <vt:lpstr>Презентация PowerPoint</vt:lpstr>
      <vt:lpstr>       5 этап. Воплощение образа Со-бытия </vt:lpstr>
      <vt:lpstr>Презентация PowerPoint</vt:lpstr>
      <vt:lpstr>Презентация PowerPoint</vt:lpstr>
      <vt:lpstr>       6 этап. Осознание совместно пройденного пути </vt:lpstr>
      <vt:lpstr>  МЫ ВМЕСТЕ : семья + детский сад + учреждения культуры   </vt:lpstr>
      <vt:lpstr>       7 этап. Благодарение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Родительское собрание</dc:title>
  <dc:creator>Елена</dc:creator>
  <cp:lastModifiedBy>Елена</cp:lastModifiedBy>
  <cp:revision>256</cp:revision>
  <dcterms:created xsi:type="dcterms:W3CDTF">2016-11-18T16:48:06Z</dcterms:created>
  <dcterms:modified xsi:type="dcterms:W3CDTF">2023-10-12T08:10:36Z</dcterms:modified>
</cp:coreProperties>
</file>