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319" r:id="rId4"/>
    <p:sldId id="320" r:id="rId5"/>
    <p:sldId id="321" r:id="rId6"/>
    <p:sldId id="322" r:id="rId7"/>
    <p:sldId id="318" r:id="rId8"/>
    <p:sldId id="311" r:id="rId9"/>
    <p:sldId id="312" r:id="rId10"/>
    <p:sldId id="313" r:id="rId11"/>
    <p:sldId id="314" r:id="rId12"/>
    <p:sldId id="315" r:id="rId13"/>
    <p:sldId id="317" r:id="rId14"/>
    <p:sldId id="316" r:id="rId15"/>
    <p:sldId id="323" r:id="rId16"/>
    <p:sldId id="324" r:id="rId17"/>
    <p:sldId id="300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25" r:id="rId28"/>
    <p:sldId id="336" r:id="rId29"/>
    <p:sldId id="335" r:id="rId30"/>
    <p:sldId id="294" r:id="rId31"/>
    <p:sldId id="295" r:id="rId32"/>
    <p:sldId id="296" r:id="rId33"/>
    <p:sldId id="297" r:id="rId34"/>
    <p:sldId id="29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7" autoAdjust="0"/>
    <p:restoredTop sz="94660"/>
  </p:normalViewPr>
  <p:slideViewPr>
    <p:cSldViewPr>
      <p:cViewPr>
        <p:scale>
          <a:sx n="70" d="100"/>
          <a:sy n="70" d="100"/>
        </p:scale>
        <p:origin x="-173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0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1760" y="5805264"/>
            <a:ext cx="435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Буряк Мария Викторовна, </a:t>
            </a:r>
          </a:p>
          <a:p>
            <a:pPr algn="ctr"/>
            <a:r>
              <a:rPr lang="ru-RU" dirty="0" smtClean="0"/>
              <a:t>учитель начальных классов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9532" y="2459504"/>
            <a:ext cx="8424936" cy="19389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342900"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Формирование </a:t>
            </a:r>
          </a:p>
          <a:p>
            <a:pPr indent="342900"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финансовой грамотности </a:t>
            </a:r>
          </a:p>
          <a:p>
            <a:pPr indent="342900"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у младших школьников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pic>
        <p:nvPicPr>
          <p:cNvPr id="7" name="Picture 6" descr="ГОТОВ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375" y="111125"/>
            <a:ext cx="2700338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Карманные деньги</a:t>
            </a:r>
          </a:p>
        </p:txBody>
      </p:sp>
      <p:pic>
        <p:nvPicPr>
          <p:cNvPr id="3" name="Picture 5" descr="Функц_грамотность_1 класс_co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8481" y="1"/>
            <a:ext cx="1635519" cy="2132856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23528" y="1124744"/>
            <a:ext cx="6120680" cy="38164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5868144" y="3429000"/>
            <a:ext cx="115212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659216" y="2644170"/>
            <a:ext cx="230527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Выбор подарка на основе предложенных цен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5856" y="5517232"/>
            <a:ext cx="230527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Нахождение остатка денег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2267744" y="4077072"/>
            <a:ext cx="1152128" cy="1440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Карманные деньги</a:t>
            </a:r>
          </a:p>
        </p:txBody>
      </p:sp>
      <p:pic>
        <p:nvPicPr>
          <p:cNvPr id="3" name="Picture 5" descr="Функц_грамотность_1 класс_co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8481" y="1"/>
            <a:ext cx="1635519" cy="2132856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51520" y="1340768"/>
            <a:ext cx="6120680" cy="46085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5868144" y="3133710"/>
            <a:ext cx="115212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59216" y="2348880"/>
            <a:ext cx="230527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Выбор подарка на основе предложенных цен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59216" y="4149080"/>
            <a:ext cx="230527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Нахождение остатка денег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5940152" y="3861048"/>
            <a:ext cx="720080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1520" y="6165304"/>
            <a:ext cx="705678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Рассуждение о правильности принятого решения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2771800" y="5517234"/>
            <a:ext cx="0" cy="6480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Карманные деньги</a:t>
            </a:r>
          </a:p>
        </p:txBody>
      </p:sp>
      <p:pic>
        <p:nvPicPr>
          <p:cNvPr id="3" name="Picture 5" descr="Функц_грамотность_1 класс_co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8481" y="1"/>
            <a:ext cx="1635519" cy="2132856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39552" y="1556792"/>
            <a:ext cx="6192688" cy="28803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372200" y="2828835"/>
            <a:ext cx="2592288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Подарки: бант (3 сольдо), книга (5 сольдо). </a:t>
            </a:r>
          </a:p>
          <a:p>
            <a:r>
              <a:rPr lang="ru-RU" sz="2400" dirty="0" smtClean="0"/>
              <a:t>3 + 5 = 8 (сольдо)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3779912" y="3284984"/>
            <a:ext cx="2520280" cy="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1560" y="5013176"/>
            <a:ext cx="662473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У Буратино осталось 7 сольдо. 15 – 7 = 8 сольдо он истратил на покупки.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2555776" y="3861050"/>
            <a:ext cx="0" cy="11521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Карманные деньги</a:t>
            </a:r>
          </a:p>
        </p:txBody>
      </p:sp>
      <p:pic>
        <p:nvPicPr>
          <p:cNvPr id="3" name="Picture 5" descr="Функц_грамотность_1 класс_co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8481" y="1"/>
            <a:ext cx="1635519" cy="2132856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95536" y="1196752"/>
            <a:ext cx="6120680" cy="48965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732240" y="5445224"/>
            <a:ext cx="2160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Анализ информации</a:t>
            </a:r>
          </a:p>
        </p:txBody>
      </p:sp>
      <p:cxnSp>
        <p:nvCxnSpPr>
          <p:cNvPr id="6" name="Прямая со стрелкой 5"/>
          <p:cNvCxnSpPr>
            <a:stCxn id="5" idx="1"/>
          </p:cNvCxnSpPr>
          <p:nvPr/>
        </p:nvCxnSpPr>
        <p:spPr>
          <a:xfrm flipH="1" flipV="1">
            <a:off x="4139952" y="5517232"/>
            <a:ext cx="2592288" cy="3434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5940152" y="2852936"/>
            <a:ext cx="720080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60232" y="2348880"/>
            <a:ext cx="2340768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Наблюдение над понятиями «Необходимая покупка», «Желаемая покупка»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Карманные деньги</a:t>
            </a:r>
          </a:p>
        </p:txBody>
      </p:sp>
      <p:pic>
        <p:nvPicPr>
          <p:cNvPr id="6" name="Picture 3" descr="C:\Users\BOOM\Desktop\СКАЧАНО\Финансовая гр\IMG-20230404-WA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6557" y="0"/>
            <a:ext cx="1657443" cy="20608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218" name="Picture 2" descr="C:\Users\BOOM\Desktop\СКАЧАНО\Финансовая гр\21-1.jpg"/>
          <p:cNvPicPr>
            <a:picLocks noChangeAspect="1" noChangeArrowheads="1"/>
          </p:cNvPicPr>
          <p:nvPr/>
        </p:nvPicPr>
        <p:blipFill>
          <a:blip r:embed="rId3" cstate="print"/>
          <a:srcRect t="32281" b="6767"/>
          <a:stretch>
            <a:fillRect/>
          </a:stretch>
        </p:blipFill>
        <p:spPr bwMode="auto">
          <a:xfrm>
            <a:off x="395536" y="1196752"/>
            <a:ext cx="6279855" cy="50405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732240" y="4725144"/>
            <a:ext cx="2160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Игра для  детей 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6372200" y="5229200"/>
            <a:ext cx="36004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04248" y="2420888"/>
            <a:ext cx="2160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Определение понятия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5868144" y="2348880"/>
            <a:ext cx="936104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Карманные деньги</a:t>
            </a:r>
          </a:p>
        </p:txBody>
      </p:sp>
      <p:pic>
        <p:nvPicPr>
          <p:cNvPr id="4" name="Picture 3" descr="C:\Users\BOOM\Desktop\СКАЧАНО\Финансовая гр\IMG-20230404-WA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6557" y="0"/>
            <a:ext cx="1657443" cy="20608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42" name="Picture 2" descr="C:\Users\BOOM\Desktop\СКАЧАНО\Финансовая гр\21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4"/>
            <a:ext cx="7522680" cy="32403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979712" y="5877272"/>
            <a:ext cx="39604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Рассуждения детей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4067944" y="5301209"/>
            <a:ext cx="0" cy="57606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Карманные деньги</a:t>
            </a:r>
          </a:p>
        </p:txBody>
      </p:sp>
      <p:pic>
        <p:nvPicPr>
          <p:cNvPr id="4" name="Picture 3" descr="C:\Users\BOOM\Desktop\СКАЧАНО\Финансовая гр\IMG-20230404-WA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6557" y="0"/>
            <a:ext cx="1657443" cy="20608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2" descr="C:\Users\BOOM\Desktop\СКАЧАНО\Финансовая гр\21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32856"/>
            <a:ext cx="7689850" cy="33148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979712" y="5877272"/>
            <a:ext cx="39604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Работа с родителями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4067944" y="5301209"/>
            <a:ext cx="0" cy="57606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5507657" cy="90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t="31008" b="7139"/>
          <a:stretch>
            <a:fillRect/>
          </a:stretch>
        </p:blipFill>
        <p:spPr bwMode="auto">
          <a:xfrm>
            <a:off x="539552" y="2060848"/>
            <a:ext cx="5544615" cy="451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Семейный бюджет (расход)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0232" y="4077072"/>
            <a:ext cx="216024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Плата за коммунальные услуги</a:t>
            </a:r>
          </a:p>
        </p:txBody>
      </p:sp>
      <p:cxnSp>
        <p:nvCxnSpPr>
          <p:cNvPr id="7" name="Прямая со стрелкой 6"/>
          <p:cNvCxnSpPr>
            <a:stCxn id="6" idx="1"/>
          </p:cNvCxnSpPr>
          <p:nvPr/>
        </p:nvCxnSpPr>
        <p:spPr>
          <a:xfrm flipH="1">
            <a:off x="5436096" y="4677237"/>
            <a:ext cx="1224136" cy="134405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60232" y="3013501"/>
            <a:ext cx="2160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Определение понятия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5652120" y="3445549"/>
            <a:ext cx="1008112" cy="12746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C:\Users\BOOM\Desktop\СКАЧАНО\Финансовая гр\IMG-20230404-WA0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6557" y="0"/>
            <a:ext cx="1657443" cy="20608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BOOM\Desktop\СКАЧАНО\Финансовая гр\IMG-20230404-WA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6696744" cy="34067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Семейный бюджет (расход)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9712" y="5877272"/>
            <a:ext cx="39604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Игра для детей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4067944" y="5301209"/>
            <a:ext cx="0" cy="57606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C:\Users\BOOM\Desktop\СКАЧАНО\Финансовая гр\IMG-20230404-WA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6557" y="0"/>
            <a:ext cx="1657443" cy="20608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BOOM\Desktop\СКАЧАНО\Финансовая гр\IMG-20230404-WA0036.jpg"/>
          <p:cNvPicPr>
            <a:picLocks noChangeAspect="1" noChangeArrowheads="1"/>
          </p:cNvPicPr>
          <p:nvPr/>
        </p:nvPicPr>
        <p:blipFill>
          <a:blip r:embed="rId2" cstate="print"/>
          <a:srcRect t="42179" b="8053"/>
          <a:stretch>
            <a:fillRect/>
          </a:stretch>
        </p:blipFill>
        <p:spPr bwMode="auto">
          <a:xfrm>
            <a:off x="467544" y="1916832"/>
            <a:ext cx="6120680" cy="4011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Семейный бюджет (расход)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60232" y="4077072"/>
            <a:ext cx="2160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Экономия денег</a:t>
            </a:r>
          </a:p>
        </p:txBody>
      </p:sp>
      <p:cxnSp>
        <p:nvCxnSpPr>
          <p:cNvPr id="5" name="Прямая со стрелкой 4"/>
          <p:cNvCxnSpPr>
            <a:stCxn id="4" idx="1"/>
          </p:cNvCxnSpPr>
          <p:nvPr/>
        </p:nvCxnSpPr>
        <p:spPr>
          <a:xfrm flipH="1">
            <a:off x="5724128" y="4492571"/>
            <a:ext cx="936104" cy="1654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BOOM\Desktop\СКАЧАНО\Финансовая гр\IMG-20230404-WA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6557" y="0"/>
            <a:ext cx="1657443" cy="20608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571" name="Picture 3" descr="Функц_грамотность_2 класс_cover"/>
          <p:cNvPicPr>
            <a:picLocks noChangeAspect="1" noChangeArrowheads="1"/>
          </p:cNvPicPr>
          <p:nvPr/>
        </p:nvPicPr>
        <p:blipFill>
          <a:blip r:embed="rId2" cstate="print"/>
          <a:srcRect l="49994"/>
          <a:stretch>
            <a:fillRect/>
          </a:stretch>
        </p:blipFill>
        <p:spPr bwMode="auto">
          <a:xfrm>
            <a:off x="4860256" y="1196752"/>
            <a:ext cx="1877868" cy="246238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493572" name="Picture 4" descr="Функц грамотность_метод_облож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2330" y="1196752"/>
            <a:ext cx="1889301" cy="246238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493573" name="Picture 5" descr="Функц_грамотность_1 класс_co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292" y="1196751"/>
            <a:ext cx="1889301" cy="2463809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493574" name="Picture 6" descr="Функц_грамотность_3 класс_CO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2692" y="4157439"/>
            <a:ext cx="1869293" cy="2462379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493575" name="Picture 7" descr="Функц грамотность_3 класс_метод_обложк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2330" y="4147914"/>
            <a:ext cx="1879297" cy="2462379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493576" name="Picture 8" descr="Функц грамотность_4 класс_обложк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255" y="4147914"/>
            <a:ext cx="1913596" cy="2519544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493577" name="Picture 9" descr="Функц грамотность_4 класс_метод_обложк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280" y="4147914"/>
            <a:ext cx="1860719" cy="2520974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493580" name="Picture 12" descr="ФГ_2_методичка_cove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280" y="1196752"/>
            <a:ext cx="1814987" cy="2462380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188640"/>
            <a:ext cx="745232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342900"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Функциональная грамотность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pic>
        <p:nvPicPr>
          <p:cNvPr id="11" name="Picture 6" descr="ГОТОВО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Семейный бюджет (расход)</a:t>
            </a:r>
          </a:p>
        </p:txBody>
      </p:sp>
      <p:pic>
        <p:nvPicPr>
          <p:cNvPr id="4" name="Picture 3" descr="C:\Users\BOOM\Desktop\СКАЧАНО\Финансовая гр\14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6850957" cy="35283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660232" y="4077072"/>
            <a:ext cx="2160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Экономия денег</a:t>
            </a:r>
          </a:p>
        </p:txBody>
      </p:sp>
      <p:cxnSp>
        <p:nvCxnSpPr>
          <p:cNvPr id="6" name="Прямая со стрелкой 5"/>
          <p:cNvCxnSpPr>
            <a:stCxn id="5" idx="1"/>
          </p:cNvCxnSpPr>
          <p:nvPr/>
        </p:nvCxnSpPr>
        <p:spPr>
          <a:xfrm flipH="1">
            <a:off x="5724128" y="4492571"/>
            <a:ext cx="936104" cy="1654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C:\Users\BOOM\Desktop\СКАЧАНО\Финансовая гр\IMG-20230404-WA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6557" y="0"/>
            <a:ext cx="1657443" cy="20608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Семейный бюджет (расход)</a:t>
            </a:r>
          </a:p>
        </p:txBody>
      </p:sp>
      <p:pic>
        <p:nvPicPr>
          <p:cNvPr id="4" name="Picture 3" descr="C:\Users\BOOM\Desktop\СКАЧАНО\Финансовая гр\14-3.jpg"/>
          <p:cNvPicPr>
            <a:picLocks noChangeAspect="1" noChangeArrowheads="1"/>
          </p:cNvPicPr>
          <p:nvPr/>
        </p:nvPicPr>
        <p:blipFill>
          <a:blip r:embed="rId2" cstate="print"/>
          <a:srcRect t="48578" b="5920"/>
          <a:stretch>
            <a:fillRect/>
          </a:stretch>
        </p:blipFill>
        <p:spPr bwMode="auto">
          <a:xfrm>
            <a:off x="251520" y="1772816"/>
            <a:ext cx="6984776" cy="41859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987824" y="5589240"/>
            <a:ext cx="2160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Рассуждения детей 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4211960" y="4869160"/>
            <a:ext cx="0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BOOM\Desktop\СКАЧАНО\Финансовая гр\IMG-20230404-WA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6557" y="0"/>
            <a:ext cx="1657443" cy="20608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OOM\Desktop\СКАЧАНО\Финансовая гр\17-1.jpg"/>
          <p:cNvPicPr>
            <a:picLocks noChangeAspect="1" noChangeArrowheads="1"/>
          </p:cNvPicPr>
          <p:nvPr/>
        </p:nvPicPr>
        <p:blipFill>
          <a:blip r:embed="rId2" cstate="print"/>
          <a:srcRect t="25827" b="7342"/>
          <a:stretch>
            <a:fillRect/>
          </a:stretch>
        </p:blipFill>
        <p:spPr bwMode="auto">
          <a:xfrm>
            <a:off x="683568" y="1052736"/>
            <a:ext cx="6380939" cy="56166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Семейный бюджет (расход)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2240" y="4725144"/>
            <a:ext cx="2160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Игра для  детей 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6372200" y="5229200"/>
            <a:ext cx="36004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32240" y="5877272"/>
            <a:ext cx="2160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Определение понятия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6300192" y="6453336"/>
            <a:ext cx="36004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04248" y="2420888"/>
            <a:ext cx="2160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Определение понятия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6444208" y="2852936"/>
            <a:ext cx="36004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C:\Users\BOOM\Desktop\СКАЧАНО\Финансовая гр\IMG-20230404-WA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6557" y="0"/>
            <a:ext cx="1657443" cy="20608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Семейный бюджет (расход)</a:t>
            </a:r>
          </a:p>
        </p:txBody>
      </p:sp>
      <p:pic>
        <p:nvPicPr>
          <p:cNvPr id="6146" name="Picture 2" descr="C:\Users\BOOM\Desktop\СКАЧАНО\Финансовая гр\17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124744"/>
            <a:ext cx="4084404" cy="537954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88224" y="2852936"/>
            <a:ext cx="2160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Рассуждения детей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5652120" y="3284984"/>
            <a:ext cx="93610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BOOM\Desktop\СКАЧАНО\Финансовая гр\IMG-20230404-WA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6557" y="0"/>
            <a:ext cx="1657443" cy="20608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Семейный бюджет (расход)</a:t>
            </a:r>
          </a:p>
        </p:txBody>
      </p:sp>
      <p:pic>
        <p:nvPicPr>
          <p:cNvPr id="7170" name="Picture 2" descr="C:\Users\BOOM\Desktop\СКАЧАНО\Финансовая гр\19-1.jpg"/>
          <p:cNvPicPr>
            <a:picLocks noChangeAspect="1" noChangeArrowheads="1"/>
          </p:cNvPicPr>
          <p:nvPr/>
        </p:nvPicPr>
        <p:blipFill>
          <a:blip r:embed="rId2" cstate="print"/>
          <a:srcRect t="27249" b="26538"/>
          <a:stretch>
            <a:fillRect/>
          </a:stretch>
        </p:blipFill>
        <p:spPr bwMode="auto">
          <a:xfrm>
            <a:off x="467544" y="1412776"/>
            <a:ext cx="6625102" cy="40324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171" name="Picture 3" descr="C:\Users\BOOM\Desktop\СКАЧАНО\Финансовая гр\IMG-20230404-WA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6557" y="0"/>
            <a:ext cx="1657443" cy="20608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23728" y="5805264"/>
            <a:ext cx="21602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Поучение</a:t>
            </a:r>
          </a:p>
        </p:txBody>
      </p:sp>
      <p:cxnSp>
        <p:nvCxnSpPr>
          <p:cNvPr id="6" name="Прямая со стрелкой 5"/>
          <p:cNvCxnSpPr>
            <a:stCxn id="5" idx="0"/>
          </p:cNvCxnSpPr>
          <p:nvPr/>
        </p:nvCxnSpPr>
        <p:spPr>
          <a:xfrm flipV="1">
            <a:off x="3203848" y="5445224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88224" y="2852936"/>
            <a:ext cx="2160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Рассуждения детей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6084168" y="3284984"/>
            <a:ext cx="50405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Семейный бюджет (расход)</a:t>
            </a:r>
          </a:p>
        </p:txBody>
      </p:sp>
      <p:pic>
        <p:nvPicPr>
          <p:cNvPr id="8194" name="Picture 2" descr="C:\Users\BOOM\Desktop\СКАЧАНО\Финансовая гр\19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29715"/>
            <a:ext cx="7113786" cy="17985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3" descr="C:\Users\BOOM\Desktop\СКАЧАНО\Финансовая гр\IMG-20230404-WA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6557" y="0"/>
            <a:ext cx="1657443" cy="20608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627784" y="5013176"/>
            <a:ext cx="2160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Рассуждения детей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3851920" y="3933056"/>
            <a:ext cx="0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Семейный бюджет (расход)</a:t>
            </a:r>
          </a:p>
        </p:txBody>
      </p:sp>
      <p:pic>
        <p:nvPicPr>
          <p:cNvPr id="4" name="Picture 3" descr="C:\Users\BOOM\Desktop\СКАЧАНО\Финансовая гр\IMG-20230404-WA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6557" y="0"/>
            <a:ext cx="1657443" cy="20608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1266" name="Picture 2" descr="C:\Users\BOOM\Desktop\СКАЧАНО\Финансовая гр\19-2.jpg"/>
          <p:cNvPicPr>
            <a:picLocks noChangeAspect="1" noChangeArrowheads="1"/>
          </p:cNvPicPr>
          <p:nvPr/>
        </p:nvPicPr>
        <p:blipFill>
          <a:blip r:embed="rId3" cstate="print"/>
          <a:srcRect t="7140" b="5254"/>
          <a:stretch>
            <a:fillRect/>
          </a:stretch>
        </p:blipFill>
        <p:spPr bwMode="auto">
          <a:xfrm>
            <a:off x="971600" y="980728"/>
            <a:ext cx="5040560" cy="58160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588224" y="6021288"/>
            <a:ext cx="21602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Поучение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5940152" y="6237312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32240" y="3717032"/>
            <a:ext cx="2160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Рассуждения детей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5796136" y="4149080"/>
            <a:ext cx="93610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BOOM\Desktop\СКАЧАНО\Финансовая гр\20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6767068" cy="31683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" name="Picture 3" descr="C:\Users\BOOM\Desktop\СКАЧАНО\Финансовая гр\IMG-20230404-WA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6557" y="0"/>
            <a:ext cx="1657443" cy="20608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732240" y="3717032"/>
            <a:ext cx="2160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Рассуждения детей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5220072" y="3645024"/>
            <a:ext cx="1512168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Семейный бюджет (расход)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BOOM\Desktop\СКАЧАНО\Финансовая гр\20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6888824" cy="30963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" name="Picture 2" descr="C:\Users\BOOM\Desktop\СКАЧАНО\Финансовая гр\20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365104"/>
            <a:ext cx="6912768" cy="1937143"/>
          </a:xfrm>
          <a:prstGeom prst="rect">
            <a:avLst/>
          </a:prstGeom>
          <a:noFill/>
        </p:spPr>
      </p:pic>
      <p:pic>
        <p:nvPicPr>
          <p:cNvPr id="4" name="Picture 3" descr="C:\Users\BOOM\Desktop\СКАЧАНО\Финансовая гр\IMG-20230404-WA0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6557" y="0"/>
            <a:ext cx="1657443" cy="20608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804248" y="3013501"/>
            <a:ext cx="2160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Рассуждения детей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6300192" y="3429000"/>
            <a:ext cx="50405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Семейный бюджет (расход)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4248" y="5517232"/>
            <a:ext cx="21602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Поучение</a:t>
            </a:r>
          </a:p>
        </p:txBody>
      </p:sp>
      <p:cxnSp>
        <p:nvCxnSpPr>
          <p:cNvPr id="9" name="Прямая со стрелкой 8"/>
          <p:cNvCxnSpPr>
            <a:stCxn id="8" idx="1"/>
          </p:cNvCxnSpPr>
          <p:nvPr/>
        </p:nvCxnSpPr>
        <p:spPr>
          <a:xfrm flipH="1" flipV="1">
            <a:off x="6588224" y="5733256"/>
            <a:ext cx="216024" cy="1480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BOOM\Desktop\СКАЧАНО\Финансовая гр\20-2.jpg"/>
          <p:cNvPicPr>
            <a:picLocks noChangeAspect="1" noChangeArrowheads="1"/>
          </p:cNvPicPr>
          <p:nvPr/>
        </p:nvPicPr>
        <p:blipFill>
          <a:blip r:embed="rId2" cstate="print"/>
          <a:srcRect t="28738" b="6767"/>
          <a:stretch>
            <a:fillRect/>
          </a:stretch>
        </p:blipFill>
        <p:spPr bwMode="auto">
          <a:xfrm>
            <a:off x="251520" y="1124744"/>
            <a:ext cx="6300991" cy="53559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" name="Picture 3" descr="C:\Users\BOOM\Desktop\СКАЧАНО\Финансовая гр\IMG-20230404-WA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6557" y="0"/>
            <a:ext cx="1657443" cy="20608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660232" y="5949280"/>
            <a:ext cx="21602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Поучение</a:t>
            </a:r>
          </a:p>
        </p:txBody>
      </p:sp>
      <p:cxnSp>
        <p:nvCxnSpPr>
          <p:cNvPr id="5" name="Прямая со стрелкой 4"/>
          <p:cNvCxnSpPr>
            <a:stCxn id="4" idx="1"/>
          </p:cNvCxnSpPr>
          <p:nvPr/>
        </p:nvCxnSpPr>
        <p:spPr>
          <a:xfrm flipH="1" flipV="1">
            <a:off x="6012160" y="6165304"/>
            <a:ext cx="648072" cy="1480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Семейный бюджет (расход)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60232" y="3789040"/>
            <a:ext cx="2160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Рассуждения детей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6012160" y="4221088"/>
            <a:ext cx="648072" cy="1480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Обложка книги Функциональная грамотность 1 класс. Тренажер для школьников, Автор Буряк М.В. Шейкина С.А., издательство Планета | купить в книжном магазине Росли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8280920" cy="5044922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" name="Picture 6" descr="ГОТО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Функц_грамотность_1 класс_co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1141" y="4509120"/>
            <a:ext cx="1690736" cy="2204864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9552" y="0"/>
            <a:ext cx="71642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342900"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Финансовая грамотность</a:t>
            </a:r>
          </a:p>
          <a:p>
            <a:pPr indent="342900"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1 класс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3132137" y="6280894"/>
            <a:ext cx="2879725" cy="4604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200" b="1" dirty="0" smtClean="0">
                <a:solidFill>
                  <a:schemeClr val="tx2"/>
                </a:solidFill>
              </a:rPr>
              <a:t>Занятия 17 – 24 </a:t>
            </a:r>
            <a:endParaRPr lang="ru-RU" sz="2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Функц_грамотность_1 класс_co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3264" y="0"/>
            <a:ext cx="1690736" cy="2204864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5" name="Picture 5" descr="Функц_грамотность_1 класс_блок 47"/>
          <p:cNvPicPr>
            <a:picLocks noChangeAspect="1" noChangeArrowheads="1"/>
          </p:cNvPicPr>
          <p:nvPr/>
        </p:nvPicPr>
        <p:blipFill>
          <a:blip r:embed="rId3" cstate="print"/>
          <a:srcRect t="21060" b="8687"/>
          <a:stretch>
            <a:fillRect/>
          </a:stretch>
        </p:blipFill>
        <p:spPr bwMode="auto">
          <a:xfrm>
            <a:off x="827584" y="2276872"/>
            <a:ext cx="4842247" cy="4437142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9" name="Picture 5" descr="Функц_грамотность_1 класс_блок 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484783"/>
            <a:ext cx="4824536" cy="662643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Семейный бюджет (расход)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16216" y="5445224"/>
            <a:ext cx="212576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Рассуждения детей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5148064" y="5644699"/>
            <a:ext cx="1333672" cy="2325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Функц_грамотность_1 класс_блок 48"/>
          <p:cNvPicPr>
            <a:picLocks noChangeAspect="1" noChangeArrowheads="1"/>
          </p:cNvPicPr>
          <p:nvPr/>
        </p:nvPicPr>
        <p:blipFill>
          <a:blip r:embed="rId2" cstate="print"/>
          <a:srcRect b="31893"/>
          <a:stretch>
            <a:fillRect/>
          </a:stretch>
        </p:blipFill>
        <p:spPr bwMode="auto">
          <a:xfrm>
            <a:off x="683568" y="1340767"/>
            <a:ext cx="6048672" cy="5375469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Picture 5" descr="Функц_грамотность_1 класс_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3264" y="0"/>
            <a:ext cx="1690736" cy="2204864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Семейный бюджет (расход)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76256" y="5229200"/>
            <a:ext cx="212576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Рассуждения детей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6121696" y="5212651"/>
            <a:ext cx="720080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Функц_грамотность_1 класс_блок 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6748211" cy="2808312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Picture 5" descr="Функц_грамотность_1 класс_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3264" y="0"/>
            <a:ext cx="1690736" cy="2204864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Семейный бюджет (расход)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9120" y="5805264"/>
            <a:ext cx="212576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Рассуждения детей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4572000" y="4797152"/>
            <a:ext cx="0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ункц_грамотность_1 класс_блок 49"/>
          <p:cNvPicPr>
            <a:picLocks noChangeAspect="1" noChangeArrowheads="1"/>
          </p:cNvPicPr>
          <p:nvPr/>
        </p:nvPicPr>
        <p:blipFill>
          <a:blip r:embed="rId2" cstate="print"/>
          <a:srcRect b="40452"/>
          <a:stretch>
            <a:fillRect/>
          </a:stretch>
        </p:blipFill>
        <p:spPr bwMode="auto">
          <a:xfrm>
            <a:off x="395536" y="1285875"/>
            <a:ext cx="6696744" cy="520250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Picture 5" descr="Функц_грамотность_1 класс_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3264" y="0"/>
            <a:ext cx="1690736" cy="2204864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Семейный бюджет (расход)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8728" y="3013501"/>
            <a:ext cx="212576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Рассуждения детей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6084168" y="2996952"/>
            <a:ext cx="720080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ункц_грамотность_1 класс_блок 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6958601" cy="3672408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Picture 5" descr="Функц_грамотность_1 класс_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3264" y="0"/>
            <a:ext cx="1690736" cy="2204864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Семейный бюджет (расход)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Обложка книги Функциональная грамотность 2 класс. Тренажер для школьников, Автор Буряк М.В. Шейкина С.А., издательство Планета | купить в книжном магазине Росли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789040"/>
            <a:ext cx="6696744" cy="432048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0" name="Picture 6" descr="ГОТО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539552" y="0"/>
            <a:ext cx="71642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342900"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Финансовая грамотность</a:t>
            </a:r>
          </a:p>
          <a:p>
            <a:pPr indent="342900"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2 класс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pic>
        <p:nvPicPr>
          <p:cNvPr id="22" name="Picture 4" descr="Обложка книги Функциональная грамотность 2 класс. Тренажер для школьников, Автор Буряк М.В. Шейкина С.А., издательство Планета | купить в книжном магазине Росли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293096"/>
            <a:ext cx="6696744" cy="54006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9" name="Picture 4" descr="Обложка книги Функциональная грамотность 2 класс. Тренажер для школьников, Автор Буряк М.В. Шейкина С.А., издательство Планета | купить в книжном магазине Росли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941168"/>
            <a:ext cx="7128792" cy="432048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0" name="Picture 4" descr="Обложка книги Функциональная грамотность 2 класс. Тренажер для школьников, Автор Буряк М.В. Шейкина С.А., издательство Планета | купить в книжном магазине Рослит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5445224"/>
            <a:ext cx="7128792" cy="432048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1" name="Picture 2" descr="Обложка книги Функциональная грамотность 2 класс. Тренажер для школьников, Автор Буряк М.В. Шейкина С.А., издательство Планета | купить в книжном магазине Рослит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1412776"/>
            <a:ext cx="6672834" cy="50405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2" name="Picture 2" descr="Обложка книги Функциональная грамотность 2 класс. Тренажер для школьников, Автор Буряк М.В. Шейкина С.А., издательство Планета | купить в книжном магазине Рослит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576" y="1988840"/>
            <a:ext cx="6672834" cy="50405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3" name="Picture 2" descr="Обложка книги Функциональная грамотность 2 класс. Тренажер для школьников, Автор Буряк М.В. Шейкина С.А., издательство Планета | купить в книжном магазине Рослит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5576" y="2564904"/>
            <a:ext cx="6672834" cy="50405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4" name="Picture 2" descr="Обложка книги Функциональная грамотность 2 класс. Тренажер для школьников, Автор Буряк М.В. Шейкина С.А., издательство Планета | купить в книжном магазине Рослит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5576" y="3176972"/>
            <a:ext cx="6696744" cy="50405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7" name="Picture 3" descr="Функц_грамотность_2 класс_cover"/>
          <p:cNvPicPr>
            <a:picLocks noChangeAspect="1" noChangeArrowheads="1"/>
          </p:cNvPicPr>
          <p:nvPr/>
        </p:nvPicPr>
        <p:blipFill>
          <a:blip r:embed="rId11" cstate="print"/>
          <a:srcRect l="49994"/>
          <a:stretch>
            <a:fillRect/>
          </a:stretch>
        </p:blipFill>
        <p:spPr bwMode="auto">
          <a:xfrm>
            <a:off x="7308304" y="4581128"/>
            <a:ext cx="1609553" cy="2110548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ГОТОВ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9552" y="0"/>
            <a:ext cx="71642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342900"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Финансовая грамотность</a:t>
            </a:r>
          </a:p>
          <a:p>
            <a:pPr indent="342900"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3 класс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653136"/>
            <a:ext cx="6192688" cy="5040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484784"/>
            <a:ext cx="6192688" cy="4320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988840"/>
            <a:ext cx="6192688" cy="5040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2564904"/>
            <a:ext cx="6192688" cy="5040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3140968"/>
            <a:ext cx="6192688" cy="6480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4" y="3861048"/>
            <a:ext cx="6192688" cy="7200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5229200"/>
            <a:ext cx="6192688" cy="5760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624" y="5877272"/>
            <a:ext cx="6192688" cy="5760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ГОТОВ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9552" y="0"/>
            <a:ext cx="71642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342900"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Финансовая грамотность</a:t>
            </a:r>
          </a:p>
          <a:p>
            <a:pPr indent="342900"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4 класс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556792"/>
            <a:ext cx="6480720" cy="33843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5013176"/>
            <a:ext cx="6480720" cy="5760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3" name="Rectangle 5"/>
          <p:cNvSpPr>
            <a:spLocks noChangeArrowheads="1"/>
          </p:cNvSpPr>
          <p:nvPr/>
        </p:nvSpPr>
        <p:spPr bwMode="auto">
          <a:xfrm>
            <a:off x="2357438" y="2060575"/>
            <a:ext cx="2160587" cy="2736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Финансовая</a:t>
            </a:r>
          </a:p>
          <a:p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грамотность</a:t>
            </a:r>
          </a:p>
          <a:p>
            <a:endParaRPr lang="ru-RU" b="1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Практикум </a:t>
            </a:r>
          </a:p>
          <a:p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для </a:t>
            </a:r>
          </a:p>
          <a:p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школьников</a:t>
            </a:r>
          </a:p>
          <a:p>
            <a:endParaRPr lang="ru-RU" b="1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класс</a:t>
            </a:r>
          </a:p>
        </p:txBody>
      </p:sp>
      <p:sp>
        <p:nvSpPr>
          <p:cNvPr id="647174" name="Rectangle 6"/>
          <p:cNvSpPr>
            <a:spLocks noChangeArrowheads="1"/>
          </p:cNvSpPr>
          <p:nvPr/>
        </p:nvSpPr>
        <p:spPr bwMode="auto">
          <a:xfrm>
            <a:off x="4635500" y="2060575"/>
            <a:ext cx="2160588" cy="2736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Финансовая</a:t>
            </a:r>
          </a:p>
          <a:p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грамотность</a:t>
            </a:r>
          </a:p>
          <a:p>
            <a:endParaRPr lang="ru-RU" b="1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Практикум </a:t>
            </a:r>
          </a:p>
          <a:p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для </a:t>
            </a:r>
          </a:p>
          <a:p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школьников</a:t>
            </a:r>
          </a:p>
          <a:p>
            <a:endParaRPr lang="ru-RU" b="1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 класс</a:t>
            </a:r>
          </a:p>
        </p:txBody>
      </p:sp>
      <p:sp>
        <p:nvSpPr>
          <p:cNvPr id="647175" name="Rectangle 7"/>
          <p:cNvSpPr>
            <a:spLocks noChangeArrowheads="1"/>
          </p:cNvSpPr>
          <p:nvPr/>
        </p:nvSpPr>
        <p:spPr bwMode="auto">
          <a:xfrm>
            <a:off x="6876256" y="2060575"/>
            <a:ext cx="2160587" cy="2736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Финансовая</a:t>
            </a:r>
          </a:p>
          <a:p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грамотность</a:t>
            </a:r>
          </a:p>
          <a:p>
            <a:endParaRPr lang="ru-RU" b="1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Практикум </a:t>
            </a:r>
          </a:p>
          <a:p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для </a:t>
            </a:r>
          </a:p>
          <a:p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школьников</a:t>
            </a:r>
          </a:p>
          <a:p>
            <a:endParaRPr lang="ru-RU" b="1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 класс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88640"/>
            <a:ext cx="745232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342900"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Финансовая грамотность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pic>
        <p:nvPicPr>
          <p:cNvPr id="8" name="Picture 6" descr="ГОТОВ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Users\BOOM\Desktop\СКАЧАНО\Финансовая гр\IMG-20230404-WA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64" y="2060848"/>
            <a:ext cx="2200680" cy="27363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95536" y="1196752"/>
            <a:ext cx="6120680" cy="51125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Карманные деньги</a:t>
            </a:r>
          </a:p>
        </p:txBody>
      </p:sp>
      <p:pic>
        <p:nvPicPr>
          <p:cNvPr id="4" name="Picture 5" descr="Функц_грамотность_1 класс_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8481" y="0"/>
            <a:ext cx="1635519" cy="2132856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659216" y="2598003"/>
            <a:ext cx="223326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Определение понятия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5868144" y="2996952"/>
            <a:ext cx="792088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39552" y="1556792"/>
            <a:ext cx="6120680" cy="32403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260648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Карманные деньги</a:t>
            </a:r>
          </a:p>
        </p:txBody>
      </p:sp>
      <p:pic>
        <p:nvPicPr>
          <p:cNvPr id="4" name="Picture 5" descr="Функц_грамотность_1 класс_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8481" y="1"/>
            <a:ext cx="1635519" cy="2132856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3563888" y="4437112"/>
            <a:ext cx="0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3568" y="5661248"/>
            <a:ext cx="745333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Наблюдение над понятиями «Необходимая покупка», «Желаемая покупка»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04248" y="2598003"/>
            <a:ext cx="216024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Рассуждение о правильности принятого решения</a:t>
            </a:r>
          </a:p>
        </p:txBody>
      </p:sp>
      <p:cxnSp>
        <p:nvCxnSpPr>
          <p:cNvPr id="10" name="Прямая со стрелкой 9"/>
          <p:cNvCxnSpPr>
            <a:stCxn id="9" idx="1"/>
          </p:cNvCxnSpPr>
          <p:nvPr/>
        </p:nvCxnSpPr>
        <p:spPr>
          <a:xfrm flipH="1" flipV="1">
            <a:off x="6156176" y="2780928"/>
            <a:ext cx="648072" cy="6019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318</Words>
  <Application>Microsoft Office PowerPoint</Application>
  <PresentationFormat>Экран (4:3)</PresentationFormat>
  <Paragraphs>108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BOOM</dc:creator>
  <cp:lastModifiedBy>BOOM</cp:lastModifiedBy>
  <cp:revision>157</cp:revision>
  <dcterms:created xsi:type="dcterms:W3CDTF">2023-03-20T14:49:55Z</dcterms:created>
  <dcterms:modified xsi:type="dcterms:W3CDTF">2023-04-05T18:16:51Z</dcterms:modified>
</cp:coreProperties>
</file>