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2"/>
  </p:notesMasterIdLst>
  <p:sldIdLst>
    <p:sldId id="256" r:id="rId2"/>
    <p:sldId id="261" r:id="rId3"/>
    <p:sldId id="335" r:id="rId4"/>
    <p:sldId id="336" r:id="rId5"/>
    <p:sldId id="337" r:id="rId6"/>
    <p:sldId id="348" r:id="rId7"/>
    <p:sldId id="349" r:id="rId8"/>
    <p:sldId id="350" r:id="rId9"/>
    <p:sldId id="351" r:id="rId10"/>
    <p:sldId id="352" r:id="rId11"/>
    <p:sldId id="353" r:id="rId12"/>
    <p:sldId id="355" r:id="rId13"/>
    <p:sldId id="357" r:id="rId14"/>
    <p:sldId id="354" r:id="rId15"/>
    <p:sldId id="356" r:id="rId16"/>
    <p:sldId id="338" r:id="rId17"/>
    <p:sldId id="339" r:id="rId18"/>
    <p:sldId id="262" r:id="rId19"/>
    <p:sldId id="322" r:id="rId20"/>
    <p:sldId id="347" r:id="rId21"/>
    <p:sldId id="264" r:id="rId22"/>
    <p:sldId id="340" r:id="rId23"/>
    <p:sldId id="265" r:id="rId24"/>
    <p:sldId id="343" r:id="rId25"/>
    <p:sldId id="266" r:id="rId26"/>
    <p:sldId id="271" r:id="rId27"/>
    <p:sldId id="270" r:id="rId28"/>
    <p:sldId id="272" r:id="rId29"/>
    <p:sldId id="275" r:id="rId30"/>
    <p:sldId id="344" r:id="rId31"/>
    <p:sldId id="277" r:id="rId32"/>
    <p:sldId id="278" r:id="rId33"/>
    <p:sldId id="279" r:id="rId34"/>
    <p:sldId id="280" r:id="rId35"/>
    <p:sldId id="281" r:id="rId36"/>
    <p:sldId id="283" r:id="rId37"/>
    <p:sldId id="284" r:id="rId38"/>
    <p:sldId id="285" r:id="rId39"/>
    <p:sldId id="34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46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9" r:id="rId64"/>
    <p:sldId id="341" r:id="rId65"/>
    <p:sldId id="308" r:id="rId66"/>
    <p:sldId id="315" r:id="rId67"/>
    <p:sldId id="316" r:id="rId68"/>
    <p:sldId id="342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257" r:id="rId81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8F3FA-FB63-4577-92C7-E37A369041D6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B8D379-8C4A-4E16-A081-0E5913341E22}">
      <dgm:prSet phldrT="[Текст]"/>
      <dgm:spPr/>
      <dgm:t>
        <a:bodyPr/>
        <a:lstStyle/>
        <a:p>
          <a:r>
            <a:rPr lang="ru-RU" dirty="0"/>
            <a:t>Общение</a:t>
          </a:r>
        </a:p>
      </dgm:t>
    </dgm:pt>
    <dgm:pt modelId="{1ED16D41-AF9D-4F07-898D-AB5F1F5E662A}" type="parTrans" cxnId="{DCFC9673-FEB2-4BAD-82C8-1608D4ED1C8D}">
      <dgm:prSet/>
      <dgm:spPr/>
      <dgm:t>
        <a:bodyPr/>
        <a:lstStyle/>
        <a:p>
          <a:endParaRPr lang="ru-RU"/>
        </a:p>
      </dgm:t>
    </dgm:pt>
    <dgm:pt modelId="{AA7A9765-DA56-4D8D-8587-E59B8C81AF08}" type="sibTrans" cxnId="{DCFC9673-FEB2-4BAD-82C8-1608D4ED1C8D}">
      <dgm:prSet/>
      <dgm:spPr/>
      <dgm:t>
        <a:bodyPr/>
        <a:lstStyle/>
        <a:p>
          <a:endParaRPr lang="ru-RU"/>
        </a:p>
      </dgm:t>
    </dgm:pt>
    <dgm:pt modelId="{97623F92-C9D0-4DB4-958E-FEA899279B31}">
      <dgm:prSet phldrT="[Текст]" custT="1"/>
      <dgm:spPr/>
      <dgm:t>
        <a:bodyPr/>
        <a:lstStyle/>
        <a:p>
          <a:r>
            <a:rPr lang="ru-RU" sz="1400" dirty="0"/>
            <a:t>воспринимать и формулировать суждения, выражать эмоции в соответствии с целями и условиями общения в знакомой среде;</a:t>
          </a:r>
        </a:p>
      </dgm:t>
    </dgm:pt>
    <dgm:pt modelId="{A7402D2F-D211-4D38-9690-50D991625295}" type="parTrans" cxnId="{34499F94-6FB8-43E6-BEDB-F0957971B562}">
      <dgm:prSet/>
      <dgm:spPr/>
      <dgm:t>
        <a:bodyPr/>
        <a:lstStyle/>
        <a:p>
          <a:endParaRPr lang="ru-RU"/>
        </a:p>
      </dgm:t>
    </dgm:pt>
    <dgm:pt modelId="{F2F03FBF-EFC3-4582-9619-E596FB9ABFBE}" type="sibTrans" cxnId="{34499F94-6FB8-43E6-BEDB-F0957971B562}">
      <dgm:prSet/>
      <dgm:spPr/>
      <dgm:t>
        <a:bodyPr/>
        <a:lstStyle/>
        <a:p>
          <a:endParaRPr lang="ru-RU"/>
        </a:p>
      </dgm:t>
    </dgm:pt>
    <dgm:pt modelId="{B1A14455-B414-464B-B5DC-41731970BAC8}">
      <dgm:prSet phldrT="[Текст]"/>
      <dgm:spPr/>
      <dgm:t>
        <a:bodyPr/>
        <a:lstStyle/>
        <a:p>
          <a:r>
            <a:rPr lang="ru-RU" dirty="0"/>
            <a:t>Совместная деятельность</a:t>
          </a:r>
        </a:p>
      </dgm:t>
    </dgm:pt>
    <dgm:pt modelId="{FA970117-B2D7-4EBA-9EB4-DCCB14E5E1ED}" type="parTrans" cxnId="{11946077-F75B-4A67-B9A8-A4EFC46D73CD}">
      <dgm:prSet/>
      <dgm:spPr/>
      <dgm:t>
        <a:bodyPr/>
        <a:lstStyle/>
        <a:p>
          <a:endParaRPr lang="ru-RU"/>
        </a:p>
      </dgm:t>
    </dgm:pt>
    <dgm:pt modelId="{2C94FC8D-6DCA-4423-8EEA-95E6B8735FFD}" type="sibTrans" cxnId="{11946077-F75B-4A67-B9A8-A4EFC46D73CD}">
      <dgm:prSet/>
      <dgm:spPr/>
      <dgm:t>
        <a:bodyPr/>
        <a:lstStyle/>
        <a:p>
          <a:endParaRPr lang="ru-RU"/>
        </a:p>
      </dgm:t>
    </dgm:pt>
    <dgm:pt modelId="{5928B89D-093D-473C-BB2E-E54784EB327B}">
      <dgm:prSet phldrT="[Текст]" custT="1"/>
      <dgm:spPr/>
      <dgm:t>
        <a:bodyPr/>
        <a:lstStyle/>
        <a:p>
          <a:r>
            <a:rPr lang="ru-RU" sz="1400" dirty="0"/>
            <a:t>формулировать краткосрочные и долгосрочные цели (индивидуальные с учётом участия в коллективных задачах) в стандартной (типовой) ситуации на основе предложенного формата планирования, распределения промежуточных шагов и сроков;</a:t>
          </a:r>
        </a:p>
      </dgm:t>
    </dgm:pt>
    <dgm:pt modelId="{942282F9-25D6-4B31-8FD4-D173680DBE0F}" type="parTrans" cxnId="{BD3343EA-3E8A-4888-ADB8-459DD7960FED}">
      <dgm:prSet/>
      <dgm:spPr/>
      <dgm:t>
        <a:bodyPr/>
        <a:lstStyle/>
        <a:p>
          <a:endParaRPr lang="ru-RU"/>
        </a:p>
      </dgm:t>
    </dgm:pt>
    <dgm:pt modelId="{01AE3F1B-B115-4848-B8C5-F6A5CE9BA34D}" type="sibTrans" cxnId="{BD3343EA-3E8A-4888-ADB8-459DD7960FED}">
      <dgm:prSet/>
      <dgm:spPr/>
      <dgm:t>
        <a:bodyPr/>
        <a:lstStyle/>
        <a:p>
          <a:endParaRPr lang="ru-RU"/>
        </a:p>
      </dgm:t>
    </dgm:pt>
    <dgm:pt modelId="{FB91C648-CA7E-4879-AA0E-602F875B83BA}">
      <dgm:prSet custT="1"/>
      <dgm:spPr/>
      <dgm:t>
        <a:bodyPr/>
        <a:lstStyle/>
        <a:p>
          <a:r>
            <a:rPr lang="ru-RU" sz="1400" dirty="0"/>
            <a:t>проявлять уважительное отношение к собеседнику, соблюдать правила ведения диалога и дискуссии; признавать возможность существования разных точек зрения;</a:t>
          </a:r>
        </a:p>
      </dgm:t>
    </dgm:pt>
    <dgm:pt modelId="{B3DDF6CF-B319-4B38-9C04-3ADE6E3454A8}" type="parTrans" cxnId="{891CE14E-FCBE-4A3A-AB6F-6561FDD2A567}">
      <dgm:prSet/>
      <dgm:spPr/>
      <dgm:t>
        <a:bodyPr/>
        <a:lstStyle/>
        <a:p>
          <a:endParaRPr lang="ru-RU"/>
        </a:p>
      </dgm:t>
    </dgm:pt>
    <dgm:pt modelId="{54D5B7D4-DE81-479A-AE03-8A303A199D14}" type="sibTrans" cxnId="{891CE14E-FCBE-4A3A-AB6F-6561FDD2A567}">
      <dgm:prSet/>
      <dgm:spPr/>
      <dgm:t>
        <a:bodyPr/>
        <a:lstStyle/>
        <a:p>
          <a:endParaRPr lang="ru-RU"/>
        </a:p>
      </dgm:t>
    </dgm:pt>
    <dgm:pt modelId="{BBC03D48-BA5B-4ABB-A418-86E7FE7B191F}">
      <dgm:prSet custT="1"/>
      <dgm:spPr/>
      <dgm:t>
        <a:bodyPr/>
        <a:lstStyle/>
        <a:p>
          <a:r>
            <a:rPr lang="ru-RU" sz="1400" dirty="0"/>
            <a:t>корректно и аргументированно высказывать своё мнение;</a:t>
          </a:r>
        </a:p>
      </dgm:t>
    </dgm:pt>
    <dgm:pt modelId="{B7B3AEA3-F199-44E4-8A1D-83156D070B28}" type="parTrans" cxnId="{F44E8373-9AEA-4633-9EA9-BFC038DCAD0D}">
      <dgm:prSet/>
      <dgm:spPr/>
      <dgm:t>
        <a:bodyPr/>
        <a:lstStyle/>
        <a:p>
          <a:endParaRPr lang="ru-RU"/>
        </a:p>
      </dgm:t>
    </dgm:pt>
    <dgm:pt modelId="{2647C3F9-2CB0-4ADE-9290-4609874B2BC7}" type="sibTrans" cxnId="{F44E8373-9AEA-4633-9EA9-BFC038DCAD0D}">
      <dgm:prSet/>
      <dgm:spPr/>
      <dgm:t>
        <a:bodyPr/>
        <a:lstStyle/>
        <a:p>
          <a:endParaRPr lang="ru-RU"/>
        </a:p>
      </dgm:t>
    </dgm:pt>
    <dgm:pt modelId="{50C36673-9E10-4B7D-BD32-BD23587713E6}">
      <dgm:prSet custT="1"/>
      <dgm:spPr/>
      <dgm:t>
        <a:bodyPr/>
        <a:lstStyle/>
        <a:p>
          <a:r>
            <a:rPr lang="ru-RU" sz="1400" dirty="0"/>
            <a:t>строить речевое высказывание в соответствии с поставленной задачей;</a:t>
          </a:r>
        </a:p>
      </dgm:t>
    </dgm:pt>
    <dgm:pt modelId="{EFC8AAD2-43F1-4230-9397-7F18E7D35FFF}" type="parTrans" cxnId="{09A9B5CA-E758-4992-BBE4-AC5E1521FAF5}">
      <dgm:prSet/>
      <dgm:spPr/>
      <dgm:t>
        <a:bodyPr/>
        <a:lstStyle/>
        <a:p>
          <a:endParaRPr lang="ru-RU"/>
        </a:p>
      </dgm:t>
    </dgm:pt>
    <dgm:pt modelId="{06B135DF-6854-4FF7-A5AD-C8A403D4A629}" type="sibTrans" cxnId="{09A9B5CA-E758-4992-BBE4-AC5E1521FAF5}">
      <dgm:prSet/>
      <dgm:spPr/>
      <dgm:t>
        <a:bodyPr/>
        <a:lstStyle/>
        <a:p>
          <a:endParaRPr lang="ru-RU"/>
        </a:p>
      </dgm:t>
    </dgm:pt>
    <dgm:pt modelId="{13694343-86B6-4E83-9B69-861AFF7CC47E}">
      <dgm:prSet custT="1"/>
      <dgm:spPr/>
      <dgm:t>
        <a:bodyPr/>
        <a:lstStyle/>
        <a:p>
          <a:r>
            <a:rPr lang="ru-RU" sz="1400" dirty="0"/>
            <a:t>создавать устные и письменные тексты (описание, рассуждение, повествование);</a:t>
          </a:r>
        </a:p>
      </dgm:t>
    </dgm:pt>
    <dgm:pt modelId="{D277F691-00DB-4D42-8900-97EA2EDDA0AD}" type="parTrans" cxnId="{FC58419B-7001-43FA-BA3D-7F01CE707404}">
      <dgm:prSet/>
      <dgm:spPr/>
      <dgm:t>
        <a:bodyPr/>
        <a:lstStyle/>
        <a:p>
          <a:endParaRPr lang="ru-RU"/>
        </a:p>
      </dgm:t>
    </dgm:pt>
    <dgm:pt modelId="{4193D2C6-FF71-4F32-ADC0-DFABE6394BD6}" type="sibTrans" cxnId="{FC58419B-7001-43FA-BA3D-7F01CE707404}">
      <dgm:prSet/>
      <dgm:spPr/>
      <dgm:t>
        <a:bodyPr/>
        <a:lstStyle/>
        <a:p>
          <a:endParaRPr lang="ru-RU"/>
        </a:p>
      </dgm:t>
    </dgm:pt>
    <dgm:pt modelId="{57226124-BA62-4080-8475-58CC8B9BB2B7}">
      <dgm:prSet custT="1"/>
      <dgm:spPr/>
      <dgm:t>
        <a:bodyPr/>
        <a:lstStyle/>
        <a:p>
          <a:r>
            <a:rPr lang="ru-RU" sz="1400" dirty="0"/>
            <a:t>подготавливать небольшие публичные выступления; подбирать иллюстративный материал (рисунки, фото, плакаты) к тексту выступления</a:t>
          </a:r>
        </a:p>
      </dgm:t>
    </dgm:pt>
    <dgm:pt modelId="{149C50AF-EE36-42C8-A6F9-D69A08D25643}" type="parTrans" cxnId="{5071A103-B619-4E2D-868E-5B265D6FEF5E}">
      <dgm:prSet/>
      <dgm:spPr/>
      <dgm:t>
        <a:bodyPr/>
        <a:lstStyle/>
        <a:p>
          <a:endParaRPr lang="ru-RU"/>
        </a:p>
      </dgm:t>
    </dgm:pt>
    <dgm:pt modelId="{D946E24E-C46A-40D5-9C9F-5729D7DB909D}" type="sibTrans" cxnId="{5071A103-B619-4E2D-868E-5B265D6FEF5E}">
      <dgm:prSet/>
      <dgm:spPr/>
      <dgm:t>
        <a:bodyPr/>
        <a:lstStyle/>
        <a:p>
          <a:endParaRPr lang="ru-RU"/>
        </a:p>
      </dgm:t>
    </dgm:pt>
    <dgm:pt modelId="{6BD00EC0-E3B4-49F1-885C-E81EB83AC31A}">
      <dgm:prSet custT="1"/>
      <dgm:spPr/>
      <dgm:t>
        <a:bodyPr/>
        <a:lstStyle/>
        <a:p>
          <a:r>
            <a:rPr lang="ru-RU" sz="1400" dirty="0"/>
            <a:t>принимать цель совместной деятельности, коллективно строить действия по её достижению: распределять роли, договариваться, обсуждать процесс и результат совместной работы; проявлять готовность руководить, выполнять поручения, подчиняться; ответственно выполнять свою часть работы;</a:t>
          </a:r>
        </a:p>
      </dgm:t>
    </dgm:pt>
    <dgm:pt modelId="{DC324426-EBA5-43BB-9AC2-D9A92E92C245}" type="parTrans" cxnId="{487636E0-7895-4525-82B8-1EF9FDACEE69}">
      <dgm:prSet/>
      <dgm:spPr/>
      <dgm:t>
        <a:bodyPr/>
        <a:lstStyle/>
        <a:p>
          <a:endParaRPr lang="ru-RU"/>
        </a:p>
      </dgm:t>
    </dgm:pt>
    <dgm:pt modelId="{6715D28F-B9E8-4551-90F5-3DEFBD54A490}" type="sibTrans" cxnId="{487636E0-7895-4525-82B8-1EF9FDACEE69}">
      <dgm:prSet/>
      <dgm:spPr/>
      <dgm:t>
        <a:bodyPr/>
        <a:lstStyle/>
        <a:p>
          <a:endParaRPr lang="ru-RU"/>
        </a:p>
      </dgm:t>
    </dgm:pt>
    <dgm:pt modelId="{BB6D2C38-52AE-41AC-9EB3-BCDEA7AE34EA}">
      <dgm:prSet custT="1"/>
      <dgm:spPr/>
      <dgm:t>
        <a:bodyPr/>
        <a:lstStyle/>
        <a:p>
          <a:r>
            <a:rPr lang="ru-RU" sz="1400" dirty="0"/>
            <a:t>оценивать свой вклад в общий результат;</a:t>
          </a:r>
        </a:p>
      </dgm:t>
    </dgm:pt>
    <dgm:pt modelId="{377BCB3E-3AA2-4A5B-B9B1-2EC9A413EAFA}" type="parTrans" cxnId="{D89CF3B4-339B-470A-9E7D-7D4348E4E647}">
      <dgm:prSet/>
      <dgm:spPr/>
      <dgm:t>
        <a:bodyPr/>
        <a:lstStyle/>
        <a:p>
          <a:endParaRPr lang="ru-RU"/>
        </a:p>
      </dgm:t>
    </dgm:pt>
    <dgm:pt modelId="{9AC8EE5D-96B0-4E2B-B017-17A1933F1065}" type="sibTrans" cxnId="{D89CF3B4-339B-470A-9E7D-7D4348E4E647}">
      <dgm:prSet/>
      <dgm:spPr/>
      <dgm:t>
        <a:bodyPr/>
        <a:lstStyle/>
        <a:p>
          <a:endParaRPr lang="ru-RU"/>
        </a:p>
      </dgm:t>
    </dgm:pt>
    <dgm:pt modelId="{40FB26DF-CD4F-4A18-9F26-D603C23229B6}">
      <dgm:prSet custT="1"/>
      <dgm:spPr/>
      <dgm:t>
        <a:bodyPr/>
        <a:lstStyle/>
        <a:p>
          <a:r>
            <a:rPr lang="ru-RU" sz="1400" dirty="0"/>
            <a:t>выполнять совместные проектные задания с использованием предложенных образцов</a:t>
          </a:r>
        </a:p>
      </dgm:t>
    </dgm:pt>
    <dgm:pt modelId="{F44F0BE7-84D5-4041-ADA3-0A4558D4DFEC}" type="parTrans" cxnId="{F46F629A-5AB9-49FF-89B4-C36CB582E0CC}">
      <dgm:prSet/>
      <dgm:spPr/>
      <dgm:t>
        <a:bodyPr/>
        <a:lstStyle/>
        <a:p>
          <a:endParaRPr lang="ru-RU"/>
        </a:p>
      </dgm:t>
    </dgm:pt>
    <dgm:pt modelId="{91E456F0-9770-433E-9288-59D9FFE3F5D5}" type="sibTrans" cxnId="{F46F629A-5AB9-49FF-89B4-C36CB582E0CC}">
      <dgm:prSet/>
      <dgm:spPr/>
      <dgm:t>
        <a:bodyPr/>
        <a:lstStyle/>
        <a:p>
          <a:endParaRPr lang="ru-RU"/>
        </a:p>
      </dgm:t>
    </dgm:pt>
    <dgm:pt modelId="{8B541F66-2927-4382-A1A1-90E82F5A500A}" type="pres">
      <dgm:prSet presAssocID="{E698F3FA-FB63-4577-92C7-E37A369041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8F7576-379D-4F39-BC36-D9907A094DE6}" type="pres">
      <dgm:prSet presAssocID="{47B8D379-8C4A-4E16-A081-0E5913341E22}" presName="linNode" presStyleCnt="0"/>
      <dgm:spPr/>
    </dgm:pt>
    <dgm:pt modelId="{127086D2-3783-44E7-8A3A-B38FAAF9E9A4}" type="pres">
      <dgm:prSet presAssocID="{47B8D379-8C4A-4E16-A081-0E5913341E22}" presName="parentShp" presStyleLbl="node1" presStyleIdx="0" presStyleCnt="2" custScaleX="48192" custScaleY="99512" custLinFactNeighborX="-3145" custLinFactNeighborY="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48FBF-0BD1-493F-AB25-A5155BD2C5C5}" type="pres">
      <dgm:prSet presAssocID="{47B8D379-8C4A-4E16-A081-0E5913341E22}" presName="childShp" presStyleLbl="bgAccFollowNode1" presStyleIdx="0" presStyleCnt="2" custScaleX="134801" custScaleY="127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2ABF7-5CF6-4BC5-A5C3-30E36DD4B21A}" type="pres">
      <dgm:prSet presAssocID="{AA7A9765-DA56-4D8D-8587-E59B8C81AF08}" presName="spacing" presStyleCnt="0"/>
      <dgm:spPr/>
    </dgm:pt>
    <dgm:pt modelId="{9C0FF75D-F562-4690-AF91-6491DDB713F7}" type="pres">
      <dgm:prSet presAssocID="{B1A14455-B414-464B-B5DC-41731970BAC8}" presName="linNode" presStyleCnt="0"/>
      <dgm:spPr/>
    </dgm:pt>
    <dgm:pt modelId="{9C57BCBE-3352-4FCB-ACF1-FDD5314427ED}" type="pres">
      <dgm:prSet presAssocID="{B1A14455-B414-464B-B5DC-41731970BAC8}" presName="parentShp" presStyleLbl="node1" presStyleIdx="1" presStyleCnt="2" custScaleX="49764" custScaleY="94282" custLinFactNeighborX="-51" custLinFactNeighborY="-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C3952-09B0-42D3-A32F-AA399E222AA4}" type="pres">
      <dgm:prSet presAssocID="{B1A14455-B414-464B-B5DC-41731970BAC8}" presName="childShp" presStyleLbl="bgAccFollowNode1" presStyleIdx="1" presStyleCnt="2" custScaleX="136539" custScaleY="117492" custLinFactNeighborX="994" custLinFactNeighborY="-5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51BC9-43A2-41D4-993D-32E4EB362B31}" type="presOf" srcId="{BBC03D48-BA5B-4ABB-A418-86E7FE7B191F}" destId="{03148FBF-0BD1-493F-AB25-A5155BD2C5C5}" srcOrd="0" destOrd="2" presId="urn:microsoft.com/office/officeart/2005/8/layout/vList6"/>
    <dgm:cxn modelId="{5071A103-B619-4E2D-868E-5B265D6FEF5E}" srcId="{47B8D379-8C4A-4E16-A081-0E5913341E22}" destId="{57226124-BA62-4080-8475-58CC8B9BB2B7}" srcOrd="5" destOrd="0" parTransId="{149C50AF-EE36-42C8-A6F9-D69A08D25643}" sibTransId="{D946E24E-C46A-40D5-9C9F-5729D7DB909D}"/>
    <dgm:cxn modelId="{BD3343EA-3E8A-4888-ADB8-459DD7960FED}" srcId="{B1A14455-B414-464B-B5DC-41731970BAC8}" destId="{5928B89D-093D-473C-BB2E-E54784EB327B}" srcOrd="0" destOrd="0" parTransId="{942282F9-25D6-4B31-8FD4-D173680DBE0F}" sibTransId="{01AE3F1B-B115-4848-B8C5-F6A5CE9BA34D}"/>
    <dgm:cxn modelId="{F44E8373-9AEA-4633-9EA9-BFC038DCAD0D}" srcId="{47B8D379-8C4A-4E16-A081-0E5913341E22}" destId="{BBC03D48-BA5B-4ABB-A418-86E7FE7B191F}" srcOrd="2" destOrd="0" parTransId="{B7B3AEA3-F199-44E4-8A1D-83156D070B28}" sibTransId="{2647C3F9-2CB0-4ADE-9290-4609874B2BC7}"/>
    <dgm:cxn modelId="{D89CF3B4-339B-470A-9E7D-7D4348E4E647}" srcId="{B1A14455-B414-464B-B5DC-41731970BAC8}" destId="{BB6D2C38-52AE-41AC-9EB3-BCDEA7AE34EA}" srcOrd="2" destOrd="0" parTransId="{377BCB3E-3AA2-4A5B-B9B1-2EC9A413EAFA}" sibTransId="{9AC8EE5D-96B0-4E2B-B017-17A1933F1065}"/>
    <dgm:cxn modelId="{D7FA5DFD-FD00-4BEB-9AC4-39C2180363D6}" type="presOf" srcId="{13694343-86B6-4E83-9B69-861AFF7CC47E}" destId="{03148FBF-0BD1-493F-AB25-A5155BD2C5C5}" srcOrd="0" destOrd="4" presId="urn:microsoft.com/office/officeart/2005/8/layout/vList6"/>
    <dgm:cxn modelId="{F6E1C0A0-52D9-4BF5-8BA1-0DE1F21152C4}" type="presOf" srcId="{BB6D2C38-52AE-41AC-9EB3-BCDEA7AE34EA}" destId="{BE4C3952-09B0-42D3-A32F-AA399E222AA4}" srcOrd="0" destOrd="2" presId="urn:microsoft.com/office/officeart/2005/8/layout/vList6"/>
    <dgm:cxn modelId="{487636E0-7895-4525-82B8-1EF9FDACEE69}" srcId="{B1A14455-B414-464B-B5DC-41731970BAC8}" destId="{6BD00EC0-E3B4-49F1-885C-E81EB83AC31A}" srcOrd="1" destOrd="0" parTransId="{DC324426-EBA5-43BB-9AC2-D9A92E92C245}" sibTransId="{6715D28F-B9E8-4551-90F5-3DEFBD54A490}"/>
    <dgm:cxn modelId="{891CE14E-FCBE-4A3A-AB6F-6561FDD2A567}" srcId="{47B8D379-8C4A-4E16-A081-0E5913341E22}" destId="{FB91C648-CA7E-4879-AA0E-602F875B83BA}" srcOrd="1" destOrd="0" parTransId="{B3DDF6CF-B319-4B38-9C04-3ADE6E3454A8}" sibTransId="{54D5B7D4-DE81-479A-AE03-8A303A199D14}"/>
    <dgm:cxn modelId="{D2E1C99C-6EAF-4638-9C3C-6F3A0659004B}" type="presOf" srcId="{5928B89D-093D-473C-BB2E-E54784EB327B}" destId="{BE4C3952-09B0-42D3-A32F-AA399E222AA4}" srcOrd="0" destOrd="0" presId="urn:microsoft.com/office/officeart/2005/8/layout/vList6"/>
    <dgm:cxn modelId="{F46F629A-5AB9-49FF-89B4-C36CB582E0CC}" srcId="{B1A14455-B414-464B-B5DC-41731970BAC8}" destId="{40FB26DF-CD4F-4A18-9F26-D603C23229B6}" srcOrd="3" destOrd="0" parTransId="{F44F0BE7-84D5-4041-ADA3-0A4558D4DFEC}" sibTransId="{91E456F0-9770-433E-9288-59D9FFE3F5D5}"/>
    <dgm:cxn modelId="{FC58419B-7001-43FA-BA3D-7F01CE707404}" srcId="{47B8D379-8C4A-4E16-A081-0E5913341E22}" destId="{13694343-86B6-4E83-9B69-861AFF7CC47E}" srcOrd="4" destOrd="0" parTransId="{D277F691-00DB-4D42-8900-97EA2EDDA0AD}" sibTransId="{4193D2C6-FF71-4F32-ADC0-DFABE6394BD6}"/>
    <dgm:cxn modelId="{A8079198-4FDF-420D-998D-E72284E44913}" type="presOf" srcId="{47B8D379-8C4A-4E16-A081-0E5913341E22}" destId="{127086D2-3783-44E7-8A3A-B38FAAF9E9A4}" srcOrd="0" destOrd="0" presId="urn:microsoft.com/office/officeart/2005/8/layout/vList6"/>
    <dgm:cxn modelId="{F57A43FF-94B2-40FA-BAFD-13F5925297A0}" type="presOf" srcId="{FB91C648-CA7E-4879-AA0E-602F875B83BA}" destId="{03148FBF-0BD1-493F-AB25-A5155BD2C5C5}" srcOrd="0" destOrd="1" presId="urn:microsoft.com/office/officeart/2005/8/layout/vList6"/>
    <dgm:cxn modelId="{34499F94-6FB8-43E6-BEDB-F0957971B562}" srcId="{47B8D379-8C4A-4E16-A081-0E5913341E22}" destId="{97623F92-C9D0-4DB4-958E-FEA899279B31}" srcOrd="0" destOrd="0" parTransId="{A7402D2F-D211-4D38-9690-50D991625295}" sibTransId="{F2F03FBF-EFC3-4582-9619-E596FB9ABFBE}"/>
    <dgm:cxn modelId="{09A9B5CA-E758-4992-BBE4-AC5E1521FAF5}" srcId="{47B8D379-8C4A-4E16-A081-0E5913341E22}" destId="{50C36673-9E10-4B7D-BD32-BD23587713E6}" srcOrd="3" destOrd="0" parTransId="{EFC8AAD2-43F1-4230-9397-7F18E7D35FFF}" sibTransId="{06B135DF-6854-4FF7-A5AD-C8A403D4A629}"/>
    <dgm:cxn modelId="{D741AF44-E07E-48A5-8DC0-B7C961D148AE}" type="presOf" srcId="{97623F92-C9D0-4DB4-958E-FEA899279B31}" destId="{03148FBF-0BD1-493F-AB25-A5155BD2C5C5}" srcOrd="0" destOrd="0" presId="urn:microsoft.com/office/officeart/2005/8/layout/vList6"/>
    <dgm:cxn modelId="{DA8D6D0A-AF2C-43C1-A14A-760ABD1759E2}" type="presOf" srcId="{6BD00EC0-E3B4-49F1-885C-E81EB83AC31A}" destId="{BE4C3952-09B0-42D3-A32F-AA399E222AA4}" srcOrd="0" destOrd="1" presId="urn:microsoft.com/office/officeart/2005/8/layout/vList6"/>
    <dgm:cxn modelId="{DAC0EEB6-4C42-4878-A62B-C15386722F6D}" type="presOf" srcId="{57226124-BA62-4080-8475-58CC8B9BB2B7}" destId="{03148FBF-0BD1-493F-AB25-A5155BD2C5C5}" srcOrd="0" destOrd="5" presId="urn:microsoft.com/office/officeart/2005/8/layout/vList6"/>
    <dgm:cxn modelId="{DCFC9673-FEB2-4BAD-82C8-1608D4ED1C8D}" srcId="{E698F3FA-FB63-4577-92C7-E37A369041D6}" destId="{47B8D379-8C4A-4E16-A081-0E5913341E22}" srcOrd="0" destOrd="0" parTransId="{1ED16D41-AF9D-4F07-898D-AB5F1F5E662A}" sibTransId="{AA7A9765-DA56-4D8D-8587-E59B8C81AF08}"/>
    <dgm:cxn modelId="{B172BCC9-A73E-4347-97B6-07619C687E76}" type="presOf" srcId="{E698F3FA-FB63-4577-92C7-E37A369041D6}" destId="{8B541F66-2927-4382-A1A1-90E82F5A500A}" srcOrd="0" destOrd="0" presId="urn:microsoft.com/office/officeart/2005/8/layout/vList6"/>
    <dgm:cxn modelId="{046D2C1F-BE23-4962-AE7D-DEE6062D0FE6}" type="presOf" srcId="{B1A14455-B414-464B-B5DC-41731970BAC8}" destId="{9C57BCBE-3352-4FCB-ACF1-FDD5314427ED}" srcOrd="0" destOrd="0" presId="urn:microsoft.com/office/officeart/2005/8/layout/vList6"/>
    <dgm:cxn modelId="{D4A9317C-4B79-4165-9152-38E9AA3673E5}" type="presOf" srcId="{40FB26DF-CD4F-4A18-9F26-D603C23229B6}" destId="{BE4C3952-09B0-42D3-A32F-AA399E222AA4}" srcOrd="0" destOrd="3" presId="urn:microsoft.com/office/officeart/2005/8/layout/vList6"/>
    <dgm:cxn modelId="{11946077-F75B-4A67-B9A8-A4EFC46D73CD}" srcId="{E698F3FA-FB63-4577-92C7-E37A369041D6}" destId="{B1A14455-B414-464B-B5DC-41731970BAC8}" srcOrd="1" destOrd="0" parTransId="{FA970117-B2D7-4EBA-9EB4-DCCB14E5E1ED}" sibTransId="{2C94FC8D-6DCA-4423-8EEA-95E6B8735FFD}"/>
    <dgm:cxn modelId="{4B02A04A-B836-463D-B7E6-DC3E0B668D12}" type="presOf" srcId="{50C36673-9E10-4B7D-BD32-BD23587713E6}" destId="{03148FBF-0BD1-493F-AB25-A5155BD2C5C5}" srcOrd="0" destOrd="3" presId="urn:microsoft.com/office/officeart/2005/8/layout/vList6"/>
    <dgm:cxn modelId="{1C5B6EDF-AE5D-4957-A943-CFFA89C4D875}" type="presParOf" srcId="{8B541F66-2927-4382-A1A1-90E82F5A500A}" destId="{BA8F7576-379D-4F39-BC36-D9907A094DE6}" srcOrd="0" destOrd="0" presId="urn:microsoft.com/office/officeart/2005/8/layout/vList6"/>
    <dgm:cxn modelId="{03B45FA7-5261-41F8-A28B-1FC950C2B30E}" type="presParOf" srcId="{BA8F7576-379D-4F39-BC36-D9907A094DE6}" destId="{127086D2-3783-44E7-8A3A-B38FAAF9E9A4}" srcOrd="0" destOrd="0" presId="urn:microsoft.com/office/officeart/2005/8/layout/vList6"/>
    <dgm:cxn modelId="{42AFBCC0-98D8-417A-AB48-0C2888A77744}" type="presParOf" srcId="{BA8F7576-379D-4F39-BC36-D9907A094DE6}" destId="{03148FBF-0BD1-493F-AB25-A5155BD2C5C5}" srcOrd="1" destOrd="0" presId="urn:microsoft.com/office/officeart/2005/8/layout/vList6"/>
    <dgm:cxn modelId="{F2322774-2F53-4072-BA92-8A5A512E773E}" type="presParOf" srcId="{8B541F66-2927-4382-A1A1-90E82F5A500A}" destId="{E562ABF7-5CF6-4BC5-A5C3-30E36DD4B21A}" srcOrd="1" destOrd="0" presId="urn:microsoft.com/office/officeart/2005/8/layout/vList6"/>
    <dgm:cxn modelId="{5CB158B3-FF19-4939-A21F-F1592E2F842F}" type="presParOf" srcId="{8B541F66-2927-4382-A1A1-90E82F5A500A}" destId="{9C0FF75D-F562-4690-AF91-6491DDB713F7}" srcOrd="2" destOrd="0" presId="urn:microsoft.com/office/officeart/2005/8/layout/vList6"/>
    <dgm:cxn modelId="{7B55D0DD-E628-4963-A413-A0EBD78DFBFE}" type="presParOf" srcId="{9C0FF75D-F562-4690-AF91-6491DDB713F7}" destId="{9C57BCBE-3352-4FCB-ACF1-FDD5314427ED}" srcOrd="0" destOrd="0" presId="urn:microsoft.com/office/officeart/2005/8/layout/vList6"/>
    <dgm:cxn modelId="{090B2E1B-2B1B-4598-9129-40FDA234041E}" type="presParOf" srcId="{9C0FF75D-F562-4690-AF91-6491DDB713F7}" destId="{BE4C3952-09B0-42D3-A32F-AA399E222A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48FBF-0BD1-493F-AB25-A5155BD2C5C5}">
      <dsp:nvSpPr>
        <dsp:cNvPr id="0" name=""/>
        <dsp:cNvSpPr/>
      </dsp:nvSpPr>
      <dsp:spPr>
        <a:xfrm>
          <a:off x="2306034" y="2392"/>
          <a:ext cx="9641469" cy="27191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воспринимать и формулировать суждения, выражать эмоции в соответствии с целями и условиями общения в знакомой среде;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проявлять уважительное отношение к собеседнику, соблюдать правила ведения диалога и дискуссии; признавать возможность существования разных точек зрения;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корректно и аргументированно высказывать своё мнение;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строить речевое высказывание в соответствии с поставленной задачей;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создавать устные и письменные тексты (описание, рассуждение, повествование);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подготавливать небольшие публичные выступления; подбирать иллюстративный материал (рисунки, фото, плакаты) к тексту выступления</a:t>
          </a:r>
        </a:p>
      </dsp:txBody>
      <dsp:txXfrm>
        <a:off x="2306034" y="2392"/>
        <a:ext cx="9641469" cy="2719111"/>
      </dsp:txXfrm>
    </dsp:sp>
    <dsp:sp modelId="{127086D2-3783-44E7-8A3A-B38FAAF9E9A4}">
      <dsp:nvSpPr>
        <dsp:cNvPr id="0" name=""/>
        <dsp:cNvSpPr/>
      </dsp:nvSpPr>
      <dsp:spPr>
        <a:xfrm>
          <a:off x="0" y="335909"/>
          <a:ext cx="2297914" cy="21198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Общение</a:t>
          </a:r>
        </a:p>
      </dsp:txBody>
      <dsp:txXfrm>
        <a:off x="0" y="335909"/>
        <a:ext cx="2297914" cy="2119818"/>
      </dsp:txXfrm>
    </dsp:sp>
    <dsp:sp modelId="{BE4C3952-09B0-42D3-A32F-AA399E222AA4}">
      <dsp:nvSpPr>
        <dsp:cNvPr id="0" name=""/>
        <dsp:cNvSpPr/>
      </dsp:nvSpPr>
      <dsp:spPr>
        <a:xfrm>
          <a:off x="2342903" y="2824946"/>
          <a:ext cx="9612720" cy="2502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формулировать краткосрочные и долгосрочные цели (индивидуальные с учётом участия в коллективных задачах) в стандартной (типовой) ситуации на основе предложенного формата планирования, распределения промежуточных шагов и сроков;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принимать цель совместной деятельности, коллективно строить действия по её достижению: распределять роли, договариваться, обсуждать процесс и результат совместной работы; проявлять готовность руководить, выполнять поручения, подчиняться; ответственно выполнять свою часть работы;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оценивать свой вклад в общий результат;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выполнять совместные проектные задания с использованием предложенных образцов</a:t>
          </a:r>
        </a:p>
      </dsp:txBody>
      <dsp:txXfrm>
        <a:off x="2342903" y="2824946"/>
        <a:ext cx="9612720" cy="2502830"/>
      </dsp:txXfrm>
    </dsp:sp>
    <dsp:sp modelId="{9C57BCBE-3352-4FCB-ACF1-FDD5314427ED}">
      <dsp:nvSpPr>
        <dsp:cNvPr id="0" name=""/>
        <dsp:cNvSpPr/>
      </dsp:nvSpPr>
      <dsp:spPr>
        <a:xfrm>
          <a:off x="20" y="3051111"/>
          <a:ext cx="2335681" cy="200840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Совместная деятельность</a:t>
          </a:r>
        </a:p>
      </dsp:txBody>
      <dsp:txXfrm>
        <a:off x="20" y="3051111"/>
        <a:ext cx="2335681" cy="200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C515C534-24B9-4770-8A3F-67CA03D7111C}" type="slidenum">
              <a:rPr lang="ru-RU" altLang="ru-RU" smtClean="0">
                <a:latin typeface="Arial" charset="0"/>
              </a:rPr>
              <a:pPr eaLnBrk="1" hangingPunct="1"/>
              <a:t>4</a:t>
            </a:fld>
            <a:endParaRPr lang="ru-RU" altLang="ru-RU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A871-C10F-4A66-A088-261CA82FA2B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17FD9360-4F74-41BF-839C-5FC4FAB9E9D7}" type="slidenum">
              <a:rPr lang="ru-RU" altLang="ru-RU" smtClean="0">
                <a:latin typeface="Arial" charset="0"/>
              </a:rPr>
              <a:pPr eaLnBrk="1" hangingPunct="1"/>
              <a:t>16</a:t>
            </a:fld>
            <a:endParaRPr lang="ru-RU" altLang="ru-RU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D637C55C-BDD6-405C-9E5B-CA2B3FB2F661}" type="slidenum">
              <a:rPr lang="ru-RU" altLang="ru-RU" smtClean="0">
                <a:latin typeface="Arial" charset="0"/>
              </a:rPr>
              <a:pPr eaLnBrk="1" hangingPunct="1"/>
              <a:t>17</a:t>
            </a:fld>
            <a:endParaRPr lang="ru-RU" altLang="ru-RU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23F9E04F-36AF-48DF-8C69-F60BD23A1E76}" type="slidenum">
              <a:rPr lang="ru-RU" altLang="ru-RU" smtClean="0">
                <a:latin typeface="Arial" charset="0"/>
              </a:rPr>
              <a:pPr eaLnBrk="1" hangingPunct="1"/>
              <a:t>18</a:t>
            </a:fld>
            <a:endParaRPr lang="ru-RU" altLang="ru-RU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B5DF07D1-BA08-4A13-B9E3-E731745966CA}" type="slidenum">
              <a:rPr lang="ru-RU" altLang="ru-RU" smtClean="0">
                <a:latin typeface="Arial" charset="0"/>
              </a:rPr>
              <a:pPr eaLnBrk="1" hangingPunct="1"/>
              <a:t>21</a:t>
            </a:fld>
            <a:endParaRPr lang="ru-RU" altLang="ru-RU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76CC-2A2F-4C2C-BF43-7DAC7603E33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A871-C10F-4A66-A088-261CA82FA2B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A871-C10F-4A66-A088-261CA82FA2B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A871-C10F-4A66-A088-261CA82FA2B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00414"/>
            <a:ext cx="2743200" cy="27699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46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:a16="http://schemas.microsoft.com/office/drawing/2014/main" xmlns="" id="{9D2E1906-F34C-484E-A910-DA5D827A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850" y="895052"/>
            <a:ext cx="5850293" cy="16557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5400" b="1" dirty="0">
                <a:solidFill>
                  <a:srgbClr val="1D3152"/>
                </a:solidFill>
              </a:rPr>
              <a:t>«Подготовка младших школьников к ВПР по окружающему миру </a:t>
            </a:r>
            <a:endParaRPr sz="5400" b="1" dirty="0">
              <a:solidFill>
                <a:srgbClr val="1D3152"/>
              </a:solidFill>
            </a:endParaRPr>
          </a:p>
        </p:txBody>
      </p:sp>
      <p:sp>
        <p:nvSpPr>
          <p:cNvPr id="9" name="Shape 50">
            <a:extLst>
              <a:ext uri="{FF2B5EF4-FFF2-40B4-BE49-F238E27FC236}">
                <a16:creationId xmlns:a16="http://schemas.microsoft.com/office/drawing/2014/main" xmlns="" id="{4D486BDC-03EA-4299-9E76-0E8CDBBE17B8}"/>
              </a:ext>
            </a:extLst>
          </p:cNvPr>
          <p:cNvSpPr/>
          <p:nvPr/>
        </p:nvSpPr>
        <p:spPr>
          <a:xfrm>
            <a:off x="5812971" y="3614884"/>
            <a:ext cx="5610052" cy="14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 lvl="0">
              <a:defRPr sz="1800"/>
            </a:pPr>
            <a:r>
              <a:rPr lang="ru-RU" sz="2400" dirty="0"/>
              <a:t>Мошнина Рауза Шамилевна – </a:t>
            </a:r>
            <a:r>
              <a:rPr lang="ru-RU" sz="2400" dirty="0" err="1"/>
              <a:t>к.п.н</a:t>
            </a:r>
            <a:r>
              <a:rPr lang="ru-RU" sz="2400" dirty="0"/>
              <a:t>., профессор, заведующий кафедрой естественно-математических дисциплин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FA8FFB-270F-2C17-D317-CFBB2A3DB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8911" r="35867" b="9931"/>
          <a:stretch/>
        </p:blipFill>
        <p:spPr>
          <a:xfrm>
            <a:off x="3511713" y="0"/>
            <a:ext cx="8496785" cy="6750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D292BE-41D5-D296-AB89-529BA11D0A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562" y="1054710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2280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A48406-FB7B-4142-4478-4A1FC25F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4150" r="38240" b="4489"/>
          <a:stretch/>
        </p:blipFill>
        <p:spPr>
          <a:xfrm>
            <a:off x="4643535" y="261256"/>
            <a:ext cx="6375918" cy="60777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636ABB-1631-80A4-2D17-D4E2707E4D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11" y="364245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169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208888-EE24-C728-4CF8-D53C76CC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5239" r="35408" b="16462"/>
          <a:stretch/>
        </p:blipFill>
        <p:spPr>
          <a:xfrm>
            <a:off x="3221626" y="168891"/>
            <a:ext cx="8852186" cy="66891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5A4265-B502-4257-021A-F887FF1A64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264" y="1231992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529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B1CE6F-903C-556C-AB7E-13CFBA1BA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9592" r="36250" b="5306"/>
          <a:stretch/>
        </p:blipFill>
        <p:spPr>
          <a:xfrm>
            <a:off x="3743061" y="41988"/>
            <a:ext cx="8017567" cy="6774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10A8A3-D4FC-B92A-65A9-8C9A346E67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36" y="1120025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6295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E6F9A0-1683-B058-0350-5C0A230AA177}"/>
              </a:ext>
            </a:extLst>
          </p:cNvPr>
          <p:cNvSpPr/>
          <p:nvPr/>
        </p:nvSpPr>
        <p:spPr>
          <a:xfrm>
            <a:off x="363894" y="740980"/>
            <a:ext cx="3032449" cy="400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Человек и общество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18FC17-2D7E-F26D-E383-556BAC20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22" t="28708" r="38393" b="5034"/>
          <a:stretch/>
        </p:blipFill>
        <p:spPr>
          <a:xfrm>
            <a:off x="4002833" y="335902"/>
            <a:ext cx="7964569" cy="6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3837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96F697-8197-6BF2-8208-8C10E36FA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70" t="16054" r="37628" b="14830"/>
          <a:stretch/>
        </p:blipFill>
        <p:spPr>
          <a:xfrm>
            <a:off x="3707119" y="177449"/>
            <a:ext cx="8180082" cy="65031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3C4B44D-4AB1-6437-84EC-00C470DEFE5B}"/>
              </a:ext>
            </a:extLst>
          </p:cNvPr>
          <p:cNvSpPr/>
          <p:nvPr/>
        </p:nvSpPr>
        <p:spPr>
          <a:xfrm>
            <a:off x="746449" y="301987"/>
            <a:ext cx="2500604" cy="646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6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Правила безопасной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3268194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38876" y="1773239"/>
            <a:ext cx="4244975" cy="5653087"/>
            <a:chOff x="2914" y="1278"/>
            <a:chExt cx="2126" cy="2801"/>
          </a:xfrm>
        </p:grpSpPr>
        <p:sp>
          <p:nvSpPr>
            <p:cNvPr id="705546" name="AutoShape 10"/>
            <p:cNvSpPr>
              <a:spLocks noChangeArrowheads="1"/>
            </p:cNvSpPr>
            <p:nvPr/>
          </p:nvSpPr>
          <p:spPr bwMode="gray">
            <a:xfrm>
              <a:off x="2914" y="1278"/>
              <a:ext cx="2112" cy="2064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463" name="Text Box 11"/>
            <p:cNvSpPr txBox="1">
              <a:spLocks noChangeArrowheads="1"/>
            </p:cNvSpPr>
            <p:nvPr/>
          </p:nvSpPr>
          <p:spPr bwMode="gray">
            <a:xfrm>
              <a:off x="2950" y="1349"/>
              <a:ext cx="2090" cy="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2000" b="1">
                  <a:solidFill>
                    <a:srgbClr val="000066"/>
                  </a:solidFill>
                  <a:latin typeface="Times New Roman" pitchFamily="18" charset="0"/>
                </a:rPr>
                <a:t>совокупность действий </a:t>
              </a:r>
            </a:p>
            <a:p>
              <a:pPr algn="r" eaLnBrk="1" hangingPunct="1"/>
              <a:r>
                <a:rPr lang="ru-RU" altLang="ru-RU" sz="2000" b="1">
                  <a:solidFill>
                    <a:srgbClr val="000066"/>
                  </a:solidFill>
                  <a:latin typeface="Times New Roman" pitchFamily="18" charset="0"/>
                </a:rPr>
                <a:t>учащегося, обеспечивающих социальную компетентность, способность к самостоятельному усвоению новых знаний и умений, включая организацию этого процесса, культурную идентичность и толерантность, в </a:t>
              </a:r>
              <a:r>
                <a:rPr lang="ru-RU" altLang="ru-RU" sz="2000" b="1">
                  <a:solidFill>
                    <a:srgbClr val="FF0000"/>
                  </a:solidFill>
                  <a:latin typeface="Times New Roman" pitchFamily="18" charset="0"/>
                </a:rPr>
                <a:t>значительной степени совпадают с предметными целями и задачами курса «Окружающий мир»</a:t>
              </a:r>
              <a:r>
                <a:rPr lang="ru-RU" altLang="ru-RU" sz="2000">
                  <a:latin typeface="Arial" charset="0"/>
                </a:rPr>
                <a:t>.</a:t>
              </a:r>
            </a:p>
            <a:p>
              <a:pPr eaLnBrk="1" hangingPunct="1"/>
              <a:endParaRPr lang="ru-RU" altLang="ru-RU" sz="2400" b="1">
                <a:solidFill>
                  <a:srgbClr val="006666"/>
                </a:solidFill>
                <a:latin typeface="Arial" charset="0"/>
              </a:endParaRPr>
            </a:p>
            <a:p>
              <a:pPr eaLnBrk="1" hangingPunct="1"/>
              <a:endParaRPr lang="ru-RU" altLang="ru-RU" sz="2400" b="1">
                <a:solidFill>
                  <a:srgbClr val="006666"/>
                </a:solidFill>
                <a:latin typeface="Arial" charset="0"/>
              </a:endParaRPr>
            </a:p>
            <a:p>
              <a:pPr eaLnBrk="1" hangingPunct="1"/>
              <a:endParaRPr lang="ru-RU" altLang="ru-RU" sz="2400" b="1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endParaRPr lang="ru-RU" altLang="ru-RU" sz="2400" b="1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endParaRPr lang="en-US" altLang="ru-RU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05539" name="AutoShape 3"/>
          <p:cNvSpPr>
            <a:spLocks noChangeArrowheads="1"/>
          </p:cNvSpPr>
          <p:nvPr/>
        </p:nvSpPr>
        <p:spPr bwMode="gray">
          <a:xfrm>
            <a:off x="1774826" y="1773238"/>
            <a:ext cx="4162425" cy="413226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gray">
          <a:xfrm>
            <a:off x="1992313" y="1916113"/>
            <a:ext cx="38163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FF3300"/>
                </a:solidFill>
                <a:latin typeface="Times New Roman" pitchFamily="18" charset="0"/>
              </a:rPr>
              <a:t>Обобщенные способы деятельности лежащие в основе умения учиться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ru-RU" altLang="ru-RU" sz="2000" b="1">
                <a:solidFill>
                  <a:srgbClr val="000066"/>
                </a:solidFill>
                <a:latin typeface="Times New Roman" pitchFamily="18" charset="0"/>
              </a:rPr>
              <a:t> т.е. способности субъекта к саморазвитию и самосовершенствованию путём сознательного и активного присвоения нового социального опыта,</a:t>
            </a:r>
          </a:p>
          <a:p>
            <a:pPr eaLnBrk="1" hangingPunct="1"/>
            <a:endParaRPr lang="ru-RU" altLang="ru-RU" sz="2400" b="1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2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3503712" y="332657"/>
            <a:ext cx="5329238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Понятие УУД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gray">
          <a:xfrm>
            <a:off x="3071813" y="177323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999656" y="188640"/>
            <a:ext cx="5791200" cy="10080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УУД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74826" y="3213100"/>
            <a:ext cx="2663825" cy="1873250"/>
            <a:chOff x="555" y="2823"/>
            <a:chExt cx="973" cy="1065"/>
          </a:xfrm>
        </p:grpSpPr>
        <p:pic>
          <p:nvPicPr>
            <p:cNvPr id="20500" name="Picture 13" descr="Picture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1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502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503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pic>
          <p:nvPicPr>
            <p:cNvPr id="20504" name="Picture 17" descr="Picture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1991544" y="3789040"/>
            <a:ext cx="2304256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83114" y="4149725"/>
            <a:ext cx="2808287" cy="1951038"/>
            <a:chOff x="555" y="2823"/>
            <a:chExt cx="973" cy="1065"/>
          </a:xfrm>
        </p:grpSpPr>
        <p:pic>
          <p:nvPicPr>
            <p:cNvPr id="20495" name="Picture 2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solidFill>
              <a:srgbClr val="30C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498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pic>
          <p:nvPicPr>
            <p:cNvPr id="20499" name="Picture 24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799856" y="4725144"/>
            <a:ext cx="2525050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80326" y="3213100"/>
            <a:ext cx="2663825" cy="1835150"/>
            <a:chOff x="555" y="2823"/>
            <a:chExt cx="973" cy="106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pic>
          <p:nvPicPr>
            <p:cNvPr id="20490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492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0493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7752184" y="3789040"/>
            <a:ext cx="2520280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Коммуникативные 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847460" y="1959429"/>
            <a:ext cx="8388221" cy="45659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принимать и удерживать учебную задачу;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планировать её решение;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контролировать полученный результат деятельности;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контролировать процесс деятельности, его соответствие выбранному способу;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предвидеть (прогнозировать) трудности и ошибки при решении данной учебной задачи;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корректировать при необходимости процесс деятельности</a:t>
            </a:r>
          </a:p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</a:rPr>
              <a:t>волевая саморегуляция</a:t>
            </a:r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21507" name="Rectangle 17"/>
          <p:cNvSpPr>
            <a:spLocks noChangeArrowheads="1"/>
          </p:cNvSpPr>
          <p:nvPr/>
        </p:nvSpPr>
        <p:spPr bwMode="auto">
          <a:xfrm>
            <a:off x="2927649" y="548680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Регулятивные УУД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855640" y="332657"/>
            <a:ext cx="6300788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Познавательные УУД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299011" name="Oval 3"/>
          <p:cNvSpPr>
            <a:spLocks noChangeArrowheads="1"/>
          </p:cNvSpPr>
          <p:nvPr/>
        </p:nvSpPr>
        <p:spPr bwMode="gray">
          <a:xfrm>
            <a:off x="4079777" y="184482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12" name="Oval 4"/>
          <p:cNvSpPr>
            <a:spLocks noChangeArrowheads="1"/>
          </p:cNvSpPr>
          <p:nvPr/>
        </p:nvSpPr>
        <p:spPr bwMode="gray">
          <a:xfrm>
            <a:off x="4549775" y="2349501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gray">
          <a:xfrm>
            <a:off x="4724401" y="3190875"/>
            <a:ext cx="244157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Познавательныеуниверсальные</a:t>
            </a:r>
            <a:r>
              <a:rPr lang="ru-RU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учебные действия</a:t>
            </a:r>
            <a:endParaRPr lang="en-US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gray">
          <a:xfrm>
            <a:off x="4647115" y="1208705"/>
            <a:ext cx="2265519" cy="186025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gray">
          <a:xfrm>
            <a:off x="4779989" y="1628800"/>
            <a:ext cx="203609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Методы познания окружающего мира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95600" y="2852936"/>
            <a:ext cx="2330946" cy="2016224"/>
            <a:chOff x="708" y="2203"/>
            <a:chExt cx="751" cy="741"/>
          </a:xfrm>
        </p:grpSpPr>
        <p:sp>
          <p:nvSpPr>
            <p:cNvPr id="2990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9023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99024" name="Rectangle 16"/>
          <p:cNvSpPr>
            <a:spLocks noChangeArrowheads="1"/>
          </p:cNvSpPr>
          <p:nvPr/>
        </p:nvSpPr>
        <p:spPr bwMode="gray">
          <a:xfrm>
            <a:off x="2855641" y="3573017"/>
            <a:ext cx="159499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F8F8F8"/>
                </a:solidFill>
                <a:cs typeface="Arial" charset="0"/>
              </a:rPr>
              <a:t>базовые логические действия</a:t>
            </a:r>
            <a:endParaRPr lang="en-US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99026" name="Oval 18"/>
          <p:cNvSpPr>
            <a:spLocks noChangeArrowheads="1"/>
          </p:cNvSpPr>
          <p:nvPr/>
        </p:nvSpPr>
        <p:spPr bwMode="gray">
          <a:xfrm>
            <a:off x="7093469" y="2867998"/>
            <a:ext cx="2196867" cy="192915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028" name="Rectangle 20"/>
          <p:cNvSpPr>
            <a:spLocks noChangeArrowheads="1"/>
          </p:cNvSpPr>
          <p:nvPr/>
        </p:nvSpPr>
        <p:spPr bwMode="gray">
          <a:xfrm>
            <a:off x="7320136" y="2996953"/>
            <a:ext cx="1872208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endParaRPr lang="ru-RU" sz="2000" b="1" dirty="0">
              <a:solidFill>
                <a:srgbClr val="F8F8F8"/>
              </a:solidFill>
              <a:cs typeface="Arial" charset="0"/>
            </a:endParaRPr>
          </a:p>
          <a:p>
            <a:pPr algn="ctr"/>
            <a:r>
              <a:rPr lang="ru-RU" b="1" dirty="0">
                <a:solidFill>
                  <a:srgbClr val="F8F8F8"/>
                </a:solidFill>
                <a:cs typeface="Arial" charset="0"/>
              </a:rPr>
              <a:t>базовые </a:t>
            </a:r>
            <a:r>
              <a:rPr lang="ru-RU" b="1" dirty="0" err="1">
                <a:solidFill>
                  <a:srgbClr val="F8F8F8"/>
                </a:solidFill>
                <a:cs typeface="Arial" charset="0"/>
              </a:rPr>
              <a:t>исследова</a:t>
            </a:r>
            <a:endParaRPr lang="ru-RU" b="1" dirty="0">
              <a:solidFill>
                <a:srgbClr val="F8F8F8"/>
              </a:solidFill>
              <a:cs typeface="Arial" charset="0"/>
            </a:endParaRPr>
          </a:p>
          <a:p>
            <a:pPr algn="ctr"/>
            <a:r>
              <a:rPr lang="ru-RU" b="1" dirty="0" err="1">
                <a:solidFill>
                  <a:srgbClr val="F8F8F8"/>
                </a:solidFill>
                <a:cs typeface="Arial" charset="0"/>
              </a:rPr>
              <a:t>тельские</a:t>
            </a:r>
            <a:r>
              <a:rPr lang="ru-RU" b="1" dirty="0">
                <a:solidFill>
                  <a:srgbClr val="F8F8F8"/>
                </a:solidFill>
                <a:cs typeface="Arial" charset="0"/>
              </a:rPr>
              <a:t> действия</a:t>
            </a:r>
            <a:endParaRPr lang="en-US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518438" y="256388"/>
            <a:ext cx="6300788" cy="93610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4871864" y="4581128"/>
            <a:ext cx="2376264" cy="2016224"/>
            <a:chOff x="708" y="2203"/>
            <a:chExt cx="751" cy="741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5" name="Прямоугольник 24"/>
          <p:cNvSpPr/>
          <p:nvPr/>
        </p:nvSpPr>
        <p:spPr>
          <a:xfrm>
            <a:off x="5138673" y="5085184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работа с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информацией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будут рассмотрены следующие вопросы: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подготовить учащихся к успешному выполнению ВПР?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оценить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сформированность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них универсальных учебных действий?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Каковы особенности заданий, направленных на мониторинг динамики достижений учащихся?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49356" y="415838"/>
            <a:ext cx="10224864" cy="1224136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0C4BE457-2A67-9C77-1475-353E210FA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192867"/>
            <a:ext cx="10515600" cy="111342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Коммуникативные УУД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1681D17-43FA-D708-05FB-BEF035BCA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3438789"/>
              </p:ext>
            </p:extLst>
          </p:nvPr>
        </p:nvGraphicFramePr>
        <p:xfrm>
          <a:off x="0" y="1418252"/>
          <a:ext cx="11955624" cy="543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075542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gray">
          <a:xfrm>
            <a:off x="4114800" y="21336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6788" y="3145902"/>
            <a:ext cx="2057400" cy="2133600"/>
            <a:chOff x="2016" y="1920"/>
            <a:chExt cx="1680" cy="1680"/>
          </a:xfrm>
        </p:grpSpPr>
        <p:sp>
          <p:nvSpPr>
            <p:cNvPr id="23601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3602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2295" name="Text Box 7"/>
          <p:cNvSpPr txBox="1">
            <a:spLocks noChangeArrowheads="1"/>
          </p:cNvSpPr>
          <p:nvPr/>
        </p:nvSpPr>
        <p:spPr bwMode="gray">
          <a:xfrm>
            <a:off x="5541964" y="3870325"/>
            <a:ext cx="118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УУД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715000" y="1727201"/>
            <a:ext cx="685800" cy="658813"/>
            <a:chOff x="2640" y="1088"/>
            <a:chExt cx="432" cy="41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2359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2360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0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073650" y="5065713"/>
            <a:ext cx="319088" cy="279400"/>
            <a:chOff x="2236" y="3191"/>
            <a:chExt cx="201" cy="176"/>
          </a:xfrm>
        </p:grpSpPr>
        <p:sp>
          <p:nvSpPr>
            <p:cNvPr id="23595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3596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19600" y="5329238"/>
            <a:ext cx="685800" cy="685800"/>
            <a:chOff x="1824" y="3357"/>
            <a:chExt cx="432" cy="43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3593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23594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8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777164" y="3124200"/>
            <a:ext cx="681037" cy="693738"/>
            <a:chOff x="3938" y="1968"/>
            <a:chExt cx="430" cy="437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3589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23590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162800" y="5300663"/>
            <a:ext cx="654050" cy="6223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3585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23586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886200" y="3124200"/>
            <a:ext cx="685800" cy="685800"/>
            <a:chOff x="1488" y="1968"/>
            <a:chExt cx="432" cy="432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3581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23582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23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3563" name="Oval 36"/>
          <p:cNvSpPr>
            <a:spLocks noChangeArrowheads="1"/>
          </p:cNvSpPr>
          <p:nvPr/>
        </p:nvSpPr>
        <p:spPr bwMode="gray">
          <a:xfrm rot="-3372907">
            <a:off x="7090570" y="5177632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23564" name="Oval 37"/>
          <p:cNvSpPr>
            <a:spLocks noChangeArrowheads="1"/>
          </p:cNvSpPr>
          <p:nvPr/>
        </p:nvSpPr>
        <p:spPr bwMode="gray">
          <a:xfrm rot="-3372907">
            <a:off x="6938170" y="5025232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4648201" y="3581401"/>
            <a:ext cx="366713" cy="206375"/>
            <a:chOff x="2016" y="2304"/>
            <a:chExt cx="231" cy="130"/>
          </a:xfrm>
        </p:grpSpPr>
        <p:sp>
          <p:nvSpPr>
            <p:cNvPr id="23577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3578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6019801" y="2559050"/>
            <a:ext cx="138113" cy="412750"/>
            <a:chOff x="2832" y="1612"/>
            <a:chExt cx="87" cy="260"/>
          </a:xfrm>
        </p:grpSpPr>
        <p:sp>
          <p:nvSpPr>
            <p:cNvPr id="23575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23576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</p:grpSp>
      <p:sp>
        <p:nvSpPr>
          <p:cNvPr id="23567" name="Oval 44"/>
          <p:cNvSpPr>
            <a:spLocks noChangeArrowheads="1"/>
          </p:cNvSpPr>
          <p:nvPr/>
        </p:nvSpPr>
        <p:spPr bwMode="gray">
          <a:xfrm rot="-3372907">
            <a:off x="7490620" y="3606007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23568" name="Oval 45"/>
          <p:cNvSpPr>
            <a:spLocks noChangeArrowheads="1"/>
          </p:cNvSpPr>
          <p:nvPr/>
        </p:nvSpPr>
        <p:spPr bwMode="gray">
          <a:xfrm rot="-3372907">
            <a:off x="7242970" y="3729832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23569" name="Text Box 46"/>
          <p:cNvSpPr txBox="1">
            <a:spLocks noChangeArrowheads="1"/>
          </p:cNvSpPr>
          <p:nvPr/>
        </p:nvSpPr>
        <p:spPr bwMode="auto">
          <a:xfrm>
            <a:off x="6348414" y="1700214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самостоятельное создание</a:t>
            </a:r>
          </a:p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текстов разного типа</a:t>
            </a:r>
            <a:endParaRPr lang="en-US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0" name="Text Box 47"/>
          <p:cNvSpPr txBox="1">
            <a:spLocks noChangeArrowheads="1"/>
          </p:cNvSpPr>
          <p:nvPr/>
        </p:nvSpPr>
        <p:spPr bwMode="auto">
          <a:xfrm>
            <a:off x="130630" y="2781301"/>
            <a:ext cx="380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диалогическое взаимодействие с субъектами образовательных отношений</a:t>
            </a:r>
          </a:p>
        </p:txBody>
      </p:sp>
      <p:sp>
        <p:nvSpPr>
          <p:cNvPr id="23571" name="Text Box 48"/>
          <p:cNvSpPr txBox="1">
            <a:spLocks noChangeArrowheads="1"/>
          </p:cNvSpPr>
          <p:nvPr/>
        </p:nvSpPr>
        <p:spPr bwMode="auto">
          <a:xfrm>
            <a:off x="8328024" y="3068639"/>
            <a:ext cx="37333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взаимодействие с участниками совместной деятельности</a:t>
            </a:r>
            <a:endParaRPr lang="en-US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2" name="Text Box 49"/>
          <p:cNvSpPr txBox="1">
            <a:spLocks noChangeArrowheads="1"/>
          </p:cNvSpPr>
          <p:nvPr/>
        </p:nvSpPr>
        <p:spPr bwMode="auto">
          <a:xfrm>
            <a:off x="1362269" y="5445126"/>
            <a:ext cx="3049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смысловое чтение текстов разных жанров</a:t>
            </a:r>
            <a:endParaRPr lang="en-US" altLang="ru-RU" sz="2000" b="1" dirty="0">
              <a:latin typeface="Times New Roman" pitchFamily="18" charset="0"/>
            </a:endParaRP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7896225" y="5445126"/>
            <a:ext cx="41651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использование технологий неконтактного информационного взаимодействия</a:t>
            </a:r>
            <a:endParaRPr lang="en-US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74" name="Rectangle 58"/>
          <p:cNvSpPr>
            <a:spLocks noChangeArrowheads="1"/>
          </p:cNvSpPr>
          <p:nvPr/>
        </p:nvSpPr>
        <p:spPr bwMode="auto">
          <a:xfrm>
            <a:off x="3863752" y="476673"/>
            <a:ext cx="648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gray">
          <a:xfrm>
            <a:off x="2999656" y="332657"/>
            <a:ext cx="6300788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4871864" y="2636912"/>
            <a:ext cx="685800" cy="685800"/>
            <a:chOff x="1488" y="1968"/>
            <a:chExt cx="432" cy="432"/>
          </a:xfrm>
        </p:grpSpPr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rgbClr val="744600"/>
                </a:gs>
              </a:gsLst>
              <a:lin ang="5400000" scaled="1"/>
            </a:gradFill>
            <a:ln w="952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7" name="Group 31"/>
          <p:cNvGrpSpPr>
            <a:grpSpLocks/>
          </p:cNvGrpSpPr>
          <p:nvPr/>
        </p:nvGrpSpPr>
        <p:grpSpPr bwMode="auto">
          <a:xfrm>
            <a:off x="4367808" y="4293096"/>
            <a:ext cx="685800" cy="685800"/>
            <a:chOff x="1488" y="1968"/>
            <a:chExt cx="432" cy="432"/>
          </a:xfrm>
        </p:grpSpPr>
        <p:sp>
          <p:nvSpPr>
            <p:cNvPr id="60" name="Oval 33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accent4">
                    <a:lumMod val="40000"/>
                    <a:lumOff val="60000"/>
                    <a:alpha val="50000"/>
                  </a:schemeClr>
                </a:gs>
                <a:gs pos="100000">
                  <a:srgbClr val="744600"/>
                </a:gs>
              </a:gsLst>
              <a:lin ang="5400000" scaled="1"/>
            </a:gradFill>
            <a:ln w="9525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59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5807968" y="5301208"/>
            <a:ext cx="685800" cy="685800"/>
            <a:chOff x="1488" y="1968"/>
            <a:chExt cx="432" cy="432"/>
          </a:xfrm>
        </p:grpSpPr>
        <p:sp>
          <p:nvSpPr>
            <p:cNvPr id="65" name="Oval 33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  <a:alpha val="40000"/>
                  </a:schemeClr>
                </a:gs>
                <a:gs pos="100000">
                  <a:srgbClr val="744600"/>
                </a:gs>
              </a:gsLst>
              <a:lin ang="5400000" scaled="1"/>
            </a:gra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64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67" name="Group 31"/>
          <p:cNvGrpSpPr>
            <a:grpSpLocks/>
          </p:cNvGrpSpPr>
          <p:nvPr/>
        </p:nvGrpSpPr>
        <p:grpSpPr bwMode="auto">
          <a:xfrm>
            <a:off x="6600056" y="2636912"/>
            <a:ext cx="685800" cy="685800"/>
            <a:chOff x="1488" y="1968"/>
            <a:chExt cx="432" cy="432"/>
          </a:xfrm>
        </p:grpSpPr>
        <p:sp>
          <p:nvSpPr>
            <p:cNvPr id="70" name="Oval 33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42000"/>
                  </a:srgbClr>
                </a:gs>
                <a:gs pos="100000">
                  <a:srgbClr val="7446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69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2" name="Group 31"/>
          <p:cNvGrpSpPr>
            <a:grpSpLocks/>
          </p:cNvGrpSpPr>
          <p:nvPr/>
        </p:nvGrpSpPr>
        <p:grpSpPr bwMode="auto">
          <a:xfrm>
            <a:off x="7176120" y="4077072"/>
            <a:ext cx="685800" cy="685800"/>
            <a:chOff x="1488" y="1968"/>
            <a:chExt cx="432" cy="432"/>
          </a:xfrm>
        </p:grpSpPr>
        <p:sp>
          <p:nvSpPr>
            <p:cNvPr id="75" name="Oval 33"/>
            <p:cNvSpPr>
              <a:spLocks noChangeArrowheads="1"/>
            </p:cNvSpPr>
            <p:nvPr/>
          </p:nvSpPr>
          <p:spPr bwMode="gray">
            <a:xfrm>
              <a:off x="1488" y="196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51000"/>
                  </a:srgbClr>
                </a:gs>
                <a:gs pos="100000">
                  <a:srgbClr val="744600"/>
                </a:gs>
              </a:gsLst>
              <a:lin ang="5400000" scaled="1"/>
            </a:gra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74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Как формируются универсальные учебные действия?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Постепенно, как побочный эффект формирования ЗУНов.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 рамками предметного обучения, в ходе внеурочной и внеклассной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Целенаправленно, формируются в учебном процессе, развиваются во внеурочной и практической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Формируются и развиваются в проектной деятельности.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439" y="475958"/>
            <a:ext cx="6806530" cy="5635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Алгоритм формирования УУД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4131" name="Freeform 3"/>
          <p:cNvSpPr>
            <a:spLocks/>
          </p:cNvSpPr>
          <p:nvPr/>
        </p:nvSpPr>
        <p:spPr bwMode="gray">
          <a:xfrm>
            <a:off x="1738313" y="2857500"/>
            <a:ext cx="6858000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66876" y="5429250"/>
            <a:ext cx="1808163" cy="571500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1" name="Text Box 18"/>
          <p:cNvSpPr txBox="1">
            <a:spLocks noChangeArrowheads="1"/>
          </p:cNvSpPr>
          <p:nvPr/>
        </p:nvSpPr>
        <p:spPr bwMode="gray">
          <a:xfrm>
            <a:off x="1738313" y="5429251"/>
            <a:ext cx="1758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Предметные знания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gray">
          <a:xfrm>
            <a:off x="5489575" y="4584700"/>
            <a:ext cx="5106988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514350" algn="just"/>
            <a:r>
              <a:rPr lang="ru-RU" sz="1400"/>
              <a:t>1. Формирование </a:t>
            </a:r>
            <a:r>
              <a:rPr lang="ru-RU" sz="1400">
                <a:solidFill>
                  <a:srgbClr val="FF0000"/>
                </a:solidFill>
              </a:rPr>
              <a:t>знаний</a:t>
            </a:r>
            <a:r>
              <a:rPr lang="ru-RU" sz="1400"/>
              <a:t> на содержании предметов.</a:t>
            </a:r>
          </a:p>
          <a:p>
            <a:pPr marL="623888" indent="-514350" algn="just"/>
            <a:r>
              <a:rPr lang="ru-RU" sz="1400"/>
              <a:t>2. Формирование ценностных </a:t>
            </a:r>
            <a:r>
              <a:rPr lang="ru-RU" sz="1400">
                <a:solidFill>
                  <a:srgbClr val="FF0000"/>
                </a:solidFill>
              </a:rPr>
              <a:t>отношений</a:t>
            </a:r>
            <a:r>
              <a:rPr lang="ru-RU" sz="1400"/>
              <a:t> к знаниям.</a:t>
            </a:r>
          </a:p>
          <a:p>
            <a:pPr marL="623888" indent="-514350" algn="just"/>
            <a:r>
              <a:rPr lang="ru-RU" sz="1400"/>
              <a:t>3. Формирование </a:t>
            </a:r>
            <a:r>
              <a:rPr lang="ru-RU" sz="1400">
                <a:solidFill>
                  <a:srgbClr val="FF0000"/>
                </a:solidFill>
              </a:rPr>
              <a:t>действий </a:t>
            </a:r>
            <a:r>
              <a:rPr lang="ru-RU" sz="1400"/>
              <a:t>по применению знаний.</a:t>
            </a:r>
          </a:p>
          <a:p>
            <a:pPr marL="623888" indent="-514350" algn="just"/>
            <a:r>
              <a:rPr lang="ru-RU" sz="1400">
                <a:solidFill>
                  <a:srgbClr val="FF0000"/>
                </a:solidFill>
              </a:rPr>
              <a:t>4. Универсализация</a:t>
            </a:r>
            <a:r>
              <a:rPr lang="ru-RU" sz="1400"/>
              <a:t> предметных действий на основе их</a:t>
            </a:r>
          </a:p>
          <a:p>
            <a:pPr marL="623888" indent="-514350" algn="just"/>
            <a:r>
              <a:rPr lang="ru-RU" sz="1400"/>
              <a:t>переноса  на содержание других предметов.</a:t>
            </a:r>
          </a:p>
          <a:p>
            <a:pPr marL="623888" indent="-514350" algn="just"/>
            <a:r>
              <a:rPr lang="ru-RU" sz="1400"/>
              <a:t>5. Формирование </a:t>
            </a:r>
            <a:r>
              <a:rPr lang="ru-RU" sz="1400">
                <a:solidFill>
                  <a:srgbClr val="FF0000"/>
                </a:solidFill>
              </a:rPr>
              <a:t>опыта</a:t>
            </a:r>
            <a:r>
              <a:rPr lang="ru-RU" sz="1400"/>
              <a:t> применения  УУД в учебной,</a:t>
            </a:r>
          </a:p>
          <a:p>
            <a:pPr marL="623888" indent="-514350"/>
            <a:r>
              <a:rPr lang="ru-RU" sz="1400"/>
              <a:t>проектной  и практической деятельности.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52813" y="4572001"/>
            <a:ext cx="1928812" cy="714375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4" name="Text Box 18"/>
          <p:cNvSpPr txBox="1">
            <a:spLocks noChangeArrowheads="1"/>
          </p:cNvSpPr>
          <p:nvPr/>
        </p:nvSpPr>
        <p:spPr bwMode="gray">
          <a:xfrm>
            <a:off x="3595688" y="4643439"/>
            <a:ext cx="16129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Ценностные отношения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238751" y="3786189"/>
            <a:ext cx="1928813" cy="642937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6" name="Text Box 18"/>
          <p:cNvSpPr txBox="1">
            <a:spLocks noChangeArrowheads="1"/>
          </p:cNvSpPr>
          <p:nvPr/>
        </p:nvSpPr>
        <p:spPr bwMode="gray">
          <a:xfrm>
            <a:off x="5310189" y="3857626"/>
            <a:ext cx="16668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Предметные действия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024688" y="3000376"/>
            <a:ext cx="2000250" cy="714375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8" name="Text Box 18"/>
          <p:cNvSpPr txBox="1">
            <a:spLocks noChangeArrowheads="1"/>
          </p:cNvSpPr>
          <p:nvPr/>
        </p:nvSpPr>
        <p:spPr bwMode="gray">
          <a:xfrm>
            <a:off x="7167563" y="3071814"/>
            <a:ext cx="1928812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Универсализация на основе переноса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589" name="AutoShape 43" descr="https://im0-tub-ru.yandex.net/i?id=cbcdef70be20ad71385af7a863254684&amp;n=21"/>
          <p:cNvSpPr>
            <a:spLocks noChangeAspect="1" noChangeArrowheads="1"/>
          </p:cNvSpPr>
          <p:nvPr/>
        </p:nvSpPr>
        <p:spPr bwMode="auto">
          <a:xfrm>
            <a:off x="1587500" y="-136525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90" name="Picture 2" descr="&amp;Kcy;&amp;acy;&amp;rcy;&amp;tcy;&amp;icy;&amp;ncy;&amp;kcy;&amp;icy; &amp;lcy;&amp;yucy;&amp;dcy;&amp;iecy;&amp;j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3000376"/>
            <a:ext cx="144016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6" descr="http://rubezhanin.net/wp-content/uploads/2012/08/photos0-8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4" y="1214439"/>
            <a:ext cx="193198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8" descr="&amp;Fcy;&amp;ocy;&amp;rcy;&amp;mcy;&amp;acy;&amp;tcy; &amp;Scy;&amp;bcy;&amp;iecy;&amp;rcy;&amp;bcy;&amp;acy;&amp;ncy;&amp;kcy; &amp;Pcy;&amp;rcy;&amp;iecy;&amp;mcy;&amp;softcy;&amp;iecy;&amp;rcy; &amp;mcy;&amp;iecy;&amp;ncy;&amp;yacy;&amp;iecy;&amp;tcy; &amp;ocy;&amp;tcy;&amp;ncy;&amp;ocy;&amp;shcy;&amp;iecy;&amp;ncy;&amp;icy;&amp;yacy; &amp;scy; &amp;kcy;&amp;lcy;&amp;icy;&amp;iecy;&amp;ncy;&amp;tcy;&amp;ocy;&amp;mcy; - &amp;Kcy;&amp;acy;&amp;rcy;&amp;tcy;&amp;icy;&amp;ncy;&amp;kcy;&amp;acy; 16013/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2714626"/>
            <a:ext cx="1500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0" descr="http://www.security-faqs.com/wp-content/uploads/2012/09/operating-sys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881" y="1412777"/>
            <a:ext cx="151216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http://danskhandicapforbund.dk/files/cache/c1df9f6f39666f07c5e54a00f1615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5100" y="0"/>
            <a:ext cx="2262900" cy="2063246"/>
          </a:xfrm>
          <a:prstGeom prst="rect">
            <a:avLst/>
          </a:prstGeom>
          <a:noFill/>
        </p:spPr>
      </p:pic>
      <p:sp>
        <p:nvSpPr>
          <p:cNvPr id="46" name="Половина рамки 45"/>
          <p:cNvSpPr/>
          <p:nvPr/>
        </p:nvSpPr>
        <p:spPr bwMode="auto">
          <a:xfrm>
            <a:off x="8453454" y="2071678"/>
            <a:ext cx="2000296" cy="857256"/>
          </a:xfrm>
          <a:prstGeom prst="halfFrame">
            <a:avLst>
              <a:gd name="adj1" fmla="val 13333"/>
              <a:gd name="adj2" fmla="val 18889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63500" h="107950"/>
            <a:bevelB w="177800" h="50800"/>
          </a:sp3d>
        </p:spPr>
        <p:txBody>
          <a:bodyPr/>
          <a:lstStyle/>
          <a:p>
            <a:pPr algn="r"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8667750" y="2214564"/>
            <a:ext cx="2000250" cy="714375"/>
            <a:chOff x="406" y="980"/>
            <a:chExt cx="2330" cy="294"/>
          </a:xfrm>
        </p:grpSpPr>
        <p:sp>
          <p:nvSpPr>
            <p:cNvPr id="48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Позитивный опыт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 применения </a:t>
              </a:r>
            </a:p>
          </p:txBody>
        </p:sp>
        <p:sp>
          <p:nvSpPr>
            <p:cNvPr id="49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1087923" y="249140"/>
            <a:ext cx="7164884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9" y="365126"/>
            <a:ext cx="10761305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подходы к формированию и оценке УУД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gray">
          <a:xfrm>
            <a:off x="3952876" y="3813175"/>
            <a:ext cx="1857375" cy="2687638"/>
          </a:xfrm>
          <a:prstGeom prst="roundRect">
            <a:avLst>
              <a:gd name="adj" fmla="val 5329"/>
            </a:avLst>
          </a:prstGeom>
          <a:solidFill>
            <a:schemeClr val="accent6">
              <a:lumMod val="75000"/>
              <a:alpha val="50195"/>
            </a:schemeClr>
          </a:solidFill>
          <a:ln w="38100" cmpd="dbl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15"/>
          <p:cNvSpPr>
            <a:spLocks noChangeArrowheads="1"/>
          </p:cNvSpPr>
          <p:nvPr/>
        </p:nvSpPr>
        <p:spPr bwMode="gray">
          <a:xfrm>
            <a:off x="8042275" y="3813175"/>
            <a:ext cx="1860550" cy="2114550"/>
          </a:xfrm>
          <a:prstGeom prst="roundRect">
            <a:avLst>
              <a:gd name="adj" fmla="val 5329"/>
            </a:avLst>
          </a:prstGeom>
          <a:solidFill>
            <a:schemeClr val="hlink">
              <a:alpha val="50195"/>
            </a:schemeClr>
          </a:solidFill>
          <a:ln w="38100" cmpd="dbl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16"/>
          <p:cNvSpPr>
            <a:spLocks noChangeArrowheads="1"/>
          </p:cNvSpPr>
          <p:nvPr/>
        </p:nvSpPr>
        <p:spPr bwMode="gray">
          <a:xfrm>
            <a:off x="8140700" y="4189413"/>
            <a:ext cx="1741488" cy="525462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18"/>
          <p:cNvSpPr>
            <a:spLocks noChangeArrowheads="1"/>
          </p:cNvSpPr>
          <p:nvPr/>
        </p:nvSpPr>
        <p:spPr bwMode="gray">
          <a:xfrm>
            <a:off x="8096251" y="4929188"/>
            <a:ext cx="1801813" cy="57150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20"/>
          <p:cNvSpPr>
            <a:spLocks noChangeArrowheads="1"/>
          </p:cNvSpPr>
          <p:nvPr/>
        </p:nvSpPr>
        <p:spPr bwMode="gray">
          <a:xfrm>
            <a:off x="6070600" y="3813175"/>
            <a:ext cx="1860550" cy="2114550"/>
          </a:xfrm>
          <a:prstGeom prst="roundRect">
            <a:avLst>
              <a:gd name="adj" fmla="val 5329"/>
            </a:avLst>
          </a:prstGeom>
          <a:solidFill>
            <a:schemeClr val="hlink">
              <a:alpha val="50195"/>
            </a:schemeClr>
          </a:solidFill>
          <a:ln w="38100" cmpd="dbl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21"/>
          <p:cNvSpPr>
            <a:spLocks noChangeArrowheads="1"/>
          </p:cNvSpPr>
          <p:nvPr/>
        </p:nvSpPr>
        <p:spPr bwMode="gray">
          <a:xfrm>
            <a:off x="6024564" y="4214814"/>
            <a:ext cx="1944687" cy="42862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22"/>
          <p:cNvSpPr>
            <a:spLocks noChangeArrowheads="1"/>
          </p:cNvSpPr>
          <p:nvPr/>
        </p:nvSpPr>
        <p:spPr bwMode="gray">
          <a:xfrm>
            <a:off x="6096001" y="4714875"/>
            <a:ext cx="1857375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23"/>
          <p:cNvSpPr>
            <a:spLocks noChangeArrowheads="1"/>
          </p:cNvSpPr>
          <p:nvPr/>
        </p:nvSpPr>
        <p:spPr bwMode="gray">
          <a:xfrm>
            <a:off x="6196014" y="5122863"/>
            <a:ext cx="1658937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25"/>
          <p:cNvSpPr>
            <a:spLocks noChangeArrowheads="1"/>
          </p:cNvSpPr>
          <p:nvPr/>
        </p:nvSpPr>
        <p:spPr bwMode="gray">
          <a:xfrm>
            <a:off x="4049714" y="4189413"/>
            <a:ext cx="1660525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26"/>
          <p:cNvSpPr>
            <a:spLocks noChangeArrowheads="1"/>
          </p:cNvSpPr>
          <p:nvPr/>
        </p:nvSpPr>
        <p:spPr bwMode="gray">
          <a:xfrm>
            <a:off x="4049714" y="4591051"/>
            <a:ext cx="1660525" cy="481013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27"/>
          <p:cNvSpPr>
            <a:spLocks noChangeArrowheads="1"/>
          </p:cNvSpPr>
          <p:nvPr/>
        </p:nvSpPr>
        <p:spPr bwMode="gray">
          <a:xfrm>
            <a:off x="4024314" y="5143500"/>
            <a:ext cx="1660525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8"/>
          <p:cNvSpPr>
            <a:spLocks noChangeArrowheads="1"/>
          </p:cNvSpPr>
          <p:nvPr/>
        </p:nvSpPr>
        <p:spPr bwMode="gray">
          <a:xfrm>
            <a:off x="4002089" y="5553076"/>
            <a:ext cx="1660525" cy="4476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29"/>
          <p:cNvSpPr>
            <a:spLocks noChangeArrowheads="1"/>
          </p:cNvSpPr>
          <p:nvPr/>
        </p:nvSpPr>
        <p:spPr bwMode="gray">
          <a:xfrm>
            <a:off x="1952626" y="3813175"/>
            <a:ext cx="1889125" cy="2687638"/>
          </a:xfrm>
          <a:prstGeom prst="roundRect">
            <a:avLst>
              <a:gd name="adj" fmla="val 5329"/>
            </a:avLst>
          </a:prstGeom>
          <a:solidFill>
            <a:schemeClr val="accent6">
              <a:lumMod val="75000"/>
              <a:alpha val="50195"/>
            </a:schemeClr>
          </a:solidFill>
          <a:ln w="38100" cmpd="dbl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032000" y="3594100"/>
            <a:ext cx="3778250" cy="407988"/>
            <a:chOff x="602" y="1625"/>
            <a:chExt cx="1096" cy="210"/>
          </a:xfrm>
          <a:solidFill>
            <a:schemeClr val="accent6">
              <a:lumMod val="75000"/>
            </a:schemeClr>
          </a:solidFill>
        </p:grpSpPr>
        <p:sp>
          <p:nvSpPr>
            <p:cNvPr id="319519" name="AutoShape 31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  <a:grpFill/>
          </p:grpSpPr>
          <p:sp>
            <p:nvSpPr>
              <p:cNvPr id="25714" name="AutoShape 33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15" name="AutoShape 34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16" name="AutoShape 35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  <a:grpFill/>
          </p:grpSpPr>
          <p:sp>
            <p:nvSpPr>
              <p:cNvPr id="25711" name="AutoShape 37"/>
              <p:cNvSpPr>
                <a:spLocks noChangeArrowheads="1"/>
              </p:cNvSpPr>
              <p:nvPr/>
            </p:nvSpPr>
            <p:spPr bwMode="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12" name="AutoShape 38"/>
              <p:cNvSpPr>
                <a:spLocks noChangeArrowheads="1"/>
              </p:cNvSpPr>
              <p:nvPr/>
            </p:nvSpPr>
            <p:spPr bwMode="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13" name="AutoShape 39"/>
              <p:cNvSpPr>
                <a:spLocks noChangeArrowheads="1"/>
              </p:cNvSpPr>
              <p:nvPr/>
            </p:nvSpPr>
            <p:spPr bwMode="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710" name="Picture 40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gray">
            <a:xfrm rot="-5400000">
              <a:off x="1079" y="1194"/>
              <a:ext cx="130" cy="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096001" y="3573016"/>
            <a:ext cx="3816423" cy="407988"/>
            <a:chOff x="602" y="1625"/>
            <a:chExt cx="1096" cy="2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19530" name="AutoShape 42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  <a:grpFill/>
          </p:grpSpPr>
          <p:sp>
            <p:nvSpPr>
              <p:cNvPr id="25704" name="AutoShape 44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05" name="AutoShape 45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06" name="AutoShape 46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  <a:grpFill/>
          </p:grpSpPr>
          <p:sp>
            <p:nvSpPr>
              <p:cNvPr id="25701" name="AutoShape 48"/>
              <p:cNvSpPr>
                <a:spLocks noChangeArrowheads="1"/>
              </p:cNvSpPr>
              <p:nvPr/>
            </p:nvSpPr>
            <p:spPr bwMode="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02" name="AutoShape 49"/>
              <p:cNvSpPr>
                <a:spLocks noChangeArrowheads="1"/>
              </p:cNvSpPr>
              <p:nvPr/>
            </p:nvSpPr>
            <p:spPr bwMode="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03" name="AutoShape 50"/>
              <p:cNvSpPr>
                <a:spLocks noChangeArrowheads="1"/>
              </p:cNvSpPr>
              <p:nvPr/>
            </p:nvSpPr>
            <p:spPr bwMode="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700" name="Picture 51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gray">
            <a:xfrm rot="-5400000">
              <a:off x="1079" y="1194"/>
              <a:ext cx="130" cy="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18" name="AutoShape 63"/>
          <p:cNvCxnSpPr>
            <a:cxnSpLocks noChangeShapeType="1"/>
            <a:stCxn id="319608" idx="2"/>
          </p:cNvCxnSpPr>
          <p:nvPr/>
        </p:nvCxnSpPr>
        <p:spPr bwMode="black">
          <a:xfrm rot="5400000">
            <a:off x="4540250" y="1323975"/>
            <a:ext cx="679450" cy="2082800"/>
          </a:xfrm>
          <a:prstGeom prst="bentConnector3">
            <a:avLst>
              <a:gd name="adj1" fmla="val 495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19" name="AutoShape 64"/>
          <p:cNvCxnSpPr>
            <a:cxnSpLocks noChangeShapeType="1"/>
            <a:stCxn id="319608" idx="2"/>
          </p:cNvCxnSpPr>
          <p:nvPr/>
        </p:nvCxnSpPr>
        <p:spPr bwMode="black">
          <a:xfrm rot="16200000" flipH="1">
            <a:off x="6602413" y="1344613"/>
            <a:ext cx="677863" cy="2039938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731167" y="1754969"/>
            <a:ext cx="2786063" cy="492125"/>
            <a:chOff x="602" y="1625"/>
            <a:chExt cx="1096" cy="210"/>
          </a:xfrm>
        </p:grpSpPr>
        <p:sp>
          <p:nvSpPr>
            <p:cNvPr id="25687" name="AutoShape 66"/>
            <p:cNvSpPr>
              <a:spLocks noChangeArrowheads="1"/>
            </p:cNvSpPr>
            <p:nvPr/>
          </p:nvSpPr>
          <p:spPr bwMode="inv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25694" name="AutoShape 68"/>
              <p:cNvSpPr>
                <a:spLocks noChangeArrowheads="1"/>
              </p:cNvSpPr>
              <p:nvPr/>
            </p:nvSpPr>
            <p:spPr bwMode="inv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95" name="AutoShape 69"/>
              <p:cNvSpPr>
                <a:spLocks noChangeArrowheads="1"/>
              </p:cNvSpPr>
              <p:nvPr/>
            </p:nvSpPr>
            <p:spPr bwMode="inv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96" name="AutoShape 70"/>
              <p:cNvSpPr>
                <a:spLocks noChangeArrowheads="1"/>
              </p:cNvSpPr>
              <p:nvPr/>
            </p:nvSpPr>
            <p:spPr bwMode="inv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25691" name="AutoShape 72"/>
              <p:cNvSpPr>
                <a:spLocks noChangeArrowheads="1"/>
              </p:cNvSpPr>
              <p:nvPr/>
            </p:nvSpPr>
            <p:spPr bwMode="inv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92" name="AutoShape 73"/>
              <p:cNvSpPr>
                <a:spLocks noChangeArrowheads="1"/>
              </p:cNvSpPr>
              <p:nvPr/>
            </p:nvSpPr>
            <p:spPr bwMode="inv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93" name="AutoShape 74"/>
              <p:cNvSpPr>
                <a:spLocks noChangeArrowheads="1"/>
              </p:cNvSpPr>
              <p:nvPr/>
            </p:nvSpPr>
            <p:spPr bwMode="inv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690" name="Picture 75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invGray"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7865898" y="1734435"/>
            <a:ext cx="2571750" cy="850900"/>
            <a:chOff x="602" y="1625"/>
            <a:chExt cx="1096" cy="322"/>
          </a:xfrm>
        </p:grpSpPr>
        <p:sp>
          <p:nvSpPr>
            <p:cNvPr id="25677" name="AutoShape 77"/>
            <p:cNvSpPr>
              <a:spLocks noChangeArrowheads="1"/>
            </p:cNvSpPr>
            <p:nvPr/>
          </p:nvSpPr>
          <p:spPr bwMode="inv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25684" name="AutoShape 79"/>
              <p:cNvSpPr>
                <a:spLocks noChangeArrowheads="1"/>
              </p:cNvSpPr>
              <p:nvPr/>
            </p:nvSpPr>
            <p:spPr bwMode="inv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85" name="AutoShape 80"/>
              <p:cNvSpPr>
                <a:spLocks noChangeArrowheads="1"/>
              </p:cNvSpPr>
              <p:nvPr/>
            </p:nvSpPr>
            <p:spPr bwMode="inv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86" name="AutoShape 81"/>
              <p:cNvSpPr>
                <a:spLocks noChangeArrowheads="1"/>
              </p:cNvSpPr>
              <p:nvPr/>
            </p:nvSpPr>
            <p:spPr bwMode="inv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25681" name="AutoShape 83"/>
              <p:cNvSpPr>
                <a:spLocks noChangeArrowheads="1"/>
              </p:cNvSpPr>
              <p:nvPr/>
            </p:nvSpPr>
            <p:spPr bwMode="inv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82" name="AutoShape 84"/>
              <p:cNvSpPr>
                <a:spLocks noChangeArrowheads="1"/>
              </p:cNvSpPr>
              <p:nvPr/>
            </p:nvSpPr>
            <p:spPr bwMode="inv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83" name="AutoShape 85"/>
              <p:cNvSpPr>
                <a:spLocks noChangeArrowheads="1"/>
              </p:cNvSpPr>
              <p:nvPr/>
            </p:nvSpPr>
            <p:spPr bwMode="inv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680" name="Picture 86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invGray">
            <a:xfrm rot="-5400000">
              <a:off x="985" y="1288"/>
              <a:ext cx="319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22" name="AutoShape 87"/>
          <p:cNvCxnSpPr>
            <a:cxnSpLocks noChangeShapeType="1"/>
          </p:cNvCxnSpPr>
          <p:nvPr/>
        </p:nvCxnSpPr>
        <p:spPr bwMode="black">
          <a:xfrm rot="5400000">
            <a:off x="3091657" y="2863057"/>
            <a:ext cx="558800" cy="925513"/>
          </a:xfrm>
          <a:prstGeom prst="bentConnector3">
            <a:avLst>
              <a:gd name="adj1" fmla="val 49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23" name="AutoShape 88"/>
          <p:cNvCxnSpPr>
            <a:cxnSpLocks noChangeShapeType="1"/>
          </p:cNvCxnSpPr>
          <p:nvPr/>
        </p:nvCxnSpPr>
        <p:spPr bwMode="black">
          <a:xfrm rot="16200000" flipH="1">
            <a:off x="4067969" y="2809081"/>
            <a:ext cx="558800" cy="1030288"/>
          </a:xfrm>
          <a:prstGeom prst="bentConnector3">
            <a:avLst>
              <a:gd name="adj1" fmla="val 49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2524125" y="2695576"/>
            <a:ext cx="2643188" cy="365125"/>
            <a:chOff x="602" y="1625"/>
            <a:chExt cx="1096" cy="210"/>
          </a:xfrm>
          <a:solidFill>
            <a:schemeClr val="accent6">
              <a:lumMod val="75000"/>
            </a:schemeClr>
          </a:solidFill>
        </p:grpSpPr>
        <p:sp>
          <p:nvSpPr>
            <p:cNvPr id="319578" name="AutoShape 90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  <a:grpFill/>
          </p:grpSpPr>
          <p:sp>
            <p:nvSpPr>
              <p:cNvPr id="25674" name="AutoShape 92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5" name="AutoShape 93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6" name="AutoShape 94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  <a:grpFill/>
          </p:grpSpPr>
          <p:sp>
            <p:nvSpPr>
              <p:cNvPr id="25671" name="AutoShape 96"/>
              <p:cNvSpPr>
                <a:spLocks noChangeArrowheads="1"/>
              </p:cNvSpPr>
              <p:nvPr/>
            </p:nvSpPr>
            <p:spPr bwMode="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2" name="AutoShape 97"/>
              <p:cNvSpPr>
                <a:spLocks noChangeArrowheads="1"/>
              </p:cNvSpPr>
              <p:nvPr/>
            </p:nvSpPr>
            <p:spPr bwMode="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3" name="AutoShape 98"/>
              <p:cNvSpPr>
                <a:spLocks noChangeArrowheads="1"/>
              </p:cNvSpPr>
              <p:nvPr/>
            </p:nvSpPr>
            <p:spPr bwMode="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670" name="Picture 99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gray">
            <a:xfrm rot="-5400000">
              <a:off x="1079" y="1194"/>
              <a:ext cx="130" cy="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25" name="AutoShape 100"/>
          <p:cNvCxnSpPr>
            <a:cxnSpLocks noChangeShapeType="1"/>
          </p:cNvCxnSpPr>
          <p:nvPr/>
        </p:nvCxnSpPr>
        <p:spPr bwMode="black">
          <a:xfrm rot="5400000">
            <a:off x="7193758" y="2842420"/>
            <a:ext cx="560387" cy="962025"/>
          </a:xfrm>
          <a:prstGeom prst="bentConnector3">
            <a:avLst>
              <a:gd name="adj1" fmla="val 49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26" name="AutoShape 101"/>
          <p:cNvCxnSpPr>
            <a:cxnSpLocks noChangeShapeType="1"/>
          </p:cNvCxnSpPr>
          <p:nvPr/>
        </p:nvCxnSpPr>
        <p:spPr bwMode="black">
          <a:xfrm rot="16200000" flipH="1">
            <a:off x="8170863" y="2827338"/>
            <a:ext cx="560388" cy="995363"/>
          </a:xfrm>
          <a:prstGeom prst="bentConnector3">
            <a:avLst>
              <a:gd name="adj1" fmla="val 49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6667500" y="2695576"/>
            <a:ext cx="2571750" cy="365125"/>
            <a:chOff x="602" y="1625"/>
            <a:chExt cx="1096" cy="2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19593" name="AutoShape 105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  <a:grpFill/>
          </p:grpSpPr>
          <p:sp>
            <p:nvSpPr>
              <p:cNvPr id="25664" name="AutoShape 107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65" name="AutoShape 108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66" name="AutoShape 109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  <a:grpFill/>
          </p:grpSpPr>
          <p:sp>
            <p:nvSpPr>
              <p:cNvPr id="25661" name="AutoShape 111"/>
              <p:cNvSpPr>
                <a:spLocks noChangeArrowheads="1"/>
              </p:cNvSpPr>
              <p:nvPr/>
            </p:nvSpPr>
            <p:spPr bwMode="gray"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62" name="AutoShape 112"/>
              <p:cNvSpPr>
                <a:spLocks noChangeArrowheads="1"/>
              </p:cNvSpPr>
              <p:nvPr/>
            </p:nvSpPr>
            <p:spPr bwMode="gray"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63" name="AutoShape 113"/>
              <p:cNvSpPr>
                <a:spLocks noChangeArrowheads="1"/>
              </p:cNvSpPr>
              <p:nvPr/>
            </p:nvSpPr>
            <p:spPr bwMode="gray"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5660" name="Picture 114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gray">
            <a:xfrm rot="-5400000">
              <a:off x="1079" y="1194"/>
              <a:ext cx="130" cy="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28" name="AutoShape 115"/>
          <p:cNvSpPr>
            <a:spLocks noChangeArrowheads="1"/>
          </p:cNvSpPr>
          <p:nvPr/>
        </p:nvSpPr>
        <p:spPr bwMode="gray">
          <a:xfrm>
            <a:off x="2078039" y="4189413"/>
            <a:ext cx="1660525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9" name="AutoShape 116"/>
          <p:cNvSpPr>
            <a:spLocks noChangeArrowheads="1"/>
          </p:cNvSpPr>
          <p:nvPr/>
        </p:nvSpPr>
        <p:spPr bwMode="gray">
          <a:xfrm>
            <a:off x="2078039" y="4591050"/>
            <a:ext cx="1660525" cy="336550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0" name="AutoShape 117"/>
          <p:cNvSpPr>
            <a:spLocks noChangeArrowheads="1"/>
          </p:cNvSpPr>
          <p:nvPr/>
        </p:nvSpPr>
        <p:spPr bwMode="gray">
          <a:xfrm>
            <a:off x="2078039" y="4992688"/>
            <a:ext cx="1660525" cy="436562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1" name="AutoShape 118"/>
          <p:cNvSpPr>
            <a:spLocks noChangeArrowheads="1"/>
          </p:cNvSpPr>
          <p:nvPr/>
        </p:nvSpPr>
        <p:spPr bwMode="gray">
          <a:xfrm>
            <a:off x="2095501" y="5500688"/>
            <a:ext cx="1660525" cy="461962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119"/>
          <p:cNvGrpSpPr>
            <a:grpSpLocks/>
          </p:cNvGrpSpPr>
          <p:nvPr/>
        </p:nvGrpSpPr>
        <p:grpSpPr bwMode="auto">
          <a:xfrm>
            <a:off x="5205414" y="1373188"/>
            <a:ext cx="1430337" cy="652462"/>
            <a:chOff x="2155" y="986"/>
            <a:chExt cx="1332" cy="607"/>
          </a:xfrm>
        </p:grpSpPr>
        <p:sp>
          <p:nvSpPr>
            <p:cNvPr id="319608" name="AutoShape 120"/>
            <p:cNvSpPr>
              <a:spLocks noChangeArrowheads="1"/>
            </p:cNvSpPr>
            <p:nvPr/>
          </p:nvSpPr>
          <p:spPr bwMode="gray">
            <a:xfrm>
              <a:off x="2155" y="986"/>
              <a:ext cx="1332" cy="607"/>
            </a:xfrm>
            <a:prstGeom prst="roundRect">
              <a:avLst>
                <a:gd name="adj" fmla="val 1318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5656" name="Picture 121" descr="high_line01"/>
            <p:cNvPicPr>
              <a:picLocks noChangeAspect="1" noChangeArrowheads="1"/>
            </p:cNvPicPr>
            <p:nvPr/>
          </p:nvPicPr>
          <p:blipFill>
            <a:blip r:embed="rId2" cstate="print"/>
            <a:srcRect t="8891" r="58304" b="12320"/>
            <a:stretch>
              <a:fillRect/>
            </a:stretch>
          </p:blipFill>
          <p:spPr bwMode="gray">
            <a:xfrm rot="-5400000">
              <a:off x="2721" y="460"/>
              <a:ext cx="218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33" name="Rectangle 122"/>
          <p:cNvSpPr>
            <a:spLocks noChangeArrowheads="1"/>
          </p:cNvSpPr>
          <p:nvPr/>
        </p:nvSpPr>
        <p:spPr bwMode="gray">
          <a:xfrm>
            <a:off x="5580064" y="1503363"/>
            <a:ext cx="688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EFFFF"/>
                </a:solidFill>
              </a:rPr>
              <a:t>УУД</a:t>
            </a:r>
            <a:endParaRPr lang="en-US" sz="2000" b="1">
              <a:solidFill>
                <a:srgbClr val="FEFFFF"/>
              </a:solidFill>
            </a:endParaRPr>
          </a:p>
        </p:txBody>
      </p:sp>
      <p:sp>
        <p:nvSpPr>
          <p:cNvPr id="25634" name="Rectangle 123"/>
          <p:cNvSpPr>
            <a:spLocks noChangeArrowheads="1"/>
          </p:cNvSpPr>
          <p:nvPr/>
        </p:nvSpPr>
        <p:spPr bwMode="white">
          <a:xfrm>
            <a:off x="1738313" y="1785939"/>
            <a:ext cx="2786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Предметный подход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635" name="Rectangle 124"/>
          <p:cNvSpPr>
            <a:spLocks noChangeArrowheads="1"/>
          </p:cNvSpPr>
          <p:nvPr/>
        </p:nvSpPr>
        <p:spPr bwMode="white">
          <a:xfrm>
            <a:off x="7891645" y="1737332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Интегрированный подход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636" name="Rectangle 125"/>
          <p:cNvSpPr>
            <a:spLocks noChangeArrowheads="1"/>
          </p:cNvSpPr>
          <p:nvPr/>
        </p:nvSpPr>
        <p:spPr bwMode="gray">
          <a:xfrm>
            <a:off x="2809876" y="2681289"/>
            <a:ext cx="221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EFFFF"/>
                </a:solidFill>
              </a:rPr>
              <a:t>Урочная деятельность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5637" name="Rectangle 126"/>
          <p:cNvSpPr>
            <a:spLocks noChangeArrowheads="1"/>
          </p:cNvSpPr>
          <p:nvPr/>
        </p:nvSpPr>
        <p:spPr bwMode="gray">
          <a:xfrm>
            <a:off x="6738939" y="2714626"/>
            <a:ext cx="274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EFFFF"/>
                </a:solidFill>
              </a:rPr>
              <a:t>Внеурочная деятельность</a:t>
            </a:r>
            <a:endParaRPr lang="en-US" sz="1400" b="1">
              <a:solidFill>
                <a:srgbClr val="FEFFFF"/>
              </a:solidFill>
            </a:endParaRPr>
          </a:p>
        </p:txBody>
      </p:sp>
      <p:sp>
        <p:nvSpPr>
          <p:cNvPr id="25638" name="Rectangle 127"/>
          <p:cNvSpPr>
            <a:spLocks noChangeArrowheads="1"/>
          </p:cNvSpPr>
          <p:nvPr/>
        </p:nvSpPr>
        <p:spPr bwMode="gray">
          <a:xfrm>
            <a:off x="1991545" y="3606801"/>
            <a:ext cx="39615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EFFFF"/>
                </a:solidFill>
              </a:rPr>
              <a:t>Учебный план начального образования</a:t>
            </a:r>
            <a:endParaRPr lang="en-US" sz="1400" b="1" dirty="0">
              <a:solidFill>
                <a:srgbClr val="FEFFFF"/>
              </a:solidFill>
            </a:endParaRPr>
          </a:p>
        </p:txBody>
      </p:sp>
      <p:sp>
        <p:nvSpPr>
          <p:cNvPr id="25639" name="Rectangle 129"/>
          <p:cNvSpPr>
            <a:spLocks noChangeArrowheads="1"/>
          </p:cNvSpPr>
          <p:nvPr/>
        </p:nvSpPr>
        <p:spPr bwMode="gray">
          <a:xfrm>
            <a:off x="6096000" y="3645026"/>
            <a:ext cx="37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FEFFFF"/>
                </a:solidFill>
              </a:rPr>
              <a:t>Направления внеурочной деятельности</a:t>
            </a:r>
            <a:endParaRPr lang="en-US" sz="1400" b="1">
              <a:solidFill>
                <a:srgbClr val="FEFFFF"/>
              </a:solidFill>
            </a:endParaRPr>
          </a:p>
        </p:txBody>
      </p:sp>
      <p:sp>
        <p:nvSpPr>
          <p:cNvPr id="25640" name="Rectangle 131"/>
          <p:cNvSpPr>
            <a:spLocks noChangeArrowheads="1"/>
          </p:cNvSpPr>
          <p:nvPr/>
        </p:nvSpPr>
        <p:spPr bwMode="gray">
          <a:xfrm>
            <a:off x="2247900" y="4184650"/>
            <a:ext cx="139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Математика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641" name="Rectangle 132"/>
          <p:cNvSpPr>
            <a:spLocks noChangeArrowheads="1"/>
          </p:cNvSpPr>
          <p:nvPr/>
        </p:nvSpPr>
        <p:spPr bwMode="auto">
          <a:xfrm>
            <a:off x="2247901" y="4592639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Русский язык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642" name="Rectangle 133"/>
          <p:cNvSpPr>
            <a:spLocks noChangeArrowheads="1"/>
          </p:cNvSpPr>
          <p:nvPr/>
        </p:nvSpPr>
        <p:spPr bwMode="auto">
          <a:xfrm>
            <a:off x="2247901" y="4929189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Литературное</a:t>
            </a:r>
          </a:p>
          <a:p>
            <a:pPr algn="ctr"/>
            <a:r>
              <a:rPr lang="ru-RU" sz="1400" b="1">
                <a:solidFill>
                  <a:srgbClr val="000000"/>
                </a:solidFill>
              </a:rPr>
              <a:t> чтение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43" name="Rectangle 134"/>
          <p:cNvSpPr>
            <a:spLocks noChangeArrowheads="1"/>
          </p:cNvSpPr>
          <p:nvPr/>
        </p:nvSpPr>
        <p:spPr bwMode="auto">
          <a:xfrm>
            <a:off x="2095500" y="5500689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Окружающий</a:t>
            </a:r>
          </a:p>
          <a:p>
            <a:pPr algn="ctr"/>
            <a:r>
              <a:rPr lang="ru-RU" sz="1400" b="1">
                <a:solidFill>
                  <a:srgbClr val="000000"/>
                </a:solidFill>
              </a:rPr>
              <a:t>мир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44" name="Rectangle 135"/>
          <p:cNvSpPr>
            <a:spLocks noChangeArrowheads="1"/>
          </p:cNvSpPr>
          <p:nvPr/>
        </p:nvSpPr>
        <p:spPr bwMode="gray">
          <a:xfrm>
            <a:off x="4205288" y="4184650"/>
            <a:ext cx="13724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Технология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645" name="Rectangle 136"/>
          <p:cNvSpPr>
            <a:spLocks noChangeArrowheads="1"/>
          </p:cNvSpPr>
          <p:nvPr/>
        </p:nvSpPr>
        <p:spPr bwMode="auto">
          <a:xfrm>
            <a:off x="4095750" y="4592639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Иностранный язык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46" name="Rectangle 137"/>
          <p:cNvSpPr>
            <a:spLocks noChangeArrowheads="1"/>
          </p:cNvSpPr>
          <p:nvPr/>
        </p:nvSpPr>
        <p:spPr bwMode="auto">
          <a:xfrm>
            <a:off x="4095751" y="5143500"/>
            <a:ext cx="164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Музыка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647" name="Rectangle 138"/>
          <p:cNvSpPr>
            <a:spLocks noChangeArrowheads="1"/>
          </p:cNvSpPr>
          <p:nvPr/>
        </p:nvSpPr>
        <p:spPr bwMode="auto">
          <a:xfrm>
            <a:off x="3881438" y="5661026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ИЗО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48" name="Rectangle 139"/>
          <p:cNvSpPr>
            <a:spLocks noChangeArrowheads="1"/>
          </p:cNvSpPr>
          <p:nvPr/>
        </p:nvSpPr>
        <p:spPr bwMode="gray">
          <a:xfrm>
            <a:off x="5953125" y="4286250"/>
            <a:ext cx="2071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err="1">
                <a:solidFill>
                  <a:srgbClr val="000000"/>
                </a:solidFill>
              </a:rPr>
              <a:t>Общеинтеллектуальное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5649" name="Rectangle 140"/>
          <p:cNvSpPr>
            <a:spLocks noChangeArrowheads="1"/>
          </p:cNvSpPr>
          <p:nvPr/>
        </p:nvSpPr>
        <p:spPr bwMode="auto">
          <a:xfrm>
            <a:off x="6096000" y="4714876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Общекультурное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50" name="Rectangle 141"/>
          <p:cNvSpPr>
            <a:spLocks noChangeArrowheads="1"/>
          </p:cNvSpPr>
          <p:nvPr/>
        </p:nvSpPr>
        <p:spPr bwMode="auto">
          <a:xfrm>
            <a:off x="6310314" y="5143500"/>
            <a:ext cx="1443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Социальное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651" name="Rectangle 143"/>
          <p:cNvSpPr>
            <a:spLocks noChangeArrowheads="1"/>
          </p:cNvSpPr>
          <p:nvPr/>
        </p:nvSpPr>
        <p:spPr bwMode="auto">
          <a:xfrm>
            <a:off x="8096250" y="4184651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Духовно-</a:t>
            </a:r>
          </a:p>
          <a:p>
            <a:pPr algn="ctr"/>
            <a:r>
              <a:rPr lang="ru-RU" sz="1400" b="1">
                <a:solidFill>
                  <a:srgbClr val="000000"/>
                </a:solidFill>
              </a:rPr>
              <a:t>нравственное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52" name="Rectangle 145"/>
          <p:cNvSpPr>
            <a:spLocks noChangeArrowheads="1"/>
          </p:cNvSpPr>
          <p:nvPr/>
        </p:nvSpPr>
        <p:spPr bwMode="auto">
          <a:xfrm>
            <a:off x="8024813" y="4983164"/>
            <a:ext cx="2068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Спортивно-</a:t>
            </a:r>
          </a:p>
          <a:p>
            <a:pPr algn="ctr"/>
            <a:r>
              <a:rPr lang="ru-RU" sz="1400" b="1">
                <a:solidFill>
                  <a:srgbClr val="000000"/>
                </a:solidFill>
              </a:rPr>
              <a:t>оздоровительное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5653" name="AutoShape 118"/>
          <p:cNvSpPr>
            <a:spLocks noChangeArrowheads="1"/>
          </p:cNvSpPr>
          <p:nvPr/>
        </p:nvSpPr>
        <p:spPr bwMode="gray">
          <a:xfrm>
            <a:off x="2095501" y="6072188"/>
            <a:ext cx="1660525" cy="461962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/>
              <a:t>Физкультура</a:t>
            </a:r>
          </a:p>
        </p:txBody>
      </p:sp>
      <p:sp>
        <p:nvSpPr>
          <p:cNvPr id="25654" name="AutoShape 118"/>
          <p:cNvSpPr>
            <a:spLocks noChangeArrowheads="1"/>
          </p:cNvSpPr>
          <p:nvPr/>
        </p:nvSpPr>
        <p:spPr bwMode="gray">
          <a:xfrm>
            <a:off x="4024314" y="6072188"/>
            <a:ext cx="1660525" cy="461962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ОРКСЭ</a:t>
            </a:r>
          </a:p>
        </p:txBody>
      </p:sp>
      <p:sp>
        <p:nvSpPr>
          <p:cNvPr id="117" name="AutoShape 4"/>
          <p:cNvSpPr>
            <a:spLocks noChangeArrowheads="1"/>
          </p:cNvSpPr>
          <p:nvPr/>
        </p:nvSpPr>
        <p:spPr bwMode="gray">
          <a:xfrm>
            <a:off x="242596" y="201664"/>
            <a:ext cx="11355355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582549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Типовые задачи как основа формирования и оценки планируемых результатов в ВПР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068961"/>
            <a:ext cx="8229600" cy="305720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Формирование УУД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Пооперационная (пошаговая) оценка УУД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Конструирование образовательного процесса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Виды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задания вида «ДА/НЕТ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задания с выбором одного правильного ответа;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 по рисунку с выбором одного  правильного ответа;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 с выбором нескольких правильных ответов;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задания на установления соответствия;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 на заполнение пропусков;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 по карте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65381" y="523874"/>
            <a:ext cx="8208912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Вариативность дидактических целей применения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4929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Актуализация имеющихся представлений.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имеющихся представлений на основе анализа, сравнения, классификации и т.д.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Презентация учащимися достигнутых результатов на основе выполнения заданий разного уровня.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945096" y="332656"/>
            <a:ext cx="8640960" cy="18002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Уровни сложности заданий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Задания базового  уровня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Задания повышенного уровня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(помечены знаком*)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позволяют отслеживать динамику формирования простых умений, в основе которых лежит одно из универсальных учебных действий (узнавание, называние, выделение части, сравнение по одному признаку)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Задания предусматривают применение сразу нескольких универсальных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действий, одно из которых является итоговым (сравнение по нескольким признакам, классификация по самостоятельно определяемым основаниям, подведение под понятие по существенным признакам и т. д.).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4034" y="5357827"/>
            <a:ext cx="8286808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Задания повышенного уровня целесообразно предлагать только тем учащимся, которые устойчиво успешны в выполнении заданий базового уровня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Выберите одно верное с вашей точки зрения окончание фразы.</a:t>
            </a:r>
          </a:p>
          <a:p>
            <a:pPr>
              <a:buNone/>
            </a:pPr>
            <a:r>
              <a:rPr lang="ru-RU" dirty="0"/>
              <a:t>Главной целью начальной школы является: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обучение чтению, письму и счету.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ЗУНов.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учебной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приучение к дисциплине.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Когда следует приступать к подготовке к ВПР?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третьей четверти четвертого класса.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неделю до ВПР.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первого сентября в первом классе.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 второго полугодия третьего класса.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4298" y="1071546"/>
            <a:ext cx="4657700" cy="1143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ru-RU" dirty="0"/>
              <a:t>1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4232" y="2786058"/>
            <a:ext cx="5300642" cy="11144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400" b="1" dirty="0"/>
              <a:t>«Человек и природа»</a:t>
            </a:r>
          </a:p>
        </p:txBody>
      </p:sp>
      <p:sp>
        <p:nvSpPr>
          <p:cNvPr id="49154" name="AutoShape 2" descr="http://aqqa.ru/watermark.php?image=https://st-sima.r.worldssl.net/items/1522043/0/700-nw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aqqa.ru/watermark.php?image=https://st-sima.r.worldssl.net/items/1522043/0/700-nw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%D0%BA%D1%83%D0%BF%D0%B8%D1%82%D1%8C-%D1%88%D0%BA%D0%BE%D0%BB%D1%8C%D0%BD%D1%8B%D0%B5-%D1%83%D1%87%D0%B5%D0%B1%D0%BD%D0%B8%D0%BA%D0%B8.%D1%80%D1%84/wp-content/uploads/images/okruzhajushij_mir_1_klass_priroda_v_zhizni_cheloveka_200_zadanij_dlja_tematicheskogo_kontrolja_k_uch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81356" y="200024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4760" y="214311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67010" y="6143645"/>
            <a:ext cx="71438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Познавательные  (информационные):  оценка информации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77" y="357166"/>
            <a:ext cx="6183289" cy="14287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2428868"/>
            <a:ext cx="3938868" cy="2714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38" y="2428868"/>
            <a:ext cx="3714776" cy="27829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81356" y="200024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81884" y="392906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67010" y="6143645"/>
            <a:ext cx="62151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(логические):  сравнение;  подведение под понятие  по существенным признакам»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77" y="357166"/>
            <a:ext cx="6183289" cy="14287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2" y="4572009"/>
            <a:ext cx="6305550" cy="10953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8" y="2500307"/>
            <a:ext cx="6000750" cy="11525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38480" y="6000769"/>
            <a:ext cx="71438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(информационные): оценка информации</a:t>
            </a:r>
          </a:p>
          <a:p>
            <a:r>
              <a:rPr lang="ru-RU" sz="1200" i="1" dirty="0"/>
              <a:t>Познавательные  (логические): подведение под понятие  по существенным признакам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42852"/>
            <a:ext cx="4343400" cy="81915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43" y="1142985"/>
            <a:ext cx="5467367" cy="452125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42852"/>
            <a:ext cx="4343400" cy="81915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480" y="6215083"/>
            <a:ext cx="71438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(логические): подведение под понятие  по существенным признакам</a:t>
            </a:r>
          </a:p>
          <a:p>
            <a:r>
              <a:rPr lang="ru-RU" sz="1200" i="1" dirty="0"/>
              <a:t>Познавательные (информационные): оценка информации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0" y="1000108"/>
            <a:ext cx="5286412" cy="25110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95670" y="164305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5" y="3714752"/>
            <a:ext cx="5730049" cy="235745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596198" y="435769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7" y="1643051"/>
            <a:ext cx="3565103" cy="458629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663" y="1571612"/>
            <a:ext cx="3714777" cy="4572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8481" y="6215083"/>
            <a:ext cx="7234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Познавательные  (информационные): сбор информации, заполнение таблицы новыми данными</a:t>
            </a:r>
          </a:p>
          <a:p>
            <a:r>
              <a:rPr lang="ru-RU" sz="1200" i="1" dirty="0"/>
              <a:t>Познавательные: логические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96462" y="142852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24" y="357166"/>
            <a:ext cx="5086386" cy="57150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667108" y="114298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7636" y="114298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25" y="285729"/>
            <a:ext cx="3800475" cy="6953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3286125"/>
            <a:ext cx="3555270" cy="243003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90" y="3286124"/>
            <a:ext cx="3916604" cy="24288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6976" y="6027004"/>
            <a:ext cx="742958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</a:t>
            </a:r>
            <a:r>
              <a:rPr lang="ru-RU" sz="1200" i="1" dirty="0" err="1"/>
              <a:t>общеучебные</a:t>
            </a:r>
            <a:r>
              <a:rPr lang="ru-RU" sz="1200" i="1" dirty="0"/>
              <a:t>):   узнавать и называть  объекты и явления</a:t>
            </a:r>
          </a:p>
          <a:p>
            <a:r>
              <a:rPr lang="ru-RU" sz="1200" i="1" dirty="0"/>
              <a:t> окружающей действительности в соответствии с содержанием предмета «Окружающий мир»</a:t>
            </a:r>
          </a:p>
          <a:p>
            <a:r>
              <a:rPr lang="ru-RU" sz="1200" i="1" dirty="0"/>
              <a:t>Познавательные (логические): подведение под понятие  по существенным признакам</a:t>
            </a:r>
          </a:p>
          <a:p>
            <a:endParaRPr lang="ru-RU" sz="1200" i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282" y="1571612"/>
            <a:ext cx="4214842" cy="8572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667636" y="114298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9918" y="114298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8844" y="2714621"/>
            <a:ext cx="3252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/>
              <a:t>Познавательные (логические): сравнение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562" y="1571612"/>
            <a:ext cx="4457744" cy="8572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1488" y="3214687"/>
            <a:ext cx="3608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Познавательные (логические): классификация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96462" y="142852"/>
            <a:ext cx="97494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i="1" dirty="0"/>
              <a:t>1 класс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7108" y="92867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7636" y="85723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285729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20" y="1285860"/>
            <a:ext cx="4324360" cy="18065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14" y="1285860"/>
            <a:ext cx="4143404" cy="17859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21" y="3643314"/>
            <a:ext cx="4196843" cy="18067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876" y="3714752"/>
            <a:ext cx="4214842" cy="17478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09984" y="5643579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Познавательные (логические): установление соответствия</a:t>
            </a:r>
          </a:p>
          <a:p>
            <a:r>
              <a:rPr lang="ru-RU" sz="1200" i="1" dirty="0"/>
              <a:t>Регулятивные: коррекция действий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4138" indent="-84138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Какие особенности первоклассников необходимо учесть при использовании типовых задач по предмету «Окружающий мир»?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Недостаточность развития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Недостаточность развития навыка письма.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Недостаточность развития вычислительных навыков.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Недостаточность объема внимания.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628776"/>
            <a:ext cx="8229600" cy="4525963"/>
          </a:xfrm>
        </p:spPr>
        <p:txBody>
          <a:bodyPr/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dirty="0"/>
              <a:t>    </a:t>
            </a:r>
            <a:r>
              <a:rPr lang="ru-RU" altLang="ru-RU" sz="3400" b="1" dirty="0">
                <a:solidFill>
                  <a:schemeClr val="tx2"/>
                </a:solidFill>
              </a:rPr>
              <a:t>общекультурное, личностное и познавательное развитие обучающихся, обеспечивающие такую </a:t>
            </a:r>
            <a:r>
              <a:rPr lang="ru-RU" altLang="ru-RU" sz="3800" b="1" i="1" dirty="0">
                <a:solidFill>
                  <a:schemeClr val="accent1">
                    <a:lumMod val="75000"/>
                  </a:schemeClr>
                </a:solidFill>
              </a:rPr>
              <a:t>ключевую</a:t>
            </a:r>
            <a:r>
              <a:rPr lang="ru-RU" altLang="ru-RU" sz="3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400" b="1" dirty="0">
                <a:solidFill>
                  <a:schemeClr val="tx2"/>
                </a:solidFill>
              </a:rPr>
              <a:t>компетенцию образования как </a:t>
            </a:r>
            <a:r>
              <a:rPr lang="ru-RU" altLang="ru-RU" sz="3400" b="1" i="1" dirty="0">
                <a:solidFill>
                  <a:schemeClr val="accent1">
                    <a:lumMod val="75000"/>
                  </a:schemeClr>
                </a:solidFill>
              </a:rPr>
              <a:t>«научить учиться» </a:t>
            </a:r>
          </a:p>
          <a:p>
            <a:endParaRPr lang="ru-RU" altLang="ru-RU" sz="3400" b="1" dirty="0">
              <a:solidFill>
                <a:srgbClr val="FF3300"/>
              </a:solidFill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999656" y="332657"/>
            <a:ext cx="6300788" cy="10080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Основная цель начального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общего образования 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546" y="1214422"/>
            <a:ext cx="4657700" cy="11430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algn="ctr"/>
            <a:r>
              <a:rPr lang="ru-RU" dirty="0"/>
              <a:t>2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9918" y="2857496"/>
            <a:ext cx="5943584" cy="11144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400" b="1" dirty="0"/>
              <a:t>«Человек и природа»</a:t>
            </a:r>
          </a:p>
        </p:txBody>
      </p:sp>
      <p:sp>
        <p:nvSpPr>
          <p:cNvPr id="49154" name="AutoShape 2" descr="http://aqqa.ru/watermark.php?image=https://st-sima.r.worldssl.net/items/1522043/0/700-nw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aqqa.ru/watermark.php?image=https://st-sima.r.worldssl.net/items/1522043/0/700-nw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%D0%BA%D1%83%D0%BF%D0%B8%D1%82%D1%8C-%D1%88%D0%BA%D0%BE%D0%BB%D1%8C%D0%BD%D1%8B%D0%B5-%D1%83%D1%87%D0%B5%D0%B1%D0%BD%D0%B8%D0%BA%D0%B8.%D1%80%D1%84/wp-content/uploads/images/okruzhajushij_mir_1_klass_priroda_v_zhizni_cheloveka_200_zadanij_dlja_tematicheskogo_kontrolja_k_uch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57" y="2857497"/>
            <a:ext cx="5143535" cy="5071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81158" y="307181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52596" y="492919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6" y="5214951"/>
            <a:ext cx="5286412" cy="546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67010" y="6143645"/>
            <a:ext cx="71438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Познавательные (информационные): оценка информации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56" y="4572008"/>
            <a:ext cx="5286412" cy="5257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56" y="3500439"/>
            <a:ext cx="5214974" cy="4543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Левая фигурная скобка 16"/>
          <p:cNvSpPr/>
          <p:nvPr/>
        </p:nvSpPr>
        <p:spPr>
          <a:xfrm>
            <a:off x="3024166" y="2714620"/>
            <a:ext cx="285752" cy="1571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3024166" y="4357694"/>
            <a:ext cx="285752" cy="1571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9" y="428604"/>
            <a:ext cx="6183289" cy="14287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8480" y="221455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4034" y="5072074"/>
            <a:ext cx="24288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(логические):  сравнение;  </a:t>
            </a:r>
          </a:p>
          <a:p>
            <a:r>
              <a:rPr lang="ru-RU" sz="1200" i="1" dirty="0"/>
              <a:t>подведение под понятие  </a:t>
            </a:r>
          </a:p>
          <a:p>
            <a:r>
              <a:rPr lang="ru-RU" sz="1200" i="1" dirty="0"/>
              <a:t>по существенным признакам</a:t>
            </a:r>
          </a:p>
          <a:p>
            <a:r>
              <a:rPr lang="ru-RU" sz="1200" i="1" dirty="0"/>
              <a:t>Познавательные (информационные): оценка информации</a:t>
            </a:r>
          </a:p>
          <a:p>
            <a:endParaRPr lang="ru-RU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2571744"/>
            <a:ext cx="4572032" cy="204007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24760" y="421481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0" y="4643446"/>
            <a:ext cx="4692248" cy="200024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977" y="357166"/>
            <a:ext cx="6183289" cy="14287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285728"/>
            <a:ext cx="4924425" cy="685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6" y="1571612"/>
            <a:ext cx="4991100" cy="15716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20" y="5857893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Познавательные  (</a:t>
            </a:r>
            <a:r>
              <a:rPr lang="ru-RU" sz="1200" i="1" dirty="0" err="1"/>
              <a:t>общеучебные</a:t>
            </a:r>
            <a:r>
              <a:rPr lang="ru-RU" sz="1200" i="1" dirty="0"/>
              <a:t>):   узнавать и называть  объекты и явления</a:t>
            </a:r>
          </a:p>
          <a:p>
            <a:pPr algn="r"/>
            <a:r>
              <a:rPr lang="ru-RU" sz="1200" i="1" dirty="0"/>
              <a:t> окружающей действительности в соответствии с содержанием предмета «Окружающий мир»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79" y="4000505"/>
            <a:ext cx="5172075" cy="15716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10380" y="357187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643051"/>
            <a:ext cx="4000528" cy="25885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7" y="285728"/>
            <a:ext cx="4924425" cy="685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8480" y="114298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10446" y="335756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3" y="3786191"/>
            <a:ext cx="4148149" cy="26989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81158" y="5786455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(логические):  сравнение;  </a:t>
            </a:r>
          </a:p>
          <a:p>
            <a:r>
              <a:rPr lang="ru-RU" sz="1200" i="1" dirty="0"/>
              <a:t>подведение под понятие  </a:t>
            </a:r>
          </a:p>
          <a:p>
            <a:r>
              <a:rPr lang="ru-RU" sz="1200" i="1" dirty="0"/>
              <a:t>по существенным признакам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857232"/>
            <a:ext cx="4275952" cy="32147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67174" y="5929331"/>
            <a:ext cx="5357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(информационные):  сбор  информации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7" y="857232"/>
            <a:ext cx="4222819" cy="32147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2" y="4500570"/>
            <a:ext cx="4357718" cy="63036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438" y="4500570"/>
            <a:ext cx="4343400" cy="6429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857232"/>
            <a:ext cx="4275952" cy="32147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8480" y="602700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Регулятивные (</a:t>
            </a:r>
            <a:r>
              <a:rPr lang="ru-RU" sz="1200" i="1" dirty="0" err="1"/>
              <a:t>целеполагание</a:t>
            </a:r>
            <a:r>
              <a:rPr lang="ru-RU" sz="1200" dirty="0"/>
              <a:t>): преобразовывать практическую задачу в познавательную</a:t>
            </a:r>
          </a:p>
          <a:p>
            <a:r>
              <a:rPr lang="ru-RU" sz="1200" i="1" dirty="0"/>
              <a:t>Познавательные  (логические): </a:t>
            </a:r>
            <a:r>
              <a:rPr lang="ru-RU" sz="1200" dirty="0"/>
              <a:t>установление причинно-следственных связей</a:t>
            </a:r>
          </a:p>
          <a:p>
            <a:endParaRPr lang="ru-RU" sz="1200" i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7" y="857232"/>
            <a:ext cx="4222819" cy="32147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76" y="4286256"/>
            <a:ext cx="4143404" cy="135732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283" y="4286256"/>
            <a:ext cx="4357717" cy="13763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5" y="285729"/>
            <a:ext cx="3800475" cy="6953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1500174"/>
            <a:ext cx="3929090" cy="27412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67042" y="107154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7570" y="328612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4" y="3857629"/>
            <a:ext cx="3786214" cy="271939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81158" y="5786455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(информационные):  анализ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5" y="285729"/>
            <a:ext cx="3800475" cy="6953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67042" y="107154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7570" y="328612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1500174"/>
            <a:ext cx="4929222" cy="18573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881158" y="5786455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  (информационные):  оценка информации</a:t>
            </a:r>
          </a:p>
          <a:p>
            <a:r>
              <a:rPr lang="ru-RU" sz="1200" i="1" dirty="0"/>
              <a:t>Познавательные  (логические):  подведение под понятие  по существенным признака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41" y="3714752"/>
            <a:ext cx="4981575" cy="20002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428605"/>
            <a:ext cx="4238625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95670" y="100010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1884" y="300037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1357298"/>
            <a:ext cx="4895850" cy="1905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67010" y="6143645"/>
            <a:ext cx="7143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Познавательные  (</a:t>
            </a:r>
            <a:r>
              <a:rPr lang="ru-RU" sz="1200" i="1" dirty="0" err="1"/>
              <a:t>общеучебные</a:t>
            </a:r>
            <a:r>
              <a:rPr lang="ru-RU" sz="1200" i="1" dirty="0"/>
              <a:t>):   узнавать и называть  объекты и явления</a:t>
            </a:r>
          </a:p>
          <a:p>
            <a:pPr algn="r"/>
            <a:r>
              <a:rPr lang="ru-RU" sz="1200" i="1" dirty="0"/>
              <a:t> окружающей действительности в соответствии с содержанием предмета «Окружающий мир»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54" y="3571877"/>
            <a:ext cx="5143500" cy="20669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Что по-вашему значит – уметь учиться?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Быть аккуратным и дисциплинированным.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Хорошо уметь читать, писать и считать.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Самостоятельно выполнять домашнее задание.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Самостоятельно ставить учебные цели, достигать их и оценивать результат.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428605"/>
            <a:ext cx="4238625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95670" y="100010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1884" y="300037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2596" y="5286389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(знаково-символические): </a:t>
            </a:r>
            <a:r>
              <a:rPr lang="ru-RU" sz="1200" i="1" dirty="0"/>
              <a:t>преобразовывать модели и схемы для решения задач</a:t>
            </a:r>
            <a:endParaRPr lang="ru-RU" sz="12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44" y="3714753"/>
            <a:ext cx="5124450" cy="12096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9" y="1500175"/>
            <a:ext cx="5267325" cy="11334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5" y="1142985"/>
            <a:ext cx="5934075" cy="20859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1" y="3571877"/>
            <a:ext cx="5915025" cy="20478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2" y="285729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81158" y="5929331"/>
            <a:ext cx="4929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(логические): </a:t>
            </a:r>
            <a:r>
              <a:rPr lang="ru-RU" sz="1200" i="1" dirty="0"/>
              <a:t> установление соответствия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67768" y="150017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4100" y="421481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63" y="857233"/>
            <a:ext cx="4643470" cy="27471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48" y="3714752"/>
            <a:ext cx="4439168" cy="28574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2" y="142853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09720" y="6072207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Регулятивные:  коррекция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ru-RU" i="1" dirty="0"/>
              <a:t>2 класс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4100" y="421481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53388" y="178592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Какие УУД становятся ведущими в курсе Окружающий мир во 2 классе?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Планирование и прогнозирование.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Анализ и синтез.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Сравнение и классификация.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Обобщение и подведение под понятие.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546" y="1000108"/>
            <a:ext cx="4657700" cy="1143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ru-RU" dirty="0"/>
              <a:t>3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2571744"/>
            <a:ext cx="8229600" cy="1114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/>
              <a:t>«Человек и природа»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142852"/>
            <a:ext cx="6183289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1785927"/>
            <a:ext cx="5772142" cy="233747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81158" y="6396336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(информационные): </a:t>
            </a:r>
            <a:r>
              <a:rPr lang="ru-RU" sz="1200" i="1" dirty="0"/>
              <a:t> сбор информации из схемы</a:t>
            </a:r>
          </a:p>
          <a:p>
            <a:r>
              <a:rPr lang="ru-RU" sz="1200" i="1" dirty="0"/>
              <a:t>Познавательные(информационные): оценка информации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42" y="4143381"/>
            <a:ext cx="6343650" cy="22002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024826" y="214311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2596" y="485776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214290"/>
            <a:ext cx="4924425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62" y="1571613"/>
            <a:ext cx="5581650" cy="847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52794" y="5786455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Познавательные  (</a:t>
            </a:r>
            <a:r>
              <a:rPr lang="ru-RU" sz="1200" dirty="0" err="1"/>
              <a:t>общеучебные</a:t>
            </a:r>
            <a:r>
              <a:rPr lang="ru-RU" sz="1200" dirty="0"/>
              <a:t>):   узнавать и называть  объекты и явления</a:t>
            </a:r>
          </a:p>
          <a:p>
            <a:pPr algn="r"/>
            <a:r>
              <a:rPr lang="ru-RU" sz="1200" dirty="0"/>
              <a:t> окружающей действительности в соответствии с содержанием предмета «Окружающий мир»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10380" y="107154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663" y="3714753"/>
            <a:ext cx="5800725" cy="9048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38942" y="300037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214290"/>
            <a:ext cx="4924425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39272" y="428604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3" y="1142984"/>
            <a:ext cx="6886575" cy="25717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52662" y="621508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Познавательные (знаково-символические):   использовать схемы для решения задач</a:t>
            </a:r>
          </a:p>
          <a:p>
            <a:r>
              <a:rPr lang="ru-RU" sz="1200" dirty="0"/>
              <a:t>Познавательные (информационные): сбор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67834" y="128586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67834" y="450057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73" y="4071943"/>
            <a:ext cx="6848475" cy="20669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7" y="642918"/>
            <a:ext cx="4077077" cy="50006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714357"/>
            <a:ext cx="4357718" cy="7905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67406" y="2500307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 (</a:t>
            </a:r>
            <a:r>
              <a:rPr lang="ru-RU" sz="1200" dirty="0" err="1"/>
              <a:t>общеучебные</a:t>
            </a:r>
            <a:r>
              <a:rPr lang="ru-RU" sz="1200" dirty="0"/>
              <a:t>):   узнавать и называть  объекты и явления окружающей действительности в соответствии с содержанием предмета «Окружающий мир»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38" y="1714488"/>
            <a:ext cx="4357718" cy="609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438" y="3429000"/>
            <a:ext cx="4314836" cy="14596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67438" y="5072075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Познавательные (знаково-символические):   использовать схемы для решения задач</a:t>
            </a:r>
          </a:p>
          <a:p>
            <a:r>
              <a:rPr lang="ru-RU" sz="1200" dirty="0"/>
              <a:t>Познавательные (информационные): сбор информации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357167"/>
            <a:ext cx="4238625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1714488"/>
            <a:ext cx="8258234" cy="6429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67108" y="5072075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 (</a:t>
            </a:r>
            <a:r>
              <a:rPr lang="ru-RU" sz="1200" dirty="0" err="1"/>
              <a:t>общеучебные</a:t>
            </a:r>
            <a:r>
              <a:rPr lang="ru-RU" sz="1200" dirty="0"/>
              <a:t>):   узнавать и называть  объекты и явления окружающей действительности в соответствии с содержанием предмета «Окружающий мир»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73" y="3429000"/>
            <a:ext cx="8279781" cy="7143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810248" y="107154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38810" y="271462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B857C1-9C5D-6E5C-1969-E6BEDBE9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551" t="26621" r="36480" b="17823"/>
          <a:stretch/>
        </p:blipFill>
        <p:spPr>
          <a:xfrm>
            <a:off x="771965" y="-16481"/>
            <a:ext cx="11212224" cy="67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47118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357167"/>
            <a:ext cx="4238625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52" y="3929066"/>
            <a:ext cx="5129208" cy="19418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24034" y="6215083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 (логические):  установление  оснований для классификации</a:t>
            </a:r>
          </a:p>
          <a:p>
            <a:r>
              <a:rPr lang="ru-RU" sz="1200" dirty="0"/>
              <a:t>Познавательные (информационные): сбор информации из таблицы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14" y="1285860"/>
            <a:ext cx="5072098" cy="19184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10644" y="150017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39206" y="442913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00043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14" y="1428736"/>
            <a:ext cx="6753506" cy="17859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81356" y="6072207"/>
            <a:ext cx="5286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(информационные): поиск информации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14" y="3929066"/>
            <a:ext cx="6819900" cy="1600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667768" y="100010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67768" y="335756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00043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3" y="3786191"/>
            <a:ext cx="5610225" cy="24669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81356" y="6215083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(логические):  установление причинно-следственных связей</a:t>
            </a:r>
          </a:p>
          <a:p>
            <a:endParaRPr lang="ru-RU" sz="1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597" y="1285861"/>
            <a:ext cx="5072098" cy="231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667768" y="100010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100" y="464344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вариант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i="1" dirty="0"/>
              <a:t>3 класс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00043"/>
            <a:ext cx="4629150" cy="447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7" y="1071546"/>
            <a:ext cx="5762625" cy="15621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67108" y="2857497"/>
            <a:ext cx="5286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(информационные): поиск информации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57" y="3286125"/>
            <a:ext cx="5610225" cy="24669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52794" y="6000769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Познавательные (логические):  установление причинно-следственных связей</a:t>
            </a:r>
          </a:p>
          <a:p>
            <a:endParaRPr lang="ru-RU" sz="1200" dirty="0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Какие УУД становятся ведущими в курсе Окружающий мир в 3 классе?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Планирование и прогнозирование.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Установление причинно-следственных связей.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Выработка алгоритмов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Обобщение и подведение под понятие.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36" y="928670"/>
            <a:ext cx="4657700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ctr"/>
            <a:r>
              <a:rPr lang="ru-RU" dirty="0"/>
              <a:t>4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1422" y="2571744"/>
            <a:ext cx="4729138" cy="1114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/>
              <a:t>«Наш край»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i="1" dirty="0"/>
              <a:t>4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480" y="4500571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/>
              <a:t>Познавательные( информационные): анализ информации</a:t>
            </a:r>
          </a:p>
          <a:p>
            <a:r>
              <a:rPr lang="ru-RU" sz="1200" i="1" dirty="0"/>
              <a:t>Познавательные  (логические):  установление основания для классификации</a:t>
            </a:r>
          </a:p>
          <a:p>
            <a:pPr algn="r"/>
            <a:endParaRPr lang="ru-RU" sz="1200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8" y="642918"/>
            <a:ext cx="6434416" cy="50006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81356" y="5786455"/>
            <a:ext cx="7143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Познавательные  (</a:t>
            </a:r>
            <a:r>
              <a:rPr lang="ru-RU" sz="1200" i="1" dirty="0" err="1"/>
              <a:t>общеучебные</a:t>
            </a:r>
            <a:r>
              <a:rPr lang="ru-RU" sz="1200" i="1" dirty="0"/>
              <a:t>):   узнавать и называть  объекты и явления</a:t>
            </a:r>
          </a:p>
          <a:p>
            <a:pPr algn="r"/>
            <a:r>
              <a:rPr lang="ru-RU" sz="1200" i="1" dirty="0"/>
              <a:t> окружающей действительности в соответствии с содержанием предмета «Окружающий мир»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1356" y="5786455"/>
            <a:ext cx="71438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Коммуникативные: </a:t>
            </a:r>
            <a:r>
              <a:rPr lang="ru-RU" sz="1200" dirty="0"/>
              <a:t>формулировать собственное мнение и позицию</a:t>
            </a:r>
          </a:p>
          <a:p>
            <a:pPr algn="r"/>
            <a:r>
              <a:rPr lang="ru-RU" sz="1200" i="1" dirty="0"/>
              <a:t>Познавательные (информационные): сбор информации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3" y="1071546"/>
            <a:ext cx="6753225" cy="11239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291" y="2714621"/>
            <a:ext cx="6638925" cy="10191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382148" y="285728"/>
            <a:ext cx="97494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i="1" dirty="0"/>
              <a:t>4 класс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Сверим наши позиции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Какие УУД становятся ведущими в курсе Окружающий мир в 4 классе?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Планирование и прогнозирование.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Умения преобразовывать информацию представленную в разных видах.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Определение оснований для сравнения и классификации.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Обобщение и подведение под понятие.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ВПР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обеспечение единства образовательного пространства Российской Федерации и поддержки введения ФГОС за счет предоставления образовательным организациям единых проверочных материалов и единых критериев оценивания учебных достижений.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270244" y="523875"/>
            <a:ext cx="5791200" cy="10080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C978C-E4EB-65BF-DBC5-9710807E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8894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Описание работы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4A260D-51EB-59F8-8B2A-F28173C21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19673"/>
            <a:ext cx="10515600" cy="5738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части 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проверочной работы направлены, прежде всего, на выявление уровня владения обучающимися начальными сведениями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сущности и особенностях природных объектов, процессов и явлений,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 элементарных нормах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здоровьесберегающего поведения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природной и социальной среде, а также на освоение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умений анализировать информацию, представленную в разных формах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	Задания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части 2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направлены, прежде всего, на выявление уровня владения обучающимися начальными сведениями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о сущности и особенностях социальных объектов, процессов и явлений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, об элементарных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нормах нравственного, здоровьесберегающего поведения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в природной и социальной среде, а также на освоение умения осознанно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строить речевое высказывание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 в соответствии с коммуникативной задачей. Все задания этой части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требуют развернутого ответа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Golos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590545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Подготовка к ВПР в 4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Совместное с учащимися составление плана подготовки к ВПР по предмету.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Составление в начале года плана-графика, который учитывает объем и сроки изучения учебного материала и позволяет увидеть какая часть материала уже пройдена, а какую еще осталось пройти.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Формальная и неформальная рефлексия учебных достижений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Обсуждение с учащимися краткосрочных учебных целей, их достижение, отражение на долгосрочном графике подготовки к ВПР пройденного материала с акцентом на учебных достижениях учащихся.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говорить слишком часто о ВПР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Проводя подготовку к ВПР, не заострять на этом внимание.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начала учебного года проводить тематические (фрагментарные)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демработы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Регулярно обсуждать инструкции, стратегию и тактику выполнения заданий ВПР.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Учить работать с критериями оценки заданий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Показывать примеры демонстрационных заданий и критерии их оценки. Понимая критерии оценки, учащиеся осознают способы выполнения и оформления заданий.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Не показывать страха и беспокойства по поводу предстоящих ВПР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ВПР не должна стать событием, которое вызывает стресс у учащихся, родителей, учителей, администрации образовательной организации.  Учащимися ВПР должна восприниматься как возможность продемонстрировать себе, учителю и родителям свои учебные достижения за курс начальной школы.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Акцентировать внимание учащихся и родителей на учебных достижениях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следует воспринимать достижения учащихся как должное. Даже незначительные успехи необходимо фиксировать не только в письменной, но и в устной форме публично. Разработать индивидуальные системы стимулирования для учащихся со сниженной мотивацией учения.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Изучать и обобщать опыт коллег в ходе профессионального общения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Использовать ресурсы профессионального сообщества, в том числе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соцсетях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виртуальной среде, знакомиться с опытом коллег, их идеями и разработками, обсуждать возникающие проблеме, разрабатывать варианты их преодоления.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Применять и формировать у учащихся приемы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саморегуляции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132857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Объяснять учащимся и их родителям, что хороший сон и правильное питание являются условиями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стрессоустойчивости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умение сосредоточиться и расслабиться после выполнения заданий требует тренировки и волевых усилий. 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Формировать атмосферу взаимопомощи и поддержки в ходе подготовки к ВПР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2060849"/>
            <a:ext cx="8640960" cy="4065315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Нецелесообразно формировать конкурентную образовательную среду при подготовке к ВПР, недопустимо применение методов принуждения учащихся. Подготовка должна проходить на позитивном эмоциональном фоне с акцентом на оптимистичном прогнозировании ее выполнения.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Прогнозы обязательно будут сбудутся, если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59CE5A-9317-6CF4-FBD2-B87CFACA9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374" y="1712427"/>
            <a:ext cx="3495675" cy="4667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259221-901F-B045-7916-FD50DAF8B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870" y="1599228"/>
            <a:ext cx="3659176" cy="48855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F4C9FB-8E2F-9D39-192C-BFC3E0B78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26" t="12871" r="36655" b="10274"/>
          <a:stretch/>
        </p:blipFill>
        <p:spPr>
          <a:xfrm>
            <a:off x="3937519" y="200406"/>
            <a:ext cx="7595117" cy="66575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215BF37-F1F6-50FD-FEF2-2379DBFDC460}"/>
              </a:ext>
            </a:extLst>
          </p:cNvPr>
          <p:cNvSpPr/>
          <p:nvPr/>
        </p:nvSpPr>
        <p:spPr>
          <a:xfrm>
            <a:off x="307910" y="981662"/>
            <a:ext cx="3629609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472C4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</a:rPr>
              <a:t>Человек и природа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883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321488" y="2458864"/>
            <a:ext cx="6408716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4400" b="1" dirty="0">
                <a:solidFill>
                  <a:srgbClr val="FFFFFF"/>
                </a:solidFill>
              </a:rPr>
              <a:t>Благодарю за внимание!</a:t>
            </a:r>
            <a:endParaRPr sz="4400" b="1" dirty="0">
              <a:solidFill>
                <a:srgbClr val="FFFFFF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9596328" y="506601"/>
            <a:ext cx="1998879" cy="130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9600">
                <a:ln w="12699">
                  <a:solidFill>
                    <a:srgbClr val="EA7D3B">
                      <a:alpha val="51000"/>
                    </a:srgbClr>
                  </a:solidFill>
                </a:ln>
                <a:noFill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9600" dirty="0">
                <a:ln w="12699">
                  <a:solidFill>
                    <a:srgbClr val="EA7D3B">
                      <a:alpha val="51000"/>
                    </a:srgbClr>
                  </a:solidFill>
                </a:ln>
                <a:noFill/>
              </a:rPr>
              <a:t>01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471D3A-6618-C49A-2F73-3B20D81C5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50" t="13197" r="37628" b="4626"/>
          <a:stretch/>
        </p:blipFill>
        <p:spPr>
          <a:xfrm>
            <a:off x="4230218" y="144140"/>
            <a:ext cx="6910534" cy="6569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3C2B04-CE2C-C56D-C5E5-DA2BD27E6F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71" y="261609"/>
            <a:ext cx="36518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746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1847</Words>
  <Application>Microsoft Office PowerPoint</Application>
  <PresentationFormat>Произвольный</PresentationFormat>
  <Paragraphs>363</Paragraphs>
  <Slides>80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Default</vt:lpstr>
      <vt:lpstr>Слайд 1</vt:lpstr>
      <vt:lpstr>На вебинаре будут рассмотрены следующие вопросы: </vt:lpstr>
      <vt:lpstr>Сверим наши позиции.</vt:lpstr>
      <vt:lpstr>Слайд 4</vt:lpstr>
      <vt:lpstr>Сверим наши позиции.</vt:lpstr>
      <vt:lpstr>Слайд 6</vt:lpstr>
      <vt:lpstr>  Описание работы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Познавательные УУД </vt:lpstr>
      <vt:lpstr> Коммуникативные УУД </vt:lpstr>
      <vt:lpstr>Слайд 21</vt:lpstr>
      <vt:lpstr>Сверим наши позиции.</vt:lpstr>
      <vt:lpstr>Алгоритм формирования УУД</vt:lpstr>
      <vt:lpstr>Слайд 24</vt:lpstr>
      <vt:lpstr>Вариативные подходы к формированию и оценке УУД</vt:lpstr>
      <vt:lpstr>Типовые задачи как основа формирования и оценки планируемых результатов в ВПР </vt:lpstr>
      <vt:lpstr>Виды заданий</vt:lpstr>
      <vt:lpstr>Вариативность дидактических целей применения заданий</vt:lpstr>
      <vt:lpstr>Уровни сложности заданий  </vt:lpstr>
      <vt:lpstr>Сверим наши позиции.</vt:lpstr>
      <vt:lpstr>1 класс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Сверим наши позиции.</vt:lpstr>
      <vt:lpstr>2 класс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Сверим наши позиции.</vt:lpstr>
      <vt:lpstr>3 класс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Сверим наши позиции.</vt:lpstr>
      <vt:lpstr>4 класс</vt:lpstr>
      <vt:lpstr>Слайд 66</vt:lpstr>
      <vt:lpstr>Слайд 67</vt:lpstr>
      <vt:lpstr>Сверим наши позиции.</vt:lpstr>
      <vt:lpstr>Цель ВПР</vt:lpstr>
      <vt:lpstr>Подготовка к ВПР в 4 классе</vt:lpstr>
      <vt:lpstr>Формальная и неформальная рефлексия учебных достижений</vt:lpstr>
      <vt:lpstr>Не говорить слишком часто о ВПР </vt:lpstr>
      <vt:lpstr>Учить работать с критериями оценки заданий</vt:lpstr>
      <vt:lpstr>Не показывать страха и беспокойства по поводу предстоящих ВПР</vt:lpstr>
      <vt:lpstr>Акцентировать внимание учащихся и родителей на учебных достижениях</vt:lpstr>
      <vt:lpstr>Изучать и обобщать опыт коллег в ходе профессионального общения </vt:lpstr>
      <vt:lpstr>Применять и формировать у учащихся приемы саморегуляции </vt:lpstr>
      <vt:lpstr>Формировать атмосферу взаимопомощи и поддержки в ходе подготовки к ВПР</vt:lpstr>
      <vt:lpstr>Прогнозы обязательно будут сбудутся, если …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moshnina_rsh</cp:lastModifiedBy>
  <cp:revision>11</cp:revision>
  <dcterms:modified xsi:type="dcterms:W3CDTF">2024-02-27T08:09:27Z</dcterms:modified>
</cp:coreProperties>
</file>