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</p:sldMasterIdLst>
  <p:notesMasterIdLst>
    <p:notesMasterId r:id="rId12"/>
  </p:notesMasterIdLst>
  <p:sldIdLst>
    <p:sldId id="338" r:id="rId7"/>
    <p:sldId id="339" r:id="rId8"/>
    <p:sldId id="340" r:id="rId9"/>
    <p:sldId id="341" r:id="rId10"/>
    <p:sldId id="342" r:id="rId1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1720">
          <p15:clr>
            <a:srgbClr val="A4A3A4"/>
          </p15:clr>
        </p15:guide>
        <p15:guide id="3" pos="2160">
          <p15:clr>
            <a:srgbClr val="A4A3A4"/>
          </p15:clr>
        </p15:guide>
        <p15:guide id="4" pos="119">
          <p15:clr>
            <a:srgbClr val="A4A3A4"/>
          </p15:clr>
        </p15:guide>
        <p15:guide id="5" pos="4201">
          <p15:clr>
            <a:srgbClr val="A4A3A4"/>
          </p15:clr>
        </p15:guide>
        <p15:guide id="6" pos="2880">
          <p15:clr>
            <a:srgbClr val="A4A3A4"/>
          </p15:clr>
        </p15:guide>
        <p15:guide id="7" pos="159">
          <p15:clr>
            <a:srgbClr val="A4A3A4"/>
          </p15:clr>
        </p15:guide>
        <p15:guide id="8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40"/>
    <a:srgbClr val="EA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6434" autoAdjust="0"/>
  </p:normalViewPr>
  <p:slideViewPr>
    <p:cSldViewPr snapToGrid="0" snapToObjects="1">
      <p:cViewPr>
        <p:scale>
          <a:sx n="50" d="100"/>
          <a:sy n="50" d="100"/>
        </p:scale>
        <p:origin x="1950" y="768"/>
      </p:cViewPr>
      <p:guideLst>
        <p:guide orient="horz" pos="463"/>
        <p:guide orient="horz" pos="1720"/>
        <p:guide pos="2160"/>
        <p:guide pos="119"/>
        <p:guide pos="4201"/>
        <p:guide pos="2880"/>
        <p:guide pos="15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F648AE5-2855-4161-9A51-0931A8D5CD8E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5AD268E-0C43-4AE6-B6CF-40E2EC15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57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C208E6E-916C-4B12-B4F9-B44F14E0CFE4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9D309EE-977B-4B63-845F-C83D0D5BCCF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/>
        </p:nvSpPr>
        <p:spPr>
          <a:xfrm>
            <a:off x="0" y="0"/>
            <a:ext cx="9144000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bk object 17"/>
          <p:cNvSpPr/>
          <p:nvPr/>
        </p:nvSpPr>
        <p:spPr>
          <a:xfrm>
            <a:off x="107950" y="1492250"/>
            <a:ext cx="4103688" cy="276225"/>
          </a:xfrm>
          <a:custGeom>
            <a:avLst/>
            <a:gdLst/>
            <a:ahLst/>
            <a:cxnLst/>
            <a:rect l="l" t="t" r="r" b="b"/>
            <a:pathLst>
              <a:path w="4104004" h="4869180">
                <a:moveTo>
                  <a:pt x="0" y="4868799"/>
                </a:moveTo>
                <a:lnTo>
                  <a:pt x="4103751" y="4868799"/>
                </a:lnTo>
                <a:lnTo>
                  <a:pt x="4103751" y="0"/>
                </a:lnTo>
                <a:lnTo>
                  <a:pt x="0" y="0"/>
                </a:lnTo>
                <a:lnTo>
                  <a:pt x="0" y="4868799"/>
                </a:lnTo>
                <a:close/>
              </a:path>
            </a:pathLst>
          </a:custGeom>
          <a:solidFill>
            <a:srgbClr val="FFFFCC"/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bk object 18"/>
          <p:cNvSpPr/>
          <p:nvPr/>
        </p:nvSpPr>
        <p:spPr>
          <a:xfrm>
            <a:off x="107950" y="1492250"/>
            <a:ext cx="4103688" cy="276225"/>
          </a:xfrm>
          <a:custGeom>
            <a:avLst/>
            <a:gdLst/>
            <a:ahLst/>
            <a:cxnLst/>
            <a:rect l="l" t="t" r="r" b="b"/>
            <a:pathLst>
              <a:path w="4104004" h="4869180">
                <a:moveTo>
                  <a:pt x="4103751" y="4868797"/>
                </a:moveTo>
                <a:lnTo>
                  <a:pt x="4103751" y="0"/>
                </a:lnTo>
                <a:lnTo>
                  <a:pt x="0" y="0"/>
                </a:lnTo>
                <a:lnTo>
                  <a:pt x="0" y="486879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18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218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6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F45803A-F714-4C5E-8426-95CDC37A1963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10" name="Holder 7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AFE9385-91DD-4CD7-ACB0-4840D3994D3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5064125"/>
            <a:ext cx="9144000" cy="793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0"/>
            <a:ext cx="2287588" cy="3721100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575175" y="0"/>
            <a:ext cx="2286000" cy="2787650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858000" y="0"/>
            <a:ext cx="2286000" cy="3706813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grpSp>
          <p:nvGrpSpPr>
            <p:cNvPr id="1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4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0" y="0"/>
            <a:ext cx="2286000" cy="2786063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0" y="0"/>
            <a:ext cx="9144000" cy="128588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681038"/>
            <a:ext cx="19796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950913"/>
            <a:ext cx="17954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519113"/>
            <a:ext cx="197326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280988"/>
            <a:ext cx="20716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35900" y="179388"/>
            <a:ext cx="1208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000500"/>
            <a:ext cx="8686800" cy="6477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19625"/>
            <a:ext cx="6400800" cy="2571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57750"/>
            <a:ext cx="1676400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4857750"/>
            <a:ext cx="1219200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4857750"/>
            <a:ext cx="685800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979EED9-3584-45E4-AD1D-734F6D79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4072"/>
            <a:ext cx="7315200" cy="70842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143001"/>
            <a:ext cx="8229600" cy="3489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>
                <a:sym typeface="Calibri"/>
              </a:rPr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6C15F14-3484-4946-8A7E-341472F53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4897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4897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20D4B02-EDA7-4D31-8DBE-D47E089E6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62190" y="402828"/>
            <a:ext cx="5840772" cy="72807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064276" y="2236433"/>
            <a:ext cx="5166869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6"/>
          <p:cNvSpPr>
            <a:spLocks noGrp="1"/>
          </p:cNvSpPr>
          <p:nvPr>
            <p:ph type="title"/>
          </p:nvPr>
        </p:nvSpPr>
        <p:spPr bwMode="auto">
          <a:xfrm>
            <a:off x="4968875" y="206375"/>
            <a:ext cx="3717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Образец заголовка </a:t>
            </a:r>
            <a:br>
              <a:rPr lang="ru-RU" smtClean="0">
                <a:sym typeface="Calibri" pitchFamily="34" charset="0"/>
              </a:rPr>
            </a:br>
            <a:r>
              <a:rPr lang="ru-RU" smtClean="0">
                <a:sym typeface="Calibri" pitchFamily="34" charset="0"/>
              </a:rPr>
              <a:t>в три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1pPr>
      <a:lvl2pPr marL="255588" indent="201613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–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2pPr>
      <a:lvl3pPr marL="512763" indent="401638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3pPr>
      <a:lvl4pPr marL="769938" indent="601663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–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4pPr>
      <a:lvl5pPr marL="1027113" indent="801688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»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0275" y="2782888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 bwMode="auto">
          <a:xfrm>
            <a:off x="642938" y="428625"/>
            <a:ext cx="5340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 в две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/>
          <a:ea typeface="Verdana" pitchFamily="34" charset="0"/>
          <a:cs typeface="Verdana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6425" y="427038"/>
            <a:ext cx="58578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в две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Verdana"/>
          <a:ea typeface="Verdana" pitchFamily="34" charset="0"/>
          <a:cs typeface="Verdana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6425" y="427038"/>
            <a:ext cx="58578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в две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/>
          <a:ea typeface="Verdana" pitchFamily="34" charset="0"/>
          <a:cs typeface="Verdana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D78C3FC-816C-4812-AB2A-E455B9A5C640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2FC8E3F-FB67-4104-A75D-C226B39F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66F967E-722A-47A7-AAF6-44F688B42444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68E57FC-CE28-44CF-90ED-BB6BC21D2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defTabSz="34131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2pPr>
      <a:lvl3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3pPr>
      <a:lvl4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4pPr>
      <a:lvl5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5pPr>
      <a:lvl6pPr marL="457200" algn="ctr" defTabSz="341313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6pPr>
      <a:lvl7pPr marL="914400" algn="ctr" defTabSz="341313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7pPr>
      <a:lvl8pPr marL="1371600" algn="ctr" defTabSz="341313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8pPr>
      <a:lvl9pPr marL="1828800" algn="ctr" defTabSz="341313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81388" y="193675"/>
            <a:ext cx="5662612" cy="709613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0F273D"/>
                </a:solidFill>
                <a:latin typeface="Verdana" pitchFamily="34" charset="0"/>
                <a:cs typeface="Verdana" pitchFamily="34" charset="0"/>
              </a:rPr>
              <a:t>Циклограмма внеурочной деятельности в начальной школе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84493822"/>
              </p:ext>
            </p:extLst>
          </p:nvPr>
        </p:nvGraphicFramePr>
        <p:xfrm>
          <a:off x="895349" y="876080"/>
          <a:ext cx="6888163" cy="4267420"/>
        </p:xfrm>
        <a:graphic>
          <a:graphicData uri="http://schemas.openxmlformats.org/drawingml/2006/table">
            <a:tbl>
              <a:tblPr/>
              <a:tblGrid>
                <a:gridCol w="1722982"/>
                <a:gridCol w="1721727"/>
                <a:gridCol w="1721727"/>
                <a:gridCol w="1721727"/>
              </a:tblGrid>
              <a:tr h="589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1 класс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 класс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3 класс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4 класс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5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Давайте знакомиться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Это – Я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и мир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– человек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</a:tr>
              <a:tr h="735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Моя семья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Друзья и близкие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и люди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– гражданин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  <a:tr h="1103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Наша школа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Правила школьной жизни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Наши успехи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– ученик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</a:tr>
              <a:tr h="1103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Люди вокруг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Мои разные роли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Мир профессий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Кем быть? Каким быть?</a:t>
                      </a:r>
                    </a:p>
                  </a:txBody>
                  <a:tcPr marL="54212" marR="542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21038" y="193675"/>
            <a:ext cx="6064250" cy="709613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0F273D"/>
                </a:solidFill>
                <a:latin typeface="Verdana" pitchFamily="34" charset="0"/>
                <a:cs typeface="Verdana" pitchFamily="34" charset="0"/>
              </a:rPr>
              <a:t>План (воспитания) во внеурочной деятельности по комплексной программе</a:t>
            </a:r>
            <a:endParaRPr lang="ru-RU" sz="2700" smtClean="0">
              <a:solidFill>
                <a:srgbClr val="0F273D"/>
              </a:solidFill>
              <a:latin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93851178"/>
              </p:ext>
            </p:extLst>
          </p:nvPr>
        </p:nvGraphicFramePr>
        <p:xfrm>
          <a:off x="1394502" y="98526"/>
          <a:ext cx="5461782" cy="5052911"/>
        </p:xfrm>
        <a:graphic>
          <a:graphicData uri="http://schemas.openxmlformats.org/drawingml/2006/table">
            <a:tbl>
              <a:tblPr/>
              <a:tblGrid>
                <a:gridCol w="1483974"/>
                <a:gridCol w="1117958"/>
                <a:gridCol w="946330"/>
                <a:gridCol w="227574"/>
                <a:gridCol w="201972"/>
                <a:gridCol w="215247"/>
                <a:gridCol w="215248"/>
                <a:gridCol w="215247"/>
                <a:gridCol w="838232"/>
              </a:tblGrid>
              <a:tr h="1001327">
                <a:tc rowSpan="2">
                  <a:txBody>
                    <a:bodyPr/>
                    <a:lstStyle/>
                    <a:p>
                      <a:pPr marL="88900" marR="0" lvl="0" indent="6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Направления внеурочной деятельности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Компоненты комплексной программы внеурочной деятельности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Формы внеурочной деятельности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Направления внеурочной деятельности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Количество часов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0" marR="0" lvl="4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40963" marR="40963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1. Духовно-нравственное и общеинтеллектуальное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Академия премудрости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клуб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0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  <a:tr h="80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2. Общекультурное и общеинтеллектуальное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Творческая мастерская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мастерская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0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</a:tr>
              <a:tr h="600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3. Социальное и обще-интеллектуальное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Проектирование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проект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0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  <a:tr h="80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4. Спортивно-оздоровительное и обще-интеллектуальное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Здравландия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студия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0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</a:tr>
              <a:tr h="80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Резерв времени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индивиду-альные консультации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40963" marR="409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925" y="160338"/>
            <a:ext cx="8542338" cy="9302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Модель организации воспитания во внеурочной деятельности на основе комплексной программы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0" y="1220788"/>
            <a:ext cx="8158163" cy="3673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chemeClr val="bg1"/>
                </a:solidFill>
              </a:rPr>
              <a:t>Задача 1. Формирование базовых представлений и понятий на основе предметного содержания, событий и обстоятельств, ежеминутно возникающих в учебном процессе;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Задача 2. Формирование универсальных учебных действий на основе организации разных видов деятельности учащихся: познавательной, преобразовательной, художественной, свободного общения, индивидуального творчества.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Задача 3. Формирование личностных результатов на основе рефлексии формируемых мотивов, отношений и ценностей в ходе индивидуальных, групповых и фронтальных занятий.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6550" y="427038"/>
            <a:ext cx="8189913" cy="796925"/>
          </a:xfrm>
        </p:spPr>
        <p:txBody>
          <a:bodyPr/>
          <a:lstStyle/>
          <a:p>
            <a:pPr eaLnBrk="1" hangingPunct="1"/>
            <a:r>
              <a:rPr lang="ru-RU" smtClean="0">
                <a:latin typeface="Verdana" pitchFamily="34" charset="0"/>
                <a:cs typeface="Verdana" pitchFamily="34" charset="0"/>
              </a:rPr>
              <a:t>Апробация и внедрение комплексной программы организации внеурочной деятельности в Московской области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3825875" y="1223963"/>
            <a:ext cx="49895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бюджетное общеобразовательное учреждение "Многопрофильная лингвистическая гимназия №33" г.о. Мытищи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общеобразовательное учреждение гимназия №16 «Интерес», г.о. Люберцы 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общеобразовательное учреждение «Лицей» г. Дедовск Истринского м.р.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общеобразовательное учреждение Средняя общеобразовательная школа № 75 г. о. Черноголовка  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бюджетное общеобразовательное учреждение «Средняя общеобразовательная школа №9» г.о. Ступино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…</a:t>
            </a: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68700" y="152400"/>
            <a:ext cx="5711825" cy="31686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Желаем всем успехов в организации внеурочной деятельности!</a:t>
            </a:r>
            <a:endParaRPr lang="en-US" sz="3600" smtClean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4524</TotalTime>
  <Words>295</Words>
  <Application>Microsoft Office PowerPoint</Application>
  <PresentationFormat>Экран (16:9)</PresentationFormat>
  <Paragraphs>60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Arial</vt:lpstr>
      <vt:lpstr>Arial Black</vt:lpstr>
      <vt:lpstr>Calibri</vt:lpstr>
      <vt:lpstr>Gill Sans MT</vt:lpstr>
      <vt:lpstr>Helvetica Neue</vt:lpstr>
      <vt:lpstr>Times New Roman</vt:lpstr>
      <vt:lpstr>Verdana</vt:lpstr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Циклограмма внеурочной деятельности в начальной школе</vt:lpstr>
      <vt:lpstr>План (воспитания) во внеурочной деятельности по комплексной программе</vt:lpstr>
      <vt:lpstr>Модель организации воспитания во внеурочной деятельности на основе комплексной программы</vt:lpstr>
      <vt:lpstr>Апробация и внедрение комплексной программы организации внеурочной деятельности в Московской области</vt:lpstr>
      <vt:lpstr>Желаем всем успехов в организации внеурочной деятельности!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User</cp:lastModifiedBy>
  <cp:revision>81</cp:revision>
  <dcterms:created xsi:type="dcterms:W3CDTF">2020-04-09T22:49:10Z</dcterms:created>
  <dcterms:modified xsi:type="dcterms:W3CDTF">2021-04-02T13:57:01Z</dcterms:modified>
</cp:coreProperties>
</file>